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4"/>
  </p:sldMasterIdLst>
  <p:notesMasterIdLst>
    <p:notesMasterId r:id="rId16"/>
  </p:notesMasterIdLst>
  <p:handoutMasterIdLst>
    <p:handoutMasterId r:id="rId17"/>
  </p:handoutMasterIdLst>
  <p:sldIdLst>
    <p:sldId id="551" r:id="rId5"/>
    <p:sldId id="552" r:id="rId6"/>
    <p:sldId id="553" r:id="rId7"/>
    <p:sldId id="554" r:id="rId8"/>
    <p:sldId id="543" r:id="rId9"/>
    <p:sldId id="273" r:id="rId10"/>
    <p:sldId id="556" r:id="rId11"/>
    <p:sldId id="567" r:id="rId12"/>
    <p:sldId id="568" r:id="rId13"/>
    <p:sldId id="562" r:id="rId14"/>
    <p:sldId id="560" r:id="rId15"/>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pos="7296" userDrawn="1">
          <p15:clr>
            <a:srgbClr val="A4A3A4"/>
          </p15:clr>
        </p15:guide>
        <p15:guide id="2" orient="horz" pos="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scopo, Kathryn (SAMHSA)" initials="PK(" lastIdx="1" clrIdx="0">
    <p:extLst>
      <p:ext uri="{19B8F6BF-5375-455C-9EA6-DF929625EA0E}">
        <p15:presenceInfo xmlns:p15="http://schemas.microsoft.com/office/powerpoint/2012/main" userId="S::Kathryn.Piscopo@samhsa.hhs.gov::a8086275-3415-46d8-9d10-22d687f447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6AA"/>
    <a:srgbClr val="1E3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67056" autoAdjust="0"/>
  </p:normalViewPr>
  <p:slideViewPr>
    <p:cSldViewPr snapToGrid="0">
      <p:cViewPr varScale="1">
        <p:scale>
          <a:sx n="72" d="100"/>
          <a:sy n="72" d="100"/>
        </p:scale>
        <p:origin x="2160" y="192"/>
      </p:cViewPr>
      <p:guideLst>
        <p:guide pos="7296"/>
        <p:guide orient="horz" pos="432"/>
      </p:guideLst>
    </p:cSldViewPr>
  </p:slideViewPr>
  <p:outlineViewPr>
    <p:cViewPr>
      <p:scale>
        <a:sx n="33" d="100"/>
        <a:sy n="33" d="100"/>
      </p:scale>
      <p:origin x="0" y="-270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264" cy="465297"/>
          </a:xfrm>
          <a:prstGeom prst="rect">
            <a:avLst/>
          </a:prstGeom>
        </p:spPr>
        <p:txBody>
          <a:bodyPr vert="horz" lIns="91467" tIns="45734" rIns="91467" bIns="45734" rtlCol="0"/>
          <a:lstStyle>
            <a:lvl1pPr algn="l">
              <a:defRPr sz="1200"/>
            </a:lvl1pPr>
          </a:lstStyle>
          <a:p>
            <a:endParaRPr lang="en-US"/>
          </a:p>
        </p:txBody>
      </p:sp>
      <p:sp>
        <p:nvSpPr>
          <p:cNvPr id="3" name="Date Placeholder 2"/>
          <p:cNvSpPr>
            <a:spLocks noGrp="1"/>
          </p:cNvSpPr>
          <p:nvPr>
            <p:ph type="dt" sz="quarter" idx="1"/>
          </p:nvPr>
        </p:nvSpPr>
        <p:spPr>
          <a:xfrm>
            <a:off x="3970548" y="0"/>
            <a:ext cx="3038264" cy="465297"/>
          </a:xfrm>
          <a:prstGeom prst="rect">
            <a:avLst/>
          </a:prstGeom>
        </p:spPr>
        <p:txBody>
          <a:bodyPr vert="horz" lIns="91467" tIns="45734" rIns="91467" bIns="45734" rtlCol="0"/>
          <a:lstStyle>
            <a:lvl1pPr algn="r">
              <a:defRPr sz="1200"/>
            </a:lvl1pPr>
          </a:lstStyle>
          <a:p>
            <a:fld id="{C2E9688A-74F0-4651-9EED-8D337350B78A}" type="datetimeFigureOut">
              <a:rPr lang="en-US" smtClean="0"/>
              <a:t>6/2/22</a:t>
            </a:fld>
            <a:endParaRPr lang="en-US"/>
          </a:p>
        </p:txBody>
      </p:sp>
      <p:sp>
        <p:nvSpPr>
          <p:cNvPr id="4" name="Footer Placeholder 3"/>
          <p:cNvSpPr>
            <a:spLocks noGrp="1"/>
          </p:cNvSpPr>
          <p:nvPr>
            <p:ph type="ftr" sz="quarter" idx="2"/>
          </p:nvPr>
        </p:nvSpPr>
        <p:spPr>
          <a:xfrm>
            <a:off x="0" y="8831105"/>
            <a:ext cx="3038264" cy="465296"/>
          </a:xfrm>
          <a:prstGeom prst="rect">
            <a:avLst/>
          </a:prstGeom>
        </p:spPr>
        <p:txBody>
          <a:bodyPr vert="horz" lIns="91467" tIns="45734" rIns="91467" bIns="45734" rtlCol="0" anchor="b"/>
          <a:lstStyle>
            <a:lvl1pPr algn="l">
              <a:defRPr sz="1200"/>
            </a:lvl1pPr>
          </a:lstStyle>
          <a:p>
            <a:endParaRPr lang="en-US"/>
          </a:p>
        </p:txBody>
      </p:sp>
      <p:sp>
        <p:nvSpPr>
          <p:cNvPr id="5" name="Slide Number Placeholder 4"/>
          <p:cNvSpPr>
            <a:spLocks noGrp="1"/>
          </p:cNvSpPr>
          <p:nvPr>
            <p:ph type="sldNum" sz="quarter" idx="3"/>
          </p:nvPr>
        </p:nvSpPr>
        <p:spPr>
          <a:xfrm>
            <a:off x="3970548" y="8831105"/>
            <a:ext cx="3038264" cy="465296"/>
          </a:xfrm>
          <a:prstGeom prst="rect">
            <a:avLst/>
          </a:prstGeom>
        </p:spPr>
        <p:txBody>
          <a:bodyPr vert="horz" lIns="91467" tIns="45734" rIns="91467" bIns="45734" rtlCol="0" anchor="b"/>
          <a:lstStyle>
            <a:lvl1pPr algn="r">
              <a:defRPr sz="1200"/>
            </a:lvl1pPr>
          </a:lstStyle>
          <a:p>
            <a:fld id="{4E4DF1D5-A1C8-4728-97E5-11CA2D4C2067}" type="slidenum">
              <a:rPr lang="en-US" smtClean="0"/>
              <a:t>‹#›</a:t>
            </a:fld>
            <a:endParaRPr lang="en-US"/>
          </a:p>
        </p:txBody>
      </p:sp>
    </p:spTree>
    <p:extLst>
      <p:ext uri="{BB962C8B-B14F-4D97-AF65-F5344CB8AC3E}">
        <p14:creationId xmlns:p14="http://schemas.microsoft.com/office/powerpoint/2010/main" val="1089630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264" cy="465297"/>
          </a:xfrm>
          <a:prstGeom prst="rect">
            <a:avLst/>
          </a:prstGeom>
        </p:spPr>
        <p:txBody>
          <a:bodyPr vert="horz" lIns="91467" tIns="45734" rIns="91467" bIns="45734" rtlCol="0"/>
          <a:lstStyle>
            <a:lvl1pPr algn="l">
              <a:defRPr sz="1200"/>
            </a:lvl1pPr>
          </a:lstStyle>
          <a:p>
            <a:endParaRPr lang="en-US"/>
          </a:p>
        </p:txBody>
      </p:sp>
      <p:sp>
        <p:nvSpPr>
          <p:cNvPr id="3" name="Date Placeholder 2"/>
          <p:cNvSpPr>
            <a:spLocks noGrp="1"/>
          </p:cNvSpPr>
          <p:nvPr>
            <p:ph type="dt" idx="1"/>
          </p:nvPr>
        </p:nvSpPr>
        <p:spPr>
          <a:xfrm>
            <a:off x="3970548" y="0"/>
            <a:ext cx="3038264" cy="465297"/>
          </a:xfrm>
          <a:prstGeom prst="rect">
            <a:avLst/>
          </a:prstGeom>
        </p:spPr>
        <p:txBody>
          <a:bodyPr vert="horz" lIns="91467" tIns="45734" rIns="91467" bIns="45734" rtlCol="0"/>
          <a:lstStyle>
            <a:lvl1pPr algn="r">
              <a:defRPr sz="1200"/>
            </a:lvl1pPr>
          </a:lstStyle>
          <a:p>
            <a:fld id="{96CE177C-57E2-4311-A944-6D50D96DB171}" type="datetimeFigureOut">
              <a:rPr lang="en-US" smtClean="0"/>
              <a:t>6/2/22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67" tIns="45734" rIns="91467" bIns="45734" rtlCol="0" anchor="ctr"/>
          <a:lstStyle/>
          <a:p>
            <a:endParaRPr lang="en-US"/>
          </a:p>
        </p:txBody>
      </p:sp>
      <p:sp>
        <p:nvSpPr>
          <p:cNvPr id="5" name="Notes Placeholder 4"/>
          <p:cNvSpPr>
            <a:spLocks noGrp="1"/>
          </p:cNvSpPr>
          <p:nvPr>
            <p:ph type="body" sz="quarter" idx="3"/>
          </p:nvPr>
        </p:nvSpPr>
        <p:spPr>
          <a:xfrm>
            <a:off x="700405" y="4473516"/>
            <a:ext cx="5609591" cy="3660437"/>
          </a:xfrm>
          <a:prstGeom prst="rect">
            <a:avLst/>
          </a:prstGeom>
        </p:spPr>
        <p:txBody>
          <a:bodyPr vert="horz" lIns="91467" tIns="45734" rIns="91467" bIns="4573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105"/>
            <a:ext cx="3038264" cy="465296"/>
          </a:xfrm>
          <a:prstGeom prst="rect">
            <a:avLst/>
          </a:prstGeom>
        </p:spPr>
        <p:txBody>
          <a:bodyPr vert="horz" lIns="91467" tIns="45734" rIns="91467" bIns="45734" rtlCol="0" anchor="b"/>
          <a:lstStyle>
            <a:lvl1pPr algn="l">
              <a:defRPr sz="1200"/>
            </a:lvl1pPr>
          </a:lstStyle>
          <a:p>
            <a:endParaRPr lang="en-US"/>
          </a:p>
        </p:txBody>
      </p:sp>
      <p:sp>
        <p:nvSpPr>
          <p:cNvPr id="7" name="Slide Number Placeholder 6"/>
          <p:cNvSpPr>
            <a:spLocks noGrp="1"/>
          </p:cNvSpPr>
          <p:nvPr>
            <p:ph type="sldNum" sz="quarter" idx="5"/>
          </p:nvPr>
        </p:nvSpPr>
        <p:spPr>
          <a:xfrm>
            <a:off x="3970548" y="8831105"/>
            <a:ext cx="3038264" cy="465296"/>
          </a:xfrm>
          <a:prstGeom prst="rect">
            <a:avLst/>
          </a:prstGeom>
        </p:spPr>
        <p:txBody>
          <a:bodyPr vert="horz" lIns="91467" tIns="45734" rIns="91467" bIns="45734" rtlCol="0" anchor="b"/>
          <a:lstStyle>
            <a:lvl1pPr algn="r">
              <a:defRPr sz="1200"/>
            </a:lvl1pPr>
          </a:lstStyle>
          <a:p>
            <a:fld id="{B3D18918-CD39-4C82-974B-8F09DDD24D1A}" type="slidenum">
              <a:rPr lang="en-US" smtClean="0"/>
              <a:t>‹#›</a:t>
            </a:fld>
            <a:endParaRPr lang="en-US"/>
          </a:p>
        </p:txBody>
      </p:sp>
    </p:spTree>
    <p:extLst>
      <p:ext uri="{BB962C8B-B14F-4D97-AF65-F5344CB8AC3E}">
        <p14:creationId xmlns:p14="http://schemas.microsoft.com/office/powerpoint/2010/main" val="109361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D18918-CD39-4C82-974B-8F09DDD24D1A}" type="slidenum">
              <a:rPr lang="en-US" smtClean="0"/>
              <a:t>1</a:t>
            </a:fld>
            <a:endParaRPr lang="en-US"/>
          </a:p>
        </p:txBody>
      </p:sp>
    </p:spTree>
    <p:extLst>
      <p:ext uri="{BB962C8B-B14F-4D97-AF65-F5344CB8AC3E}">
        <p14:creationId xmlns:p14="http://schemas.microsoft.com/office/powerpoint/2010/main" val="2800134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D18918-CD39-4C82-974B-8F09DDD24D1A}" type="slidenum">
              <a:rPr lang="en-US" smtClean="0"/>
              <a:t>10</a:t>
            </a:fld>
            <a:endParaRPr lang="en-US"/>
          </a:p>
        </p:txBody>
      </p:sp>
    </p:spTree>
    <p:extLst>
      <p:ext uri="{BB962C8B-B14F-4D97-AF65-F5344CB8AC3E}">
        <p14:creationId xmlns:p14="http://schemas.microsoft.com/office/powerpoint/2010/main" val="192655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D18918-CD39-4C82-974B-8F09DDD24D1A}" type="slidenum">
              <a:rPr lang="en-US" smtClean="0"/>
              <a:t>11</a:t>
            </a:fld>
            <a:endParaRPr lang="en-US"/>
          </a:p>
        </p:txBody>
      </p:sp>
    </p:spTree>
    <p:extLst>
      <p:ext uri="{BB962C8B-B14F-4D97-AF65-F5344CB8AC3E}">
        <p14:creationId xmlns:p14="http://schemas.microsoft.com/office/powerpoint/2010/main" val="417627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D18918-CD39-4C82-974B-8F09DDD24D1A}" type="slidenum">
              <a:rPr lang="en-US" smtClean="0"/>
              <a:t>2</a:t>
            </a:fld>
            <a:endParaRPr lang="en-US"/>
          </a:p>
        </p:txBody>
      </p:sp>
    </p:spTree>
    <p:extLst>
      <p:ext uri="{BB962C8B-B14F-4D97-AF65-F5344CB8AC3E}">
        <p14:creationId xmlns:p14="http://schemas.microsoft.com/office/powerpoint/2010/main" val="286194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D18918-CD39-4C82-974B-8F09DDD24D1A}" type="slidenum">
              <a:rPr lang="en-US" smtClean="0"/>
              <a:t>3</a:t>
            </a:fld>
            <a:endParaRPr lang="en-US"/>
          </a:p>
        </p:txBody>
      </p:sp>
    </p:spTree>
    <p:extLst>
      <p:ext uri="{BB962C8B-B14F-4D97-AF65-F5344CB8AC3E}">
        <p14:creationId xmlns:p14="http://schemas.microsoft.com/office/powerpoint/2010/main" val="787547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D18918-CD39-4C82-974B-8F09DDD24D1A}" type="slidenum">
              <a:rPr lang="en-US" smtClean="0"/>
              <a:t>4</a:t>
            </a:fld>
            <a:endParaRPr lang="en-US"/>
          </a:p>
        </p:txBody>
      </p:sp>
    </p:spTree>
    <p:extLst>
      <p:ext uri="{BB962C8B-B14F-4D97-AF65-F5344CB8AC3E}">
        <p14:creationId xmlns:p14="http://schemas.microsoft.com/office/powerpoint/2010/main" val="328089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D18918-CD39-4C82-974B-8F09DDD24D1A}" type="slidenum">
              <a:rPr lang="en-US" smtClean="0"/>
              <a:t>5</a:t>
            </a:fld>
            <a:endParaRPr lang="en-US"/>
          </a:p>
        </p:txBody>
      </p:sp>
    </p:spTree>
    <p:extLst>
      <p:ext uri="{BB962C8B-B14F-4D97-AF65-F5344CB8AC3E}">
        <p14:creationId xmlns:p14="http://schemas.microsoft.com/office/powerpoint/2010/main" val="648422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D18918-CD39-4C82-974B-8F09DDD24D1A}" type="slidenum">
              <a:rPr lang="en-US" smtClean="0"/>
              <a:t>6</a:t>
            </a:fld>
            <a:endParaRPr lang="en-US"/>
          </a:p>
        </p:txBody>
      </p:sp>
    </p:spTree>
    <p:extLst>
      <p:ext uri="{BB962C8B-B14F-4D97-AF65-F5344CB8AC3E}">
        <p14:creationId xmlns:p14="http://schemas.microsoft.com/office/powerpoint/2010/main" val="1803174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D18918-CD39-4C82-974B-8F09DDD24D1A}" type="slidenum">
              <a:rPr lang="en-US" smtClean="0"/>
              <a:t>7</a:t>
            </a:fld>
            <a:endParaRPr lang="en-US"/>
          </a:p>
        </p:txBody>
      </p:sp>
    </p:spTree>
    <p:extLst>
      <p:ext uri="{BB962C8B-B14F-4D97-AF65-F5344CB8AC3E}">
        <p14:creationId xmlns:p14="http://schemas.microsoft.com/office/powerpoint/2010/main" val="375319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D18918-CD39-4C82-974B-8F09DDD24D1A}" type="slidenum">
              <a:rPr lang="en-US" smtClean="0"/>
              <a:t>8</a:t>
            </a:fld>
            <a:endParaRPr lang="en-US"/>
          </a:p>
        </p:txBody>
      </p:sp>
    </p:spTree>
    <p:extLst>
      <p:ext uri="{BB962C8B-B14F-4D97-AF65-F5344CB8AC3E}">
        <p14:creationId xmlns:p14="http://schemas.microsoft.com/office/powerpoint/2010/main" val="107531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D18918-CD39-4C82-974B-8F09DDD24D1A}" type="slidenum">
              <a:rPr lang="en-US" smtClean="0"/>
              <a:t>9</a:t>
            </a:fld>
            <a:endParaRPr lang="en-US"/>
          </a:p>
        </p:txBody>
      </p:sp>
    </p:spTree>
    <p:extLst>
      <p:ext uri="{BB962C8B-B14F-4D97-AF65-F5344CB8AC3E}">
        <p14:creationId xmlns:p14="http://schemas.microsoft.com/office/powerpoint/2010/main" val="2944067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6325" y="355432"/>
            <a:ext cx="9144000" cy="646331"/>
          </a:xfrm>
        </p:spPr>
        <p:txBody>
          <a:bodyPr anchor="t" anchorCtr="0">
            <a:spAutoFit/>
          </a:bodyPr>
          <a:lstStyle>
            <a:lvl1pPr algn="r">
              <a:defRPr sz="4000"/>
            </a:lvl1pPr>
          </a:lstStyle>
          <a:p>
            <a:r>
              <a:rPr lang="en-US"/>
              <a:t>Click to edit Master title style</a:t>
            </a:r>
          </a:p>
        </p:txBody>
      </p:sp>
      <p:sp>
        <p:nvSpPr>
          <p:cNvPr id="3" name="Subtitle 2"/>
          <p:cNvSpPr>
            <a:spLocks noGrp="1"/>
          </p:cNvSpPr>
          <p:nvPr>
            <p:ph type="subTitle" idx="1"/>
          </p:nvPr>
        </p:nvSpPr>
        <p:spPr>
          <a:xfrm>
            <a:off x="3535707" y="3109202"/>
            <a:ext cx="7954617" cy="1655762"/>
          </a:xfrm>
        </p:spPr>
        <p:txBody>
          <a:bodyPr anchor="ctr">
            <a:noAutofit/>
          </a:bodyPr>
          <a:lstStyle>
            <a:lvl1pPr marL="0" indent="0" algn="r">
              <a:lnSpc>
                <a:spcPct val="95000"/>
              </a:lnSpc>
              <a:spcBef>
                <a:spcPts val="8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3211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042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ne-graph_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a:t>FFR</a:t>
            </a:r>
          </a:p>
        </p:txBody>
      </p:sp>
      <p:sp>
        <p:nvSpPr>
          <p:cNvPr id="7" name="TextBox 6"/>
          <p:cNvSpPr txBox="1"/>
          <p:nvPr userDrawn="1"/>
        </p:nvSpPr>
        <p:spPr>
          <a:xfrm>
            <a:off x="10395806" y="5349875"/>
            <a:ext cx="1796194" cy="739738"/>
          </a:xfrm>
          <a:prstGeom prst="rect">
            <a:avLst/>
          </a:prstGeom>
          <a:noFill/>
        </p:spPr>
        <p:txBody>
          <a:bodyPr wrap="square" lIns="73152" rtlCol="0" anchor="b" anchorCtr="0">
            <a:noAutofit/>
          </a:bodyPr>
          <a:lstStyle/>
          <a:p>
            <a:pPr marL="114300" indent="-114300"/>
            <a:r>
              <a:rPr lang="en-US" sz="1400" b="0">
                <a:solidFill>
                  <a:schemeClr val="tx1"/>
                </a:solidFill>
                <a:latin typeface="Arial Narrow" panose="020B0606020202030204" pitchFamily="34" charset="0"/>
              </a:rPr>
              <a:t>+</a:t>
            </a:r>
            <a:r>
              <a:rPr lang="en-US" sz="1100">
                <a:solidFill>
                  <a:schemeClr val="tx1"/>
                </a:solidFill>
                <a:latin typeface="Arial Narrow" panose="020B0606020202030204" pitchFamily="34" charset="0"/>
              </a:rPr>
              <a:t> Difference between this estimate and the 2017 estimate is statistically significant at the .05 level. </a:t>
            </a:r>
          </a:p>
        </p:txBody>
      </p:sp>
      <p:sp>
        <p:nvSpPr>
          <p:cNvPr id="8" name="Content Placeholder 12"/>
          <p:cNvSpPr>
            <a:spLocks noGrp="1"/>
          </p:cNvSpPr>
          <p:nvPr>
            <p:ph sz="quarter" idx="15"/>
          </p:nvPr>
        </p:nvSpPr>
        <p:spPr>
          <a:xfrm>
            <a:off x="2256683" y="1234464"/>
            <a:ext cx="6764234" cy="4115411"/>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0395806" y="3977634"/>
            <a:ext cx="1643729" cy="1291338"/>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a:t>Notes:</a:t>
            </a:r>
          </a:p>
        </p:txBody>
      </p:sp>
    </p:spTree>
    <p:extLst>
      <p:ext uri="{BB962C8B-B14F-4D97-AF65-F5344CB8AC3E}">
        <p14:creationId xmlns:p14="http://schemas.microsoft.com/office/powerpoint/2010/main" val="3632723486"/>
      </p:ext>
    </p:extLst>
  </p:cSld>
  <p:clrMapOvr>
    <a:masterClrMapping/>
  </p:clrMapOvr>
  <p:extLst>
    <p:ext uri="{DCECCB84-F9BA-43D5-87BE-67443E8EF086}">
      <p15:sldGuideLst xmlns:p15="http://schemas.microsoft.com/office/powerpoint/2012/main">
        <p15:guide id="1" pos="3552" userDrawn="1">
          <p15:clr>
            <a:srgbClr val="FBAE40"/>
          </p15:clr>
        </p15:guide>
        <p15:guide id="2" orient="horz" pos="337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figure_no-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12"/>
          <p:cNvSpPr>
            <a:spLocks noGrp="1"/>
          </p:cNvSpPr>
          <p:nvPr>
            <p:ph sz="quarter" idx="15"/>
          </p:nvPr>
        </p:nvSpPr>
        <p:spPr>
          <a:xfrm>
            <a:off x="1574350" y="1600220"/>
            <a:ext cx="81289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297116" y="6446486"/>
            <a:ext cx="8683367" cy="285509"/>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a:t>Notes:</a:t>
            </a:r>
          </a:p>
        </p:txBody>
      </p:sp>
      <p:sp>
        <p:nvSpPr>
          <p:cNvPr id="10"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a:t>FFR</a:t>
            </a:r>
          </a:p>
        </p:txBody>
      </p:sp>
    </p:spTree>
    <p:extLst>
      <p:ext uri="{BB962C8B-B14F-4D97-AF65-F5344CB8AC3E}">
        <p14:creationId xmlns:p14="http://schemas.microsoft.com/office/powerpoint/2010/main" val="580208057"/>
      </p:ext>
    </p:extLst>
  </p:cSld>
  <p:clrMapOvr>
    <a:masterClrMapping/>
  </p:clrMapOvr>
  <p:extLst>
    <p:ext uri="{DCECCB84-F9BA-43D5-87BE-67443E8EF086}">
      <p15:sldGuideLst xmlns:p15="http://schemas.microsoft.com/office/powerpoint/2012/main">
        <p15:guide id="1" pos="3552" userDrawn="1">
          <p15:clr>
            <a:srgbClr val="FBAE40"/>
          </p15:clr>
        </p15:guide>
        <p15:guide id="2" orient="horz" pos="360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01675" y="0"/>
            <a:ext cx="10652125" cy="9601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01675" y="1508125"/>
            <a:ext cx="10788650" cy="46688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61026" y="6504466"/>
            <a:ext cx="594296" cy="307777"/>
          </a:xfrm>
          <a:prstGeom prst="rect">
            <a:avLst/>
          </a:prstGeom>
          <a:noFill/>
        </p:spPr>
        <p:txBody>
          <a:bodyPr wrap="square" rtlCol="0">
            <a:spAutoFit/>
          </a:bodyPr>
          <a:lstStyle/>
          <a:p>
            <a:fld id="{4CE3A314-87DB-4872-AD32-2EBA0046D649}" type="slidenum">
              <a:rPr lang="en-US" sz="1400" smtClean="0">
                <a:latin typeface="+mj-lt"/>
              </a:rPr>
              <a:t>‹#›</a:t>
            </a:fld>
            <a:endParaRPr lang="en-US" sz="1400">
              <a:latin typeface="+mj-lt"/>
            </a:endParaRPr>
          </a:p>
        </p:txBody>
      </p:sp>
    </p:spTree>
    <p:extLst>
      <p:ext uri="{BB962C8B-B14F-4D97-AF65-F5344CB8AC3E}">
        <p14:creationId xmlns:p14="http://schemas.microsoft.com/office/powerpoint/2010/main" val="4213992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6" r:id="rId3"/>
    <p:sldLayoutId id="2147483692" r:id="rId4"/>
  </p:sldLayoutIdLst>
  <p:hf hdr="0" ftr="0" dt="0"/>
  <p:txStyles>
    <p:titleStyle>
      <a:lvl1pPr algn="l" defTabSz="914400"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38" userDrawn="1">
          <p15:clr>
            <a:srgbClr val="F26B43"/>
          </p15:clr>
        </p15:guide>
        <p15:guide id="2"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Kathryn.Piscopo@samhsa.hhs.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samhs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32AC-C310-4A01-A533-53393AC4247E}"/>
              </a:ext>
            </a:extLst>
          </p:cNvPr>
          <p:cNvSpPr>
            <a:spLocks noGrp="1"/>
          </p:cNvSpPr>
          <p:nvPr>
            <p:ph type="title"/>
          </p:nvPr>
        </p:nvSpPr>
        <p:spPr>
          <a:xfrm>
            <a:off x="310649" y="0"/>
            <a:ext cx="10652125" cy="960147"/>
          </a:xfrm>
        </p:spPr>
        <p:txBody>
          <a:bodyPr>
            <a:normAutofit/>
          </a:bodyPr>
          <a:lstStyle/>
          <a:p>
            <a:r>
              <a:rPr lang="en-US"/>
              <a:t>USDWS Lists Guidance By Component.</a:t>
            </a:r>
          </a:p>
        </p:txBody>
      </p:sp>
      <p:pic>
        <p:nvPicPr>
          <p:cNvPr id="9" name="Picture 9" descr="This is a screenshot of a subpage of USWDS - the component guidelines.  It shows, for example, accordions and buttons.">
            <a:extLst>
              <a:ext uri="{FF2B5EF4-FFF2-40B4-BE49-F238E27FC236}">
                <a16:creationId xmlns:a16="http://schemas.microsoft.com/office/drawing/2014/main" id="{441F894A-3F56-ED5F-2B05-7F5F11D3AA50}"/>
              </a:ext>
            </a:extLst>
          </p:cNvPr>
          <p:cNvPicPr>
            <a:picLocks noGrp="1" noChangeAspect="1"/>
          </p:cNvPicPr>
          <p:nvPr>
            <p:ph idx="1"/>
          </p:nvPr>
        </p:nvPicPr>
        <p:blipFill rotWithShape="1">
          <a:blip r:embed="rId3"/>
          <a:srcRect t="16391" r="22778" b="3973"/>
          <a:stretch/>
        </p:blipFill>
        <p:spPr>
          <a:xfrm>
            <a:off x="606407" y="962025"/>
            <a:ext cx="10053719" cy="5798517"/>
          </a:xfrm>
        </p:spPr>
      </p:pic>
    </p:spTree>
    <p:extLst>
      <p:ext uri="{BB962C8B-B14F-4D97-AF65-F5344CB8AC3E}">
        <p14:creationId xmlns:p14="http://schemas.microsoft.com/office/powerpoint/2010/main" val="5641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886C-1D8F-4C0C-A34D-4D5DB7B99FC7}"/>
              </a:ext>
            </a:extLst>
          </p:cNvPr>
          <p:cNvSpPr>
            <a:spLocks noGrp="1"/>
          </p:cNvSpPr>
          <p:nvPr>
            <p:ph type="title"/>
          </p:nvPr>
        </p:nvSpPr>
        <p:spPr>
          <a:xfrm>
            <a:off x="130175" y="0"/>
            <a:ext cx="11817536" cy="960147"/>
          </a:xfrm>
        </p:spPr>
        <p:txBody>
          <a:bodyPr>
            <a:normAutofit fontScale="90000"/>
          </a:bodyPr>
          <a:lstStyle/>
          <a:p>
            <a:r>
              <a:rPr lang="en-US" dirty="0">
                <a:cs typeface="Segoe UI Semibold"/>
              </a:rPr>
              <a:t>Our Data Led to Listening Sessions Which Lead to a Product Strategy. </a:t>
            </a:r>
          </a:p>
        </p:txBody>
      </p:sp>
      <p:sp>
        <p:nvSpPr>
          <p:cNvPr id="3" name="Content Placeholder 2">
            <a:extLst>
              <a:ext uri="{FF2B5EF4-FFF2-40B4-BE49-F238E27FC236}">
                <a16:creationId xmlns:a16="http://schemas.microsoft.com/office/drawing/2014/main" id="{7283E56A-97E1-F760-82C0-5ED61B97A719}"/>
              </a:ext>
            </a:extLst>
          </p:cNvPr>
          <p:cNvSpPr>
            <a:spLocks noGrp="1"/>
          </p:cNvSpPr>
          <p:nvPr>
            <p:ph idx="1"/>
          </p:nvPr>
        </p:nvSpPr>
        <p:spPr>
          <a:xfrm>
            <a:off x="410323" y="1508125"/>
            <a:ext cx="11449796" cy="4668838"/>
          </a:xfrm>
        </p:spPr>
        <p:txBody>
          <a:bodyPr vert="horz" lIns="91440" tIns="45720" rIns="91440" bIns="45720" rtlCol="0" anchor="t">
            <a:normAutofit/>
          </a:bodyPr>
          <a:lstStyle/>
          <a:p>
            <a:r>
              <a:rPr lang="en-US" dirty="0">
                <a:cs typeface="Segoe UI"/>
              </a:rPr>
              <a:t>All the things we need to know, </a:t>
            </a:r>
            <a:r>
              <a:rPr lang="en-US" dirty="0">
                <a:solidFill>
                  <a:srgbClr val="FF0000"/>
                </a:solidFill>
                <a:cs typeface="Segoe UI"/>
              </a:rPr>
              <a:t>we already had!</a:t>
            </a:r>
          </a:p>
          <a:p>
            <a:endParaRPr lang="en-US">
              <a:solidFill>
                <a:srgbClr val="FF0000"/>
              </a:solidFill>
              <a:cs typeface="Segoe UI"/>
            </a:endParaRPr>
          </a:p>
          <a:p>
            <a:r>
              <a:rPr lang="en-US" dirty="0">
                <a:cs typeface="Segoe UI"/>
              </a:rPr>
              <a:t>Compiling data </a:t>
            </a:r>
          </a:p>
          <a:p>
            <a:pPr marL="0" indent="0">
              <a:buNone/>
            </a:pPr>
            <a:r>
              <a:rPr lang="en-US" dirty="0">
                <a:cs typeface="Segoe UI"/>
              </a:rPr>
              <a:t>                                      finding gaps </a:t>
            </a:r>
          </a:p>
          <a:p>
            <a:pPr marL="0" indent="0">
              <a:buNone/>
            </a:pPr>
            <a:r>
              <a:rPr lang="en-US" dirty="0">
                <a:cs typeface="Segoe UI"/>
              </a:rPr>
              <a:t>                                                                    solutions for improved user experience</a:t>
            </a:r>
            <a:endParaRPr lang="en-US" dirty="0"/>
          </a:p>
        </p:txBody>
      </p:sp>
      <p:sp>
        <p:nvSpPr>
          <p:cNvPr id="4" name="Arrow: Right 3" descr="right pointing arrow">
            <a:extLst>
              <a:ext uri="{FF2B5EF4-FFF2-40B4-BE49-F238E27FC236}">
                <a16:creationId xmlns:a16="http://schemas.microsoft.com/office/drawing/2014/main" id="{22A4E575-37DB-24DA-916A-3CE78B94216D}"/>
              </a:ext>
            </a:extLst>
          </p:cNvPr>
          <p:cNvSpPr/>
          <p:nvPr/>
        </p:nvSpPr>
        <p:spPr>
          <a:xfrm>
            <a:off x="2963977" y="2514920"/>
            <a:ext cx="806823" cy="313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descr="right pointing arrow">
            <a:extLst>
              <a:ext uri="{FF2B5EF4-FFF2-40B4-BE49-F238E27FC236}">
                <a16:creationId xmlns:a16="http://schemas.microsoft.com/office/drawing/2014/main" id="{E3BD27E2-0EA1-5BF9-6E32-6C104CFFDD18}"/>
              </a:ext>
            </a:extLst>
          </p:cNvPr>
          <p:cNvSpPr/>
          <p:nvPr/>
        </p:nvSpPr>
        <p:spPr>
          <a:xfrm flipV="1">
            <a:off x="5480582" y="3007978"/>
            <a:ext cx="806823" cy="313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887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D03E-11A1-DD45-55AB-1EB80C81C0D3}"/>
              </a:ext>
            </a:extLst>
          </p:cNvPr>
          <p:cNvSpPr>
            <a:spLocks noGrp="1"/>
          </p:cNvSpPr>
          <p:nvPr>
            <p:ph type="title"/>
          </p:nvPr>
        </p:nvSpPr>
        <p:spPr>
          <a:xfrm>
            <a:off x="330701" y="0"/>
            <a:ext cx="10652125" cy="960147"/>
          </a:xfrm>
        </p:spPr>
        <p:txBody>
          <a:bodyPr/>
          <a:lstStyle/>
          <a:p>
            <a:r>
              <a:rPr lang="en-US" b="1" dirty="0">
                <a:latin typeface="Segoe UI Semibold"/>
                <a:ea typeface="Yu Gothic UI Semibold"/>
                <a:cs typeface="Segoe UI Semibold"/>
              </a:rPr>
              <a:t>Thank</a:t>
            </a:r>
            <a:r>
              <a:rPr lang="en-US" b="1" dirty="0">
                <a:latin typeface="Yu Gothic UI Semibold"/>
                <a:ea typeface="Yu Gothic UI Semibold"/>
              </a:rPr>
              <a:t> you.</a:t>
            </a:r>
            <a:endParaRPr lang="en-US" dirty="0"/>
          </a:p>
        </p:txBody>
      </p:sp>
      <p:sp>
        <p:nvSpPr>
          <p:cNvPr id="3" name="Content Placeholder 2">
            <a:extLst>
              <a:ext uri="{FF2B5EF4-FFF2-40B4-BE49-F238E27FC236}">
                <a16:creationId xmlns:a16="http://schemas.microsoft.com/office/drawing/2014/main" id="{189A8DD0-8D99-550B-AE78-76E960B6A8D8}"/>
              </a:ext>
            </a:extLst>
          </p:cNvPr>
          <p:cNvSpPr>
            <a:spLocks noGrp="1"/>
          </p:cNvSpPr>
          <p:nvPr>
            <p:ph idx="1"/>
          </p:nvPr>
        </p:nvSpPr>
        <p:spPr/>
        <p:txBody>
          <a:bodyPr vert="horz" lIns="91440" tIns="45720" rIns="91440" bIns="45720" rtlCol="0" anchor="t">
            <a:normAutofit/>
          </a:bodyPr>
          <a:lstStyle/>
          <a:p>
            <a:pPr marL="0" indent="0" algn="ctr">
              <a:spcAft>
                <a:spcPct val="0"/>
              </a:spcAft>
              <a:buNone/>
            </a:pPr>
            <a:r>
              <a:rPr lang="en-US" dirty="0">
                <a:ea typeface="+mn-lt"/>
                <a:cs typeface="+mn-lt"/>
              </a:rPr>
              <a:t>SAMHSA’s mission is to reduce the impact of substance abuse and mental illness on America’s communities.</a:t>
            </a:r>
          </a:p>
          <a:p>
            <a:pPr marL="0" indent="0">
              <a:spcAft>
                <a:spcPct val="0"/>
              </a:spcAft>
              <a:buNone/>
            </a:pPr>
            <a:r>
              <a:rPr lang="en-US" dirty="0">
                <a:ea typeface="+mn-lt"/>
                <a:cs typeface="+mn-lt"/>
              </a:rPr>
              <a:t>                 </a:t>
            </a:r>
          </a:p>
          <a:p>
            <a:pPr algn="ctr">
              <a:spcBef>
                <a:spcPts val="0"/>
              </a:spcBef>
              <a:spcAft>
                <a:spcPct val="0"/>
              </a:spcAft>
            </a:pPr>
            <a:endParaRPr lang="en-US" dirty="0">
              <a:ea typeface="+mn-lt"/>
              <a:cs typeface="+mn-lt"/>
            </a:endParaRPr>
          </a:p>
          <a:p>
            <a:pPr marL="0" indent="0" algn="ctr">
              <a:spcBef>
                <a:spcPts val="0"/>
              </a:spcBef>
              <a:spcAft>
                <a:spcPct val="0"/>
              </a:spcAft>
              <a:buNone/>
            </a:pPr>
            <a:r>
              <a:rPr lang="en-US" dirty="0">
                <a:ea typeface="+mn-lt"/>
                <a:cs typeface="+mn-lt"/>
              </a:rPr>
              <a:t>Kathryn Downey Piscopo:  </a:t>
            </a:r>
            <a:r>
              <a:rPr lang="en-US" u="sng" dirty="0">
                <a:solidFill>
                  <a:schemeClr val="accent1">
                    <a:lumMod val="75000"/>
                  </a:schemeClr>
                </a:solidFill>
                <a:ea typeface="+mn-lt"/>
                <a:cs typeface="+mn-lt"/>
                <a:hlinkClick r:id="rId3">
                  <a:extLst>
                    <a:ext uri="{A12FA001-AC4F-418D-AE19-62706E023703}">
                      <ahyp:hlinkClr xmlns:ahyp="http://schemas.microsoft.com/office/drawing/2018/hyperlinkcolor" val="tx"/>
                    </a:ext>
                  </a:extLst>
                </a:hlinkClick>
              </a:rPr>
              <a:t>Kathryn.Piscopo@</a:t>
            </a:r>
            <a:r>
              <a:rPr lang="en-US" dirty="0">
                <a:solidFill>
                  <a:schemeClr val="accent1">
                    <a:lumMod val="75000"/>
                  </a:schemeClr>
                </a:solidFill>
                <a:ea typeface="+mn-lt"/>
                <a:cs typeface="+mn-lt"/>
                <a:hlinkClick r:id="rId3">
                  <a:extLst>
                    <a:ext uri="{A12FA001-AC4F-418D-AE19-62706E023703}">
                      <ahyp:hlinkClr xmlns:ahyp="http://schemas.microsoft.com/office/drawing/2018/hyperlinkcolor" val="tx"/>
                    </a:ext>
                  </a:extLst>
                </a:hlinkClick>
              </a:rPr>
              <a:t>samhsa.hhs.gov</a:t>
            </a:r>
            <a:endParaRPr lang="en-US" dirty="0">
              <a:solidFill>
                <a:schemeClr val="accent1">
                  <a:lumMod val="75000"/>
                </a:schemeClr>
              </a:solidFill>
              <a:ea typeface="+mn-lt"/>
              <a:cs typeface="+mn-lt"/>
            </a:endParaRPr>
          </a:p>
          <a:p>
            <a:pPr marL="0" indent="0" algn="ctr">
              <a:spcBef>
                <a:spcPts val="2400"/>
              </a:spcBef>
              <a:spcAft>
                <a:spcPct val="0"/>
              </a:spcAft>
              <a:buNone/>
            </a:pPr>
            <a:r>
              <a:rPr lang="en-US" dirty="0">
                <a:ea typeface="+mn-lt"/>
                <a:cs typeface="+mn-lt"/>
                <a:hlinkClick r:id="rId4"/>
              </a:rPr>
              <a:t>www.samhsa.gov</a:t>
            </a:r>
            <a:endParaRPr lang="en-US" dirty="0">
              <a:ea typeface="+mn-lt"/>
              <a:cs typeface="+mn-lt"/>
            </a:endParaRPr>
          </a:p>
          <a:p>
            <a:pPr marL="0" indent="0" algn="ctr">
              <a:spcBef>
                <a:spcPts val="3000"/>
              </a:spcBef>
              <a:spcAft>
                <a:spcPct val="0"/>
              </a:spcAft>
              <a:buNone/>
            </a:pPr>
            <a:r>
              <a:rPr lang="en-US" dirty="0">
                <a:ea typeface="+mn-lt"/>
                <a:cs typeface="+mn-lt"/>
              </a:rPr>
              <a:t>1-877-SAMHSA-7 (1-877-726-4727) ● 1-800-487-4889 (TDD)</a:t>
            </a:r>
            <a:endParaRPr lang="en-US" dirty="0">
              <a:cs typeface="Segoe UI"/>
            </a:endParaRPr>
          </a:p>
        </p:txBody>
      </p:sp>
    </p:spTree>
    <p:extLst>
      <p:ext uri="{BB962C8B-B14F-4D97-AF65-F5344CB8AC3E}">
        <p14:creationId xmlns:p14="http://schemas.microsoft.com/office/powerpoint/2010/main" val="152048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F6EF-820B-49E3-9F0B-57C1EDEE0955}"/>
              </a:ext>
            </a:extLst>
          </p:cNvPr>
          <p:cNvSpPr>
            <a:spLocks noGrp="1"/>
          </p:cNvSpPr>
          <p:nvPr>
            <p:ph type="title"/>
          </p:nvPr>
        </p:nvSpPr>
        <p:spPr>
          <a:xfrm>
            <a:off x="280570" y="0"/>
            <a:ext cx="10652125" cy="960147"/>
          </a:xfrm>
        </p:spPr>
        <p:txBody>
          <a:bodyPr/>
          <a:lstStyle/>
          <a:p>
            <a:r>
              <a:rPr lang="en-US" dirty="0"/>
              <a:t>You Can Code Help Desk Tickets to Identify Priorities.</a:t>
            </a:r>
          </a:p>
        </p:txBody>
      </p:sp>
      <p:graphicFrame>
        <p:nvGraphicFramePr>
          <p:cNvPr id="4" name="Content Placeholder 4">
            <a:extLst>
              <a:ext uri="{FF2B5EF4-FFF2-40B4-BE49-F238E27FC236}">
                <a16:creationId xmlns:a16="http://schemas.microsoft.com/office/drawing/2014/main" id="{4DB3E0A6-3ECB-4FD0-BAAF-2CC3668AF397}"/>
              </a:ext>
            </a:extLst>
          </p:cNvPr>
          <p:cNvGraphicFramePr>
            <a:graphicFrameLocks noGrp="1"/>
          </p:cNvGraphicFramePr>
          <p:nvPr>
            <p:ph idx="1"/>
            <p:extLst>
              <p:ext uri="{D42A27DB-BD31-4B8C-83A1-F6EECF244321}">
                <p14:modId xmlns:p14="http://schemas.microsoft.com/office/powerpoint/2010/main" val="3412546046"/>
              </p:ext>
            </p:extLst>
          </p:nvPr>
        </p:nvGraphicFramePr>
        <p:xfrm>
          <a:off x="531961" y="963283"/>
          <a:ext cx="6552348" cy="5751987"/>
        </p:xfrm>
        <a:graphic>
          <a:graphicData uri="http://schemas.openxmlformats.org/drawingml/2006/table">
            <a:tbl>
              <a:tblPr firstRow="1">
                <a:tableStyleId>{5C22544A-7EE6-4342-B048-85BDC9FD1C3A}</a:tableStyleId>
              </a:tblPr>
              <a:tblGrid>
                <a:gridCol w="5592899">
                  <a:extLst>
                    <a:ext uri="{9D8B030D-6E8A-4147-A177-3AD203B41FA5}">
                      <a16:colId xmlns:a16="http://schemas.microsoft.com/office/drawing/2014/main" val="3777495942"/>
                    </a:ext>
                  </a:extLst>
                </a:gridCol>
                <a:gridCol w="959449">
                  <a:extLst>
                    <a:ext uri="{9D8B030D-6E8A-4147-A177-3AD203B41FA5}">
                      <a16:colId xmlns:a16="http://schemas.microsoft.com/office/drawing/2014/main" val="4227958756"/>
                    </a:ext>
                  </a:extLst>
                </a:gridCol>
              </a:tblGrid>
              <a:tr h="304195">
                <a:tc>
                  <a:txBody>
                    <a:bodyPr/>
                    <a:lstStyle/>
                    <a:p>
                      <a:pPr algn="l" fontAlgn="b"/>
                      <a:r>
                        <a:rPr lang="en-US" sz="1800" b="1" i="0" u="none" strike="noStrike" dirty="0">
                          <a:solidFill>
                            <a:srgbClr val="000000"/>
                          </a:solidFill>
                          <a:effectLst/>
                          <a:latin typeface="Segoe UI"/>
                        </a:rPr>
                        <a:t>Type of Question</a:t>
                      </a:r>
                    </a:p>
                  </a:txBody>
                  <a:tcPr marL="6350" marR="6350" marT="6350" marB="0" anchor="b"/>
                </a:tc>
                <a:tc>
                  <a:txBody>
                    <a:bodyPr/>
                    <a:lstStyle/>
                    <a:p>
                      <a:pPr algn="r" fontAlgn="b"/>
                      <a:r>
                        <a:rPr lang="en-US" sz="1800" b="1" i="0" u="none" strike="noStrike" dirty="0">
                          <a:solidFill>
                            <a:srgbClr val="000000"/>
                          </a:solidFill>
                          <a:effectLst/>
                          <a:latin typeface="Segoe UI"/>
                        </a:rPr>
                        <a:t>Count</a:t>
                      </a:r>
                    </a:p>
                  </a:txBody>
                  <a:tcPr marL="6350" marR="6350" marT="6350" marB="0" anchor="b"/>
                </a:tc>
                <a:extLst>
                  <a:ext uri="{0D108BD9-81ED-4DB2-BD59-A6C34878D82A}">
                    <a16:rowId xmlns:a16="http://schemas.microsoft.com/office/drawing/2014/main" val="3531143331"/>
                  </a:ext>
                </a:extLst>
              </a:tr>
              <a:tr h="304195">
                <a:tc>
                  <a:txBody>
                    <a:bodyPr/>
                    <a:lstStyle/>
                    <a:p>
                      <a:pPr algn="l" fontAlgn="b"/>
                      <a:r>
                        <a:rPr lang="en-US" sz="1800" u="none" strike="noStrike" dirty="0">
                          <a:effectLst/>
                          <a:latin typeface="Segoe UI"/>
                        </a:rPr>
                        <a:t>Contact Us I have a different question</a:t>
                      </a:r>
                      <a:endParaRPr lang="en-US" sz="1800" b="0" i="0" u="none" strike="noStrike" dirty="0">
                        <a:solidFill>
                          <a:srgbClr val="000000"/>
                        </a:solidFill>
                        <a:effectLst/>
                        <a:latin typeface="Segoe UI"/>
                      </a:endParaRPr>
                    </a:p>
                  </a:txBody>
                  <a:tcPr marL="6350" marR="6350" marT="6350" marB="0" anchor="b"/>
                </a:tc>
                <a:tc>
                  <a:txBody>
                    <a:bodyPr/>
                    <a:lstStyle/>
                    <a:p>
                      <a:pPr algn="r" fontAlgn="b"/>
                      <a:r>
                        <a:rPr lang="en-US" sz="1800" u="none" strike="noStrike">
                          <a:effectLst/>
                          <a:latin typeface="Segoe UI"/>
                        </a:rPr>
                        <a:t>235</a:t>
                      </a:r>
                      <a:endParaRPr lang="en-US" sz="1800" b="0" i="0" u="none" strike="noStrike">
                        <a:solidFill>
                          <a:srgbClr val="000000"/>
                        </a:solidFill>
                        <a:effectLst/>
                        <a:latin typeface="Segoe UI"/>
                      </a:endParaRPr>
                    </a:p>
                  </a:txBody>
                  <a:tcPr marL="6350" marR="6350" marT="6350" marB="0" anchor="b"/>
                </a:tc>
                <a:extLst>
                  <a:ext uri="{0D108BD9-81ED-4DB2-BD59-A6C34878D82A}">
                    <a16:rowId xmlns:a16="http://schemas.microsoft.com/office/drawing/2014/main" val="3205141043"/>
                  </a:ext>
                </a:extLst>
              </a:tr>
              <a:tr h="304195">
                <a:tc>
                  <a:txBody>
                    <a:bodyPr/>
                    <a:lstStyle/>
                    <a:p>
                      <a:pPr algn="l" fontAlgn="b"/>
                      <a:r>
                        <a:rPr lang="en-US" sz="1800" u="none" strike="noStrike">
                          <a:effectLst/>
                          <a:latin typeface="Segoe UI"/>
                        </a:rPr>
                        <a:t>Contact Us I need access to the SAMHSA survey data</a:t>
                      </a:r>
                      <a:endParaRPr lang="en-US" sz="1800" b="0" i="0" u="none" strike="noStrike">
                        <a:solidFill>
                          <a:srgbClr val="000000"/>
                        </a:solidFill>
                        <a:effectLst/>
                        <a:latin typeface="Segoe UI"/>
                      </a:endParaRPr>
                    </a:p>
                  </a:txBody>
                  <a:tcPr marL="6350" marR="6350" marT="6350" marB="0" anchor="b"/>
                </a:tc>
                <a:tc>
                  <a:txBody>
                    <a:bodyPr/>
                    <a:lstStyle/>
                    <a:p>
                      <a:pPr algn="r" fontAlgn="b"/>
                      <a:r>
                        <a:rPr lang="en-US" sz="1800" u="none" strike="noStrike">
                          <a:effectLst/>
                          <a:latin typeface="Segoe UI"/>
                        </a:rPr>
                        <a:t>39</a:t>
                      </a:r>
                      <a:endParaRPr lang="en-US" sz="1800" b="0" i="0" u="none" strike="noStrike">
                        <a:solidFill>
                          <a:srgbClr val="000000"/>
                        </a:solidFill>
                        <a:effectLst/>
                        <a:latin typeface="Segoe UI"/>
                      </a:endParaRPr>
                    </a:p>
                  </a:txBody>
                  <a:tcPr marL="6350" marR="6350" marT="6350" marB="0" anchor="b"/>
                </a:tc>
                <a:extLst>
                  <a:ext uri="{0D108BD9-81ED-4DB2-BD59-A6C34878D82A}">
                    <a16:rowId xmlns:a16="http://schemas.microsoft.com/office/drawing/2014/main" val="3714579293"/>
                  </a:ext>
                </a:extLst>
              </a:tr>
              <a:tr h="304195">
                <a:tc>
                  <a:txBody>
                    <a:bodyPr/>
                    <a:lstStyle/>
                    <a:p>
                      <a:pPr algn="l" fontAlgn="b"/>
                      <a:r>
                        <a:rPr lang="en-US" sz="1800" u="none" strike="noStrike">
                          <a:effectLst/>
                          <a:latin typeface="Segoe UI"/>
                        </a:rPr>
                        <a:t>Contact Us I need access to the SAMHSA data files</a:t>
                      </a:r>
                      <a:endParaRPr lang="en-US" sz="1800" b="0" i="0" u="none" strike="noStrike">
                        <a:solidFill>
                          <a:srgbClr val="000000"/>
                        </a:solidFill>
                        <a:effectLst/>
                        <a:latin typeface="Segoe UI"/>
                      </a:endParaRPr>
                    </a:p>
                  </a:txBody>
                  <a:tcPr marL="6350" marR="6350" marT="6350" marB="0" anchor="b"/>
                </a:tc>
                <a:tc>
                  <a:txBody>
                    <a:bodyPr/>
                    <a:lstStyle/>
                    <a:p>
                      <a:pPr algn="r" fontAlgn="b"/>
                      <a:r>
                        <a:rPr lang="en-US" sz="1800" u="none" strike="noStrike">
                          <a:effectLst/>
                          <a:latin typeface="Segoe UI"/>
                        </a:rPr>
                        <a:t>37</a:t>
                      </a:r>
                      <a:endParaRPr lang="en-US" sz="1800" b="0" i="0" u="none" strike="noStrike">
                        <a:solidFill>
                          <a:srgbClr val="000000"/>
                        </a:solidFill>
                        <a:effectLst/>
                        <a:latin typeface="Segoe UI"/>
                      </a:endParaRPr>
                    </a:p>
                  </a:txBody>
                  <a:tcPr marL="6350" marR="6350" marT="6350" marB="0" anchor="b"/>
                </a:tc>
                <a:extLst>
                  <a:ext uri="{0D108BD9-81ED-4DB2-BD59-A6C34878D82A}">
                    <a16:rowId xmlns:a16="http://schemas.microsoft.com/office/drawing/2014/main" val="1465050472"/>
                  </a:ext>
                </a:extLst>
              </a:tr>
              <a:tr h="567832">
                <a:tc>
                  <a:txBody>
                    <a:bodyPr/>
                    <a:lstStyle/>
                    <a:p>
                      <a:pPr algn="l" fontAlgn="b"/>
                      <a:r>
                        <a:rPr lang="en-US" sz="1800" u="none" strike="noStrike">
                          <a:effectLst/>
                          <a:latin typeface="Segoe UI"/>
                        </a:rPr>
                        <a:t>SAMHDA Get Help Question: Is there data available for substate areas, cities, or counties?</a:t>
                      </a:r>
                      <a:endParaRPr lang="en-US" sz="1800" b="0" i="0" u="none" strike="noStrike">
                        <a:solidFill>
                          <a:srgbClr val="000000"/>
                        </a:solidFill>
                        <a:effectLst/>
                        <a:latin typeface="Segoe UI"/>
                      </a:endParaRPr>
                    </a:p>
                  </a:txBody>
                  <a:tcPr marL="6350" marR="6350" marT="6350" marB="0" anchor="b"/>
                </a:tc>
                <a:tc>
                  <a:txBody>
                    <a:bodyPr/>
                    <a:lstStyle/>
                    <a:p>
                      <a:pPr algn="r" fontAlgn="b"/>
                      <a:r>
                        <a:rPr lang="en-US" sz="1800" u="none" strike="noStrike">
                          <a:effectLst/>
                          <a:latin typeface="Segoe UI"/>
                        </a:rPr>
                        <a:t>13</a:t>
                      </a:r>
                      <a:endParaRPr lang="en-US" sz="1800" b="0" i="0" u="none" strike="noStrike">
                        <a:solidFill>
                          <a:srgbClr val="000000"/>
                        </a:solidFill>
                        <a:effectLst/>
                        <a:latin typeface="Segoe UI"/>
                      </a:endParaRPr>
                    </a:p>
                  </a:txBody>
                  <a:tcPr marL="6350" marR="6350" marT="6350" marB="0" anchor="b"/>
                </a:tc>
                <a:extLst>
                  <a:ext uri="{0D108BD9-81ED-4DB2-BD59-A6C34878D82A}">
                    <a16:rowId xmlns:a16="http://schemas.microsoft.com/office/drawing/2014/main" val="3257193258"/>
                  </a:ext>
                </a:extLst>
              </a:tr>
              <a:tr h="304195">
                <a:tc>
                  <a:txBody>
                    <a:bodyPr/>
                    <a:lstStyle/>
                    <a:p>
                      <a:pPr algn="l" fontAlgn="b"/>
                      <a:r>
                        <a:rPr lang="en-US" sz="1800" u="none" strike="noStrike">
                          <a:effectLst/>
                          <a:latin typeface="Segoe UI"/>
                        </a:rPr>
                        <a:t>I have a different question </a:t>
                      </a:r>
                      <a:endParaRPr lang="en-US" sz="1800" b="0" i="0" u="none" strike="noStrike">
                        <a:solidFill>
                          <a:srgbClr val="000000"/>
                        </a:solidFill>
                        <a:effectLst/>
                        <a:latin typeface="Segoe UI"/>
                      </a:endParaRPr>
                    </a:p>
                  </a:txBody>
                  <a:tcPr marL="6350" marR="6350" marT="6350" marB="0" anchor="b"/>
                </a:tc>
                <a:tc>
                  <a:txBody>
                    <a:bodyPr/>
                    <a:lstStyle/>
                    <a:p>
                      <a:pPr algn="r" fontAlgn="b"/>
                      <a:r>
                        <a:rPr lang="en-US" sz="1800" u="none" strike="noStrike">
                          <a:effectLst/>
                          <a:latin typeface="Segoe UI"/>
                        </a:rPr>
                        <a:t>13</a:t>
                      </a:r>
                      <a:endParaRPr lang="en-US" sz="1800" b="0" i="0" u="none" strike="noStrike">
                        <a:solidFill>
                          <a:srgbClr val="000000"/>
                        </a:solidFill>
                        <a:effectLst/>
                        <a:latin typeface="Segoe UI"/>
                      </a:endParaRPr>
                    </a:p>
                  </a:txBody>
                  <a:tcPr marL="6350" marR="6350" marT="6350" marB="0" anchor="b"/>
                </a:tc>
                <a:extLst>
                  <a:ext uri="{0D108BD9-81ED-4DB2-BD59-A6C34878D82A}">
                    <a16:rowId xmlns:a16="http://schemas.microsoft.com/office/drawing/2014/main" val="4050480529"/>
                  </a:ext>
                </a:extLst>
              </a:tr>
              <a:tr h="567832">
                <a:tc>
                  <a:txBody>
                    <a:bodyPr/>
                    <a:lstStyle/>
                    <a:p>
                      <a:pPr algn="l" fontAlgn="b"/>
                      <a:r>
                        <a:rPr lang="en-US" sz="1800" u="none" strike="noStrike">
                          <a:effectLst/>
                          <a:latin typeface="Segoe UI"/>
                        </a:rPr>
                        <a:t>SAMHDA Get Help Question: What is the difference between NSDUH public- and restricted-use data?</a:t>
                      </a:r>
                      <a:endParaRPr lang="en-US" sz="1800" b="0" i="0" u="none" strike="noStrike">
                        <a:solidFill>
                          <a:srgbClr val="000000"/>
                        </a:solidFill>
                        <a:effectLst/>
                        <a:latin typeface="Segoe UI"/>
                      </a:endParaRPr>
                    </a:p>
                  </a:txBody>
                  <a:tcPr marL="6350" marR="6350" marT="6350" marB="0" anchor="b"/>
                </a:tc>
                <a:tc>
                  <a:txBody>
                    <a:bodyPr/>
                    <a:lstStyle/>
                    <a:p>
                      <a:pPr algn="r" fontAlgn="b"/>
                      <a:r>
                        <a:rPr lang="en-US" sz="1800" u="none" strike="noStrike">
                          <a:effectLst/>
                          <a:latin typeface="Segoe UI"/>
                        </a:rPr>
                        <a:t>12</a:t>
                      </a:r>
                      <a:endParaRPr lang="en-US" sz="1800" b="0" i="0" u="none" strike="noStrike">
                        <a:solidFill>
                          <a:srgbClr val="000000"/>
                        </a:solidFill>
                        <a:effectLst/>
                        <a:latin typeface="Segoe UI"/>
                      </a:endParaRPr>
                    </a:p>
                  </a:txBody>
                  <a:tcPr marL="6350" marR="6350" marT="6350" marB="0" anchor="b"/>
                </a:tc>
                <a:extLst>
                  <a:ext uri="{0D108BD9-81ED-4DB2-BD59-A6C34878D82A}">
                    <a16:rowId xmlns:a16="http://schemas.microsoft.com/office/drawing/2014/main" val="4086578363"/>
                  </a:ext>
                </a:extLst>
              </a:tr>
              <a:tr h="567832">
                <a:tc>
                  <a:txBody>
                    <a:bodyPr/>
                    <a:lstStyle/>
                    <a:p>
                      <a:pPr algn="l" fontAlgn="b"/>
                      <a:r>
                        <a:rPr lang="en-US" sz="1800" u="none" strike="noStrike">
                          <a:effectLst/>
                          <a:latin typeface="Segoe UI"/>
                        </a:rPr>
                        <a:t>SAMHDA Get Help Question: How can data be accessed on the SAMHDA site?</a:t>
                      </a:r>
                      <a:endParaRPr lang="en-US" sz="1800" b="0" i="0" u="none" strike="noStrike">
                        <a:solidFill>
                          <a:srgbClr val="000000"/>
                        </a:solidFill>
                        <a:effectLst/>
                        <a:latin typeface="Segoe UI"/>
                      </a:endParaRPr>
                    </a:p>
                  </a:txBody>
                  <a:tcPr marL="6350" marR="6350" marT="6350" marB="0" anchor="b"/>
                </a:tc>
                <a:tc>
                  <a:txBody>
                    <a:bodyPr/>
                    <a:lstStyle/>
                    <a:p>
                      <a:pPr algn="r" fontAlgn="b"/>
                      <a:r>
                        <a:rPr lang="en-US" sz="1800" u="none" strike="noStrike">
                          <a:effectLst/>
                          <a:latin typeface="Segoe UI"/>
                        </a:rPr>
                        <a:t>11</a:t>
                      </a:r>
                      <a:endParaRPr lang="en-US" sz="1800" b="0" i="0" u="none" strike="noStrike">
                        <a:solidFill>
                          <a:srgbClr val="000000"/>
                        </a:solidFill>
                        <a:effectLst/>
                        <a:latin typeface="Segoe UI"/>
                      </a:endParaRPr>
                    </a:p>
                  </a:txBody>
                  <a:tcPr marL="6350" marR="6350" marT="6350" marB="0" anchor="b"/>
                </a:tc>
                <a:extLst>
                  <a:ext uri="{0D108BD9-81ED-4DB2-BD59-A6C34878D82A}">
                    <a16:rowId xmlns:a16="http://schemas.microsoft.com/office/drawing/2014/main" val="3638395150"/>
                  </a:ext>
                </a:extLst>
              </a:tr>
              <a:tr h="519825">
                <a:tc>
                  <a:txBody>
                    <a:bodyPr/>
                    <a:lstStyle/>
                    <a:p>
                      <a:pPr algn="l" fontAlgn="b"/>
                      <a:r>
                        <a:rPr lang="en-US" sz="1800" u="none" strike="noStrike">
                          <a:effectLst/>
                          <a:latin typeface="Segoe UI"/>
                        </a:rPr>
                        <a:t>SAMHDA Get Help Question: How do I read data into R?</a:t>
                      </a:r>
                      <a:endParaRPr lang="en-US" sz="1800" b="0" i="0" u="none" strike="noStrike">
                        <a:solidFill>
                          <a:srgbClr val="000000"/>
                        </a:solidFill>
                        <a:effectLst/>
                        <a:latin typeface="Segoe UI"/>
                      </a:endParaRPr>
                    </a:p>
                  </a:txBody>
                  <a:tcPr marL="6350" marR="6350" marT="6350" marB="0" anchor="b"/>
                </a:tc>
                <a:tc>
                  <a:txBody>
                    <a:bodyPr/>
                    <a:lstStyle/>
                    <a:p>
                      <a:pPr algn="r" fontAlgn="b"/>
                      <a:r>
                        <a:rPr lang="en-US" sz="1800" u="none" strike="noStrike">
                          <a:effectLst/>
                          <a:latin typeface="Segoe UI"/>
                        </a:rPr>
                        <a:t>11</a:t>
                      </a:r>
                      <a:endParaRPr lang="en-US" sz="1800" b="0" i="0" u="none" strike="noStrike">
                        <a:solidFill>
                          <a:srgbClr val="000000"/>
                        </a:solidFill>
                        <a:effectLst/>
                        <a:latin typeface="Segoe UI"/>
                      </a:endParaRPr>
                    </a:p>
                  </a:txBody>
                  <a:tcPr marL="6350" marR="6350" marT="6350" marB="0" anchor="b"/>
                </a:tc>
                <a:extLst>
                  <a:ext uri="{0D108BD9-81ED-4DB2-BD59-A6C34878D82A}">
                    <a16:rowId xmlns:a16="http://schemas.microsoft.com/office/drawing/2014/main" val="2027845312"/>
                  </a:ext>
                </a:extLst>
              </a:tr>
              <a:tr h="567832">
                <a:tc>
                  <a:txBody>
                    <a:bodyPr/>
                    <a:lstStyle/>
                    <a:p>
                      <a:pPr algn="l" fontAlgn="b"/>
                      <a:r>
                        <a:rPr lang="en-US" sz="1800" u="none" strike="noStrike">
                          <a:effectLst/>
                          <a:latin typeface="Segoe UI"/>
                        </a:rPr>
                        <a:t>SAMHDA Get Help Question: Why and how should I cite SAMHDA data?</a:t>
                      </a:r>
                      <a:endParaRPr lang="en-US" sz="1800" b="0" i="0" u="none" strike="noStrike">
                        <a:solidFill>
                          <a:srgbClr val="000000"/>
                        </a:solidFill>
                        <a:effectLst/>
                        <a:latin typeface="Segoe UI"/>
                      </a:endParaRPr>
                    </a:p>
                  </a:txBody>
                  <a:tcPr marL="6350" marR="6350" marT="6350" marB="0" anchor="b"/>
                </a:tc>
                <a:tc>
                  <a:txBody>
                    <a:bodyPr/>
                    <a:lstStyle/>
                    <a:p>
                      <a:pPr algn="r" fontAlgn="b"/>
                      <a:r>
                        <a:rPr lang="en-US" sz="1800" u="none" strike="noStrike">
                          <a:effectLst/>
                          <a:latin typeface="Segoe UI"/>
                        </a:rPr>
                        <a:t>8</a:t>
                      </a:r>
                      <a:endParaRPr lang="en-US" sz="1800" b="0" i="0" u="none" strike="noStrike">
                        <a:solidFill>
                          <a:srgbClr val="000000"/>
                        </a:solidFill>
                        <a:effectLst/>
                        <a:latin typeface="Segoe UI"/>
                      </a:endParaRPr>
                    </a:p>
                  </a:txBody>
                  <a:tcPr marL="6350" marR="6350" marT="6350" marB="0" anchor="b"/>
                </a:tc>
                <a:extLst>
                  <a:ext uri="{0D108BD9-81ED-4DB2-BD59-A6C34878D82A}">
                    <a16:rowId xmlns:a16="http://schemas.microsoft.com/office/drawing/2014/main" val="3003803974"/>
                  </a:ext>
                </a:extLst>
              </a:tr>
              <a:tr h="304195">
                <a:tc>
                  <a:txBody>
                    <a:bodyPr/>
                    <a:lstStyle/>
                    <a:p>
                      <a:pPr algn="l" fontAlgn="b"/>
                      <a:r>
                        <a:rPr lang="en-US" sz="1800" u="none" strike="noStrike">
                          <a:effectLst/>
                          <a:latin typeface="Segoe UI"/>
                        </a:rPr>
                        <a:t>SAMHDA Get Help Question: How do I access data?</a:t>
                      </a:r>
                      <a:endParaRPr lang="en-US" sz="1800" b="0" i="0" u="none" strike="noStrike">
                        <a:solidFill>
                          <a:srgbClr val="000000"/>
                        </a:solidFill>
                        <a:effectLst/>
                        <a:latin typeface="Segoe UI"/>
                      </a:endParaRPr>
                    </a:p>
                  </a:txBody>
                  <a:tcPr marL="6350" marR="6350" marT="6350" marB="0" anchor="b"/>
                </a:tc>
                <a:tc>
                  <a:txBody>
                    <a:bodyPr/>
                    <a:lstStyle/>
                    <a:p>
                      <a:pPr algn="r" fontAlgn="b"/>
                      <a:r>
                        <a:rPr lang="en-US" sz="1800" u="none" strike="noStrike">
                          <a:effectLst/>
                          <a:latin typeface="Segoe UI"/>
                        </a:rPr>
                        <a:t>7</a:t>
                      </a:r>
                      <a:endParaRPr lang="en-US" sz="1800" b="0" i="0" u="none" strike="noStrike">
                        <a:solidFill>
                          <a:srgbClr val="000000"/>
                        </a:solidFill>
                        <a:effectLst/>
                        <a:latin typeface="Segoe UI"/>
                      </a:endParaRPr>
                    </a:p>
                  </a:txBody>
                  <a:tcPr marL="6350" marR="6350" marT="6350" marB="0" anchor="b"/>
                </a:tc>
                <a:extLst>
                  <a:ext uri="{0D108BD9-81ED-4DB2-BD59-A6C34878D82A}">
                    <a16:rowId xmlns:a16="http://schemas.microsoft.com/office/drawing/2014/main" val="2158315346"/>
                  </a:ext>
                </a:extLst>
              </a:tr>
              <a:tr h="567832">
                <a:tc>
                  <a:txBody>
                    <a:bodyPr/>
                    <a:lstStyle/>
                    <a:p>
                      <a:pPr algn="l" fontAlgn="b"/>
                      <a:r>
                        <a:rPr lang="en-US" sz="1800" u="none" strike="noStrike">
                          <a:effectLst/>
                          <a:latin typeface="Segoe UI"/>
                        </a:rPr>
                        <a:t>SAMHDA Get Help Question: Can RDAS produce state estimates?</a:t>
                      </a:r>
                      <a:endParaRPr lang="en-US" sz="1800" b="0" i="0" u="none" strike="noStrike">
                        <a:solidFill>
                          <a:srgbClr val="000000"/>
                        </a:solidFill>
                        <a:effectLst/>
                        <a:latin typeface="Segoe UI"/>
                      </a:endParaRPr>
                    </a:p>
                  </a:txBody>
                  <a:tcPr marL="6350" marR="6350" marT="6350" marB="0" anchor="b"/>
                </a:tc>
                <a:tc>
                  <a:txBody>
                    <a:bodyPr/>
                    <a:lstStyle/>
                    <a:p>
                      <a:pPr algn="r" fontAlgn="b"/>
                      <a:r>
                        <a:rPr lang="en-US" sz="1800" u="none" strike="noStrike">
                          <a:effectLst/>
                          <a:latin typeface="Segoe UI"/>
                        </a:rPr>
                        <a:t>7</a:t>
                      </a:r>
                      <a:endParaRPr lang="en-US" sz="1800" b="0" i="0" u="none" strike="noStrike">
                        <a:solidFill>
                          <a:srgbClr val="000000"/>
                        </a:solidFill>
                        <a:effectLst/>
                        <a:latin typeface="Segoe UI"/>
                      </a:endParaRPr>
                    </a:p>
                  </a:txBody>
                  <a:tcPr marL="6350" marR="6350" marT="6350" marB="0" anchor="b"/>
                </a:tc>
                <a:extLst>
                  <a:ext uri="{0D108BD9-81ED-4DB2-BD59-A6C34878D82A}">
                    <a16:rowId xmlns:a16="http://schemas.microsoft.com/office/drawing/2014/main" val="3728373399"/>
                  </a:ext>
                </a:extLst>
              </a:tr>
              <a:tr h="567832">
                <a:tc>
                  <a:txBody>
                    <a:bodyPr/>
                    <a:lstStyle/>
                    <a:p>
                      <a:pPr algn="l" fontAlgn="b"/>
                      <a:r>
                        <a:rPr lang="en-US" sz="1800" u="none" strike="noStrike">
                          <a:effectLst/>
                          <a:latin typeface="Segoe UI"/>
                        </a:rPr>
                        <a:t>SAMHDA Get Help Question: What are the differences between PDAS and RDAS?</a:t>
                      </a:r>
                      <a:endParaRPr lang="en-US" sz="1800" b="0" i="0" u="none" strike="noStrike">
                        <a:solidFill>
                          <a:srgbClr val="000000"/>
                        </a:solidFill>
                        <a:effectLst/>
                        <a:latin typeface="Segoe UI"/>
                      </a:endParaRPr>
                    </a:p>
                  </a:txBody>
                  <a:tcPr marL="6350" marR="6350" marT="6350" marB="0" anchor="b"/>
                </a:tc>
                <a:tc>
                  <a:txBody>
                    <a:bodyPr/>
                    <a:lstStyle/>
                    <a:p>
                      <a:pPr algn="r" fontAlgn="b"/>
                      <a:r>
                        <a:rPr lang="en-US" sz="1800" u="none" strike="noStrike" dirty="0">
                          <a:effectLst/>
                          <a:latin typeface="Segoe UI"/>
                        </a:rPr>
                        <a:t>6</a:t>
                      </a:r>
                      <a:endParaRPr lang="en-US" sz="1800" b="0" i="0" u="none" strike="noStrike" dirty="0">
                        <a:solidFill>
                          <a:srgbClr val="000000"/>
                        </a:solidFill>
                        <a:effectLst/>
                        <a:latin typeface="Segoe UI"/>
                      </a:endParaRPr>
                    </a:p>
                  </a:txBody>
                  <a:tcPr marL="6350" marR="6350" marT="6350" marB="0" anchor="b"/>
                </a:tc>
                <a:extLst>
                  <a:ext uri="{0D108BD9-81ED-4DB2-BD59-A6C34878D82A}">
                    <a16:rowId xmlns:a16="http://schemas.microsoft.com/office/drawing/2014/main" val="3183047849"/>
                  </a:ext>
                </a:extLst>
              </a:tr>
            </a:tbl>
          </a:graphicData>
        </a:graphic>
      </p:graphicFrame>
      <p:sp>
        <p:nvSpPr>
          <p:cNvPr id="5" name="Content Placeholder 2">
            <a:extLst>
              <a:ext uri="{FF2B5EF4-FFF2-40B4-BE49-F238E27FC236}">
                <a16:creationId xmlns:a16="http://schemas.microsoft.com/office/drawing/2014/main" id="{0EA5F7F3-53E1-49A8-97CD-7FDB1F7C06F2}"/>
              </a:ext>
            </a:extLst>
          </p:cNvPr>
          <p:cNvSpPr txBox="1">
            <a:spLocks/>
          </p:cNvSpPr>
          <p:nvPr/>
        </p:nvSpPr>
        <p:spPr>
          <a:xfrm>
            <a:off x="7402641" y="1195534"/>
            <a:ext cx="4586876" cy="422251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Many questions on how to do basic tasks:  </a:t>
            </a:r>
            <a:endParaRPr lang="en-US" dirty="0">
              <a:solidFill>
                <a:srgbClr val="000000"/>
              </a:solidFill>
            </a:endParaRPr>
          </a:p>
          <a:p>
            <a:pPr>
              <a:spcAft>
                <a:spcPts val="0"/>
              </a:spcAft>
            </a:pPr>
            <a:r>
              <a:rPr lang="en-US" sz="2000" dirty="0">
                <a:solidFill>
                  <a:srgbClr val="FF0000"/>
                </a:solidFill>
              </a:rPr>
              <a:t>Where are datafiles?</a:t>
            </a:r>
            <a:endParaRPr lang="en-US" sz="2000" dirty="0">
              <a:solidFill>
                <a:srgbClr val="FF0000"/>
              </a:solidFill>
              <a:cs typeface="Segoe UI"/>
            </a:endParaRPr>
          </a:p>
          <a:p>
            <a:pPr>
              <a:spcAft>
                <a:spcPts val="0"/>
              </a:spcAft>
            </a:pPr>
            <a:r>
              <a:rPr lang="en-US" sz="2000" dirty="0">
                <a:solidFill>
                  <a:srgbClr val="FF0000"/>
                </a:solidFill>
                <a:cs typeface="Segoe UI"/>
              </a:rPr>
              <a:t>What are the different types of datafiles?</a:t>
            </a:r>
          </a:p>
          <a:p>
            <a:pPr>
              <a:spcAft>
                <a:spcPts val="0"/>
              </a:spcAft>
            </a:pPr>
            <a:r>
              <a:rPr lang="en-US" sz="2000" dirty="0">
                <a:solidFill>
                  <a:srgbClr val="FF0000"/>
                </a:solidFill>
                <a:cs typeface="Segoe UI"/>
              </a:rPr>
              <a:t>What do the different analysis systems do? </a:t>
            </a:r>
          </a:p>
          <a:p>
            <a:pPr>
              <a:spcAft>
                <a:spcPts val="0"/>
              </a:spcAft>
            </a:pPr>
            <a:r>
              <a:rPr lang="en-US" sz="2000" dirty="0">
                <a:solidFill>
                  <a:srgbClr val="FF0000"/>
                </a:solidFill>
                <a:cs typeface="Segoe UI"/>
              </a:rPr>
              <a:t>How do I perform a state-level analysis?</a:t>
            </a:r>
          </a:p>
          <a:p>
            <a:pPr>
              <a:spcAft>
                <a:spcPts val="0"/>
              </a:spcAft>
            </a:pPr>
            <a:endParaRPr lang="en-US">
              <a:solidFill>
                <a:srgbClr val="FF0000"/>
              </a:solidFill>
              <a:cs typeface="Segoe UI"/>
            </a:endParaRPr>
          </a:p>
          <a:p>
            <a:pPr>
              <a:spcAft>
                <a:spcPts val="0"/>
              </a:spcAft>
            </a:pPr>
            <a:endParaRPr lang="en-US">
              <a:solidFill>
                <a:srgbClr val="FF0000"/>
              </a:solidFill>
              <a:cs typeface="Segoe UI"/>
            </a:endParaRPr>
          </a:p>
          <a:p>
            <a:pPr fontAlgn="auto">
              <a:spcAft>
                <a:spcPts val="0"/>
              </a:spcAft>
            </a:pPr>
            <a:endParaRPr lang="en-US">
              <a:cs typeface="Segoe UI"/>
            </a:endParaRPr>
          </a:p>
        </p:txBody>
      </p:sp>
    </p:spTree>
    <p:extLst>
      <p:ext uri="{BB962C8B-B14F-4D97-AF65-F5344CB8AC3E}">
        <p14:creationId xmlns:p14="http://schemas.microsoft.com/office/powerpoint/2010/main" val="1968178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D48F-F939-4EF5-BEB2-CEBAAB0A3118}"/>
              </a:ext>
            </a:extLst>
          </p:cNvPr>
          <p:cNvSpPr>
            <a:spLocks noGrp="1"/>
          </p:cNvSpPr>
          <p:nvPr>
            <p:ph type="title"/>
          </p:nvPr>
        </p:nvSpPr>
        <p:spPr>
          <a:xfrm>
            <a:off x="250491" y="0"/>
            <a:ext cx="10652125" cy="960147"/>
          </a:xfrm>
        </p:spPr>
        <p:txBody>
          <a:bodyPr/>
          <a:lstStyle/>
          <a:p>
            <a:r>
              <a:rPr lang="en-US" dirty="0"/>
              <a:t>Usability Test Helped Reveal Pathway Issue.</a:t>
            </a:r>
          </a:p>
        </p:txBody>
      </p:sp>
      <p:sp>
        <p:nvSpPr>
          <p:cNvPr id="8" name="TextBox 7">
            <a:extLst>
              <a:ext uri="{FF2B5EF4-FFF2-40B4-BE49-F238E27FC236}">
                <a16:creationId xmlns:a16="http://schemas.microsoft.com/office/drawing/2014/main" id="{FFA9A0F0-43DC-E5B2-4D64-D5B665E5A239}"/>
              </a:ext>
            </a:extLst>
          </p:cNvPr>
          <p:cNvSpPr txBox="1"/>
          <p:nvPr/>
        </p:nvSpPr>
        <p:spPr>
          <a:xfrm>
            <a:off x="474741" y="882084"/>
            <a:ext cx="7144601"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Segoe UI"/>
                <a:cs typeface="Calibri"/>
              </a:rPr>
              <a:t>The participants had to click 3 times to get to download a data set. For every new data set that is downloaded, this process must be repeated.</a:t>
            </a:r>
            <a:endParaRPr lang="en-US" sz="2000">
              <a:latin typeface="Segoe UI"/>
              <a:cs typeface="Segoe UI"/>
            </a:endParaRPr>
          </a:p>
          <a:p>
            <a:endParaRPr lang="en-US" sz="2000" dirty="0">
              <a:latin typeface="Segoe UI"/>
              <a:cs typeface="Calibri"/>
            </a:endParaRPr>
          </a:p>
          <a:p>
            <a:r>
              <a:rPr lang="en-US" sz="2000" dirty="0">
                <a:latin typeface="Segoe UI"/>
                <a:cs typeface="Calibri"/>
              </a:rPr>
              <a:t>2 out of 3 participants complained about this.</a:t>
            </a:r>
            <a:endParaRPr lang="en-US" sz="2000" dirty="0">
              <a:latin typeface="Segoe UI"/>
            </a:endParaRPr>
          </a:p>
          <a:p>
            <a:pPr algn="l"/>
            <a:endParaRPr lang="en-US">
              <a:cs typeface="Calibri"/>
            </a:endParaRPr>
          </a:p>
        </p:txBody>
      </p:sp>
      <p:sp>
        <p:nvSpPr>
          <p:cNvPr id="9" name="TextBox 8">
            <a:extLst>
              <a:ext uri="{FF2B5EF4-FFF2-40B4-BE49-F238E27FC236}">
                <a16:creationId xmlns:a16="http://schemas.microsoft.com/office/drawing/2014/main" id="{9E22450E-F623-40E4-ABA8-5B0AB881044C}"/>
              </a:ext>
            </a:extLst>
          </p:cNvPr>
          <p:cNvSpPr txBox="1"/>
          <p:nvPr/>
        </p:nvSpPr>
        <p:spPr>
          <a:xfrm>
            <a:off x="8254418" y="1061579"/>
            <a:ext cx="394125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5E96AA"/>
                </a:solidFill>
                <a:latin typeface="Segoe UI"/>
                <a:cs typeface="Calibri"/>
              </a:rPr>
              <a:t>Metrics used: </a:t>
            </a:r>
          </a:p>
          <a:p>
            <a:r>
              <a:rPr lang="en-US" sz="2400" dirty="0">
                <a:solidFill>
                  <a:srgbClr val="5E96AA"/>
                </a:solidFill>
                <a:latin typeface="Segoe UI"/>
                <a:cs typeface="Calibri"/>
              </a:rPr>
              <a:t>-Usability test</a:t>
            </a:r>
          </a:p>
          <a:p>
            <a:r>
              <a:rPr lang="en-US" sz="2400" dirty="0">
                <a:solidFill>
                  <a:srgbClr val="5E96AA"/>
                </a:solidFill>
                <a:latin typeface="Segoe UI"/>
                <a:cs typeface="Calibri"/>
              </a:rPr>
              <a:t>-Audit of help desk request</a:t>
            </a:r>
          </a:p>
          <a:p>
            <a:pPr algn="l"/>
            <a:endParaRPr lang="en-US">
              <a:solidFill>
                <a:srgbClr val="5E96AA"/>
              </a:solidFill>
              <a:cs typeface="Calibri"/>
            </a:endParaRPr>
          </a:p>
        </p:txBody>
      </p:sp>
      <p:pic>
        <p:nvPicPr>
          <p:cNvPr id="7" name="Picture 7" descr="This is a picture of a sample click-path to use the previous version of SAMHDA">
            <a:extLst>
              <a:ext uri="{FF2B5EF4-FFF2-40B4-BE49-F238E27FC236}">
                <a16:creationId xmlns:a16="http://schemas.microsoft.com/office/drawing/2014/main" id="{878FF5FA-B69E-4B63-A51E-2ED013CA76B7}"/>
              </a:ext>
            </a:extLst>
          </p:cNvPr>
          <p:cNvPicPr>
            <a:picLocks noChangeAspect="1"/>
          </p:cNvPicPr>
          <p:nvPr/>
        </p:nvPicPr>
        <p:blipFill>
          <a:blip r:embed="rId3"/>
          <a:stretch>
            <a:fillRect/>
          </a:stretch>
        </p:blipFill>
        <p:spPr>
          <a:xfrm>
            <a:off x="66136" y="2536809"/>
            <a:ext cx="12131615" cy="4257287"/>
          </a:xfrm>
          <a:prstGeom prst="rect">
            <a:avLst/>
          </a:prstGeom>
        </p:spPr>
      </p:pic>
      <p:pic>
        <p:nvPicPr>
          <p:cNvPr id="14" name="Picture 14" descr="A quotation from the usability report.">
            <a:extLst>
              <a:ext uri="{FF2B5EF4-FFF2-40B4-BE49-F238E27FC236}">
                <a16:creationId xmlns:a16="http://schemas.microsoft.com/office/drawing/2014/main" id="{42714031-B6B8-BCC5-9C48-12273FB1ED7E}"/>
              </a:ext>
            </a:extLst>
          </p:cNvPr>
          <p:cNvPicPr>
            <a:picLocks noGrp="1" noChangeAspect="1"/>
          </p:cNvPicPr>
          <p:nvPr>
            <p:ph idx="1"/>
          </p:nvPr>
        </p:nvPicPr>
        <p:blipFill>
          <a:blip r:embed="rId4"/>
          <a:stretch>
            <a:fillRect/>
          </a:stretch>
        </p:blipFill>
        <p:spPr>
          <a:xfrm>
            <a:off x="9823892" y="2671692"/>
            <a:ext cx="2151204" cy="1618286"/>
          </a:xfrm>
        </p:spPr>
      </p:pic>
    </p:spTree>
    <p:extLst>
      <p:ext uri="{BB962C8B-B14F-4D97-AF65-F5344CB8AC3E}">
        <p14:creationId xmlns:p14="http://schemas.microsoft.com/office/powerpoint/2010/main" val="1831348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EEB5-0F4B-497D-8143-EF9D7353EABF}"/>
              </a:ext>
            </a:extLst>
          </p:cNvPr>
          <p:cNvSpPr>
            <a:spLocks noGrp="1"/>
          </p:cNvSpPr>
          <p:nvPr>
            <p:ph type="title"/>
          </p:nvPr>
        </p:nvSpPr>
        <p:spPr>
          <a:xfrm>
            <a:off x="310649" y="0"/>
            <a:ext cx="10652125" cy="960147"/>
          </a:xfrm>
        </p:spPr>
        <p:txBody>
          <a:bodyPr/>
          <a:lstStyle/>
          <a:p>
            <a:r>
              <a:rPr lang="en-US" dirty="0">
                <a:cs typeface="Segoe UI Semibold"/>
              </a:rPr>
              <a:t>Usability Tests Show The Cognitive Lift.</a:t>
            </a:r>
          </a:p>
        </p:txBody>
      </p:sp>
      <p:pic>
        <p:nvPicPr>
          <p:cNvPr id="6" name="Picture 6" descr="This is the old home page of a data file for SAMHDA">
            <a:extLst>
              <a:ext uri="{FF2B5EF4-FFF2-40B4-BE49-F238E27FC236}">
                <a16:creationId xmlns:a16="http://schemas.microsoft.com/office/drawing/2014/main" id="{A51CD3B4-DA8D-FEB7-3C68-DEB8DC14EB9F}"/>
              </a:ext>
            </a:extLst>
          </p:cNvPr>
          <p:cNvPicPr>
            <a:picLocks noChangeAspect="1"/>
          </p:cNvPicPr>
          <p:nvPr/>
        </p:nvPicPr>
        <p:blipFill>
          <a:blip r:embed="rId3"/>
          <a:stretch>
            <a:fillRect/>
          </a:stretch>
        </p:blipFill>
        <p:spPr>
          <a:xfrm>
            <a:off x="701320" y="1120816"/>
            <a:ext cx="2851056" cy="5465179"/>
          </a:xfrm>
          <a:prstGeom prst="rect">
            <a:avLst/>
          </a:prstGeom>
        </p:spPr>
      </p:pic>
      <p:pic>
        <p:nvPicPr>
          <p:cNvPr id="7" name="Picture 7" descr="This shows how much content, too much, was on the homepage.">
            <a:extLst>
              <a:ext uri="{FF2B5EF4-FFF2-40B4-BE49-F238E27FC236}">
                <a16:creationId xmlns:a16="http://schemas.microsoft.com/office/drawing/2014/main" id="{2D19C3DF-EA6B-186F-DEA2-63D81A48107D}"/>
              </a:ext>
            </a:extLst>
          </p:cNvPr>
          <p:cNvPicPr>
            <a:picLocks noChangeAspect="1"/>
          </p:cNvPicPr>
          <p:nvPr/>
        </p:nvPicPr>
        <p:blipFill>
          <a:blip r:embed="rId4"/>
          <a:stretch>
            <a:fillRect/>
          </a:stretch>
        </p:blipFill>
        <p:spPr>
          <a:xfrm>
            <a:off x="3688392" y="1120815"/>
            <a:ext cx="1385453" cy="5463658"/>
          </a:xfrm>
          <a:prstGeom prst="rect">
            <a:avLst/>
          </a:prstGeom>
        </p:spPr>
      </p:pic>
      <p:sp>
        <p:nvSpPr>
          <p:cNvPr id="8" name="TextBox 7">
            <a:extLst>
              <a:ext uri="{FF2B5EF4-FFF2-40B4-BE49-F238E27FC236}">
                <a16:creationId xmlns:a16="http://schemas.microsoft.com/office/drawing/2014/main" id="{44437B23-A23C-EE30-0499-BB24423FE362}"/>
              </a:ext>
            </a:extLst>
          </p:cNvPr>
          <p:cNvSpPr txBox="1"/>
          <p:nvPr/>
        </p:nvSpPr>
        <p:spPr>
          <a:xfrm>
            <a:off x="5766122" y="1464196"/>
            <a:ext cx="5733325"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Segoe UI"/>
                <a:cs typeface="Segoe UI"/>
              </a:rPr>
              <a:t>A big frustration for users was the amount of content on the page.</a:t>
            </a:r>
          </a:p>
          <a:p>
            <a:endParaRPr lang="en-US">
              <a:latin typeface="Segoe UI"/>
              <a:cs typeface="Segoe UI"/>
            </a:endParaRPr>
          </a:p>
          <a:p>
            <a:pPr marL="285750" indent="-285750">
              <a:buFont typeface="Arial"/>
              <a:buChar char="•"/>
            </a:pPr>
            <a:r>
              <a:rPr lang="en-US" sz="2000" dirty="0">
                <a:latin typeface="Segoe UI"/>
                <a:cs typeface="Segoe UI"/>
              </a:rPr>
              <a:t>The parent page text was repeated on all pages</a:t>
            </a:r>
          </a:p>
          <a:p>
            <a:pPr marL="285750" indent="-285750">
              <a:buFont typeface="Arial"/>
              <a:buChar char="•"/>
            </a:pPr>
            <a:r>
              <a:rPr lang="en-US" sz="2000" dirty="0">
                <a:latin typeface="Segoe UI"/>
                <a:cs typeface="Segoe UI"/>
              </a:rPr>
              <a:t>The series page text was repeated on the series page and the detail page</a:t>
            </a:r>
          </a:p>
          <a:p>
            <a:pPr marL="285750" indent="-285750">
              <a:buFont typeface="Arial"/>
              <a:buChar char="•"/>
            </a:pPr>
            <a:r>
              <a:rPr lang="en-US" sz="2000" dirty="0">
                <a:latin typeface="Segoe UI"/>
                <a:cs typeface="Segoe UI"/>
              </a:rPr>
              <a:t>And most of this content was already in the survey about pages on the Data Site</a:t>
            </a:r>
          </a:p>
          <a:p>
            <a:pPr marL="285750" indent="-285750">
              <a:buFont typeface="Arial"/>
              <a:buChar char="•"/>
            </a:pPr>
            <a:endParaRPr lang="en-US">
              <a:latin typeface="Segoe UI"/>
              <a:cs typeface="Segoe UI"/>
            </a:endParaRPr>
          </a:p>
          <a:p>
            <a:pPr marL="285750" indent="-285750">
              <a:buFont typeface="Arial"/>
              <a:buChar char="•"/>
            </a:pPr>
            <a:endParaRPr lang="en-US">
              <a:latin typeface="Segoe UI"/>
              <a:cs typeface="Segoe UI"/>
            </a:endParaRPr>
          </a:p>
          <a:p>
            <a:r>
              <a:rPr lang="en-US" sz="2400" dirty="0">
                <a:latin typeface="Segoe UI"/>
                <a:cs typeface="Segoe UI"/>
              </a:rPr>
              <a:t>It was difficult to find the relevant information that was just about working with the data.</a:t>
            </a:r>
          </a:p>
        </p:txBody>
      </p:sp>
    </p:spTree>
    <p:extLst>
      <p:ext uri="{BB962C8B-B14F-4D97-AF65-F5344CB8AC3E}">
        <p14:creationId xmlns:p14="http://schemas.microsoft.com/office/powerpoint/2010/main" val="3398037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0FE9-775A-48EC-8C86-95CA671C0F7C}"/>
              </a:ext>
            </a:extLst>
          </p:cNvPr>
          <p:cNvSpPr>
            <a:spLocks noGrp="1"/>
          </p:cNvSpPr>
          <p:nvPr>
            <p:ph type="title"/>
          </p:nvPr>
        </p:nvSpPr>
        <p:spPr>
          <a:xfrm>
            <a:off x="220412" y="0"/>
            <a:ext cx="11261725" cy="960147"/>
          </a:xfrm>
        </p:spPr>
        <p:txBody>
          <a:bodyPr>
            <a:normAutofit/>
          </a:bodyPr>
          <a:lstStyle/>
          <a:p>
            <a:r>
              <a:rPr lang="en-US" dirty="0"/>
              <a:t>Then We Presented Ideas In Stakeholder Listening Sessions.</a:t>
            </a:r>
          </a:p>
        </p:txBody>
      </p:sp>
      <p:pic>
        <p:nvPicPr>
          <p:cNvPr id="4" name="Picture 4" descr="Mural board from a Listening Workshop. Contains images of sticky notes, and decorative images of a boat and a candle. ">
            <a:extLst>
              <a:ext uri="{FF2B5EF4-FFF2-40B4-BE49-F238E27FC236}">
                <a16:creationId xmlns:a16="http://schemas.microsoft.com/office/drawing/2014/main" id="{E5696FBE-8F2D-3554-CA11-9F69B7B9F96E}"/>
              </a:ext>
            </a:extLst>
          </p:cNvPr>
          <p:cNvPicPr>
            <a:picLocks noGrp="1" noChangeAspect="1"/>
          </p:cNvPicPr>
          <p:nvPr>
            <p:ph idx="1"/>
          </p:nvPr>
        </p:nvPicPr>
        <p:blipFill>
          <a:blip r:embed="rId3"/>
          <a:stretch>
            <a:fillRect/>
          </a:stretch>
        </p:blipFill>
        <p:spPr>
          <a:xfrm>
            <a:off x="1196784" y="1110093"/>
            <a:ext cx="3349223" cy="53949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7B27772A-222D-9274-B99E-D303E2AE53B6}"/>
              </a:ext>
            </a:extLst>
          </p:cNvPr>
          <p:cNvSpPr txBox="1"/>
          <p:nvPr/>
        </p:nvSpPr>
        <p:spPr>
          <a:xfrm>
            <a:off x="5741595" y="1540136"/>
            <a:ext cx="529814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Segoe UI"/>
                <a:ea typeface="Calibri"/>
                <a:cs typeface="Calibri"/>
              </a:rPr>
              <a:t>Listening Sessions are a way of bringing the team together (various stakeholder groups along with the COR team and working team). To discuss what was working, current problems, wishes and learnings. This helped to get everyone into a common vision for the road forward. </a:t>
            </a:r>
          </a:p>
        </p:txBody>
      </p:sp>
      <p:sp>
        <p:nvSpPr>
          <p:cNvPr id="3" name="TextBox 2">
            <a:extLst>
              <a:ext uri="{FF2B5EF4-FFF2-40B4-BE49-F238E27FC236}">
                <a16:creationId xmlns:a16="http://schemas.microsoft.com/office/drawing/2014/main" id="{726A879A-0B6C-ADE3-2635-0250DFDD7A52}"/>
              </a:ext>
            </a:extLst>
          </p:cNvPr>
          <p:cNvSpPr txBox="1"/>
          <p:nvPr/>
        </p:nvSpPr>
        <p:spPr>
          <a:xfrm>
            <a:off x="5127812" y="5990664"/>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Segoe UI"/>
                <a:cs typeface="Segoe UI"/>
              </a:rPr>
              <a:t>A part of the virtual whiteboard from the session</a:t>
            </a:r>
          </a:p>
          <a:p>
            <a:r>
              <a:rPr lang="en-US" sz="1600" i="1" dirty="0">
                <a:latin typeface="Segoe UI"/>
                <a:cs typeface="Segoe UI"/>
              </a:rPr>
              <a:t>(Agency-owned image)</a:t>
            </a:r>
          </a:p>
        </p:txBody>
      </p:sp>
    </p:spTree>
    <p:extLst>
      <p:ext uri="{BB962C8B-B14F-4D97-AF65-F5344CB8AC3E}">
        <p14:creationId xmlns:p14="http://schemas.microsoft.com/office/powerpoint/2010/main" val="3202772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07B8-0B69-462F-BFB5-220454955489}"/>
              </a:ext>
            </a:extLst>
          </p:cNvPr>
          <p:cNvSpPr>
            <a:spLocks noGrp="1"/>
          </p:cNvSpPr>
          <p:nvPr>
            <p:ph type="title"/>
          </p:nvPr>
        </p:nvSpPr>
        <p:spPr>
          <a:xfrm>
            <a:off x="307118" y="0"/>
            <a:ext cx="11463542" cy="922310"/>
          </a:xfrm>
        </p:spPr>
        <p:txBody>
          <a:bodyPr>
            <a:normAutofit/>
          </a:bodyPr>
          <a:lstStyle/>
          <a:p>
            <a:r>
              <a:rPr lang="en-US" dirty="0"/>
              <a:t>All Of These Inputs Helped Form A Product Strategy.</a:t>
            </a:r>
          </a:p>
        </p:txBody>
      </p:sp>
      <p:sp>
        <p:nvSpPr>
          <p:cNvPr id="13" name="Content Placeholder 12">
            <a:extLst>
              <a:ext uri="{FF2B5EF4-FFF2-40B4-BE49-F238E27FC236}">
                <a16:creationId xmlns:a16="http://schemas.microsoft.com/office/drawing/2014/main" id="{AE515FB6-3DE1-F065-BB63-F274BCE1C852}"/>
              </a:ext>
            </a:extLst>
          </p:cNvPr>
          <p:cNvSpPr>
            <a:spLocks noGrp="1"/>
          </p:cNvSpPr>
          <p:nvPr>
            <p:ph idx="1"/>
          </p:nvPr>
        </p:nvSpPr>
        <p:spPr>
          <a:xfrm>
            <a:off x="701675" y="1508125"/>
            <a:ext cx="9177840" cy="4668838"/>
          </a:xfrm>
        </p:spPr>
        <p:txBody>
          <a:bodyPr vert="horz" lIns="91440" tIns="45720" rIns="91440" bIns="45720" rtlCol="0" anchor="t">
            <a:normAutofit/>
          </a:bodyPr>
          <a:lstStyle/>
          <a:p>
            <a:pPr marL="0" indent="0">
              <a:lnSpc>
                <a:spcPct val="100000"/>
              </a:lnSpc>
              <a:spcBef>
                <a:spcPct val="0"/>
              </a:spcBef>
              <a:spcAft>
                <a:spcPct val="0"/>
              </a:spcAft>
              <a:buNone/>
            </a:pPr>
            <a:r>
              <a:rPr lang="en-US" dirty="0">
                <a:ea typeface="+mn-lt"/>
                <a:cs typeface="+mn-lt"/>
              </a:rPr>
              <a:t>Problems to be solved</a:t>
            </a:r>
            <a:endParaRPr lang="en-US" dirty="0"/>
          </a:p>
          <a:p>
            <a:pPr marL="0" indent="0">
              <a:lnSpc>
                <a:spcPct val="100000"/>
              </a:lnSpc>
              <a:spcBef>
                <a:spcPct val="0"/>
              </a:spcBef>
              <a:spcAft>
                <a:spcPct val="0"/>
              </a:spcAft>
              <a:buNone/>
            </a:pPr>
            <a:endParaRPr lang="en-US">
              <a:ea typeface="+mn-lt"/>
              <a:cs typeface="+mn-lt"/>
            </a:endParaRPr>
          </a:p>
          <a:p>
            <a:pPr>
              <a:lnSpc>
                <a:spcPct val="100000"/>
              </a:lnSpc>
              <a:spcBef>
                <a:spcPct val="0"/>
              </a:spcBef>
              <a:spcAft>
                <a:spcPct val="0"/>
              </a:spcAft>
            </a:pPr>
            <a:r>
              <a:rPr lang="en-US" sz="2000" dirty="0">
                <a:ea typeface="+mn-lt"/>
                <a:cs typeface="+mn-lt"/>
              </a:rPr>
              <a:t>Too many pages for people to travel to get to the data file download</a:t>
            </a:r>
          </a:p>
          <a:p>
            <a:pPr>
              <a:lnSpc>
                <a:spcPct val="100000"/>
              </a:lnSpc>
              <a:spcBef>
                <a:spcPct val="0"/>
              </a:spcBef>
              <a:spcAft>
                <a:spcPct val="0"/>
              </a:spcAft>
            </a:pPr>
            <a:r>
              <a:rPr lang="en-US" sz="2000" dirty="0">
                <a:ea typeface="+mn-lt"/>
                <a:cs typeface="+mn-lt"/>
              </a:rPr>
              <a:t>A lot of duplicate content within the experience</a:t>
            </a:r>
          </a:p>
          <a:p>
            <a:pPr>
              <a:lnSpc>
                <a:spcPct val="100000"/>
              </a:lnSpc>
              <a:spcBef>
                <a:spcPct val="0"/>
              </a:spcBef>
              <a:spcAft>
                <a:spcPct val="0"/>
              </a:spcAft>
            </a:pPr>
            <a:r>
              <a:rPr lang="en-US" sz="2000" dirty="0">
                <a:ea typeface="+mn-lt"/>
                <a:cs typeface="+mn-lt"/>
              </a:rPr>
              <a:t>A lot of duplicate content between Data and SAMHDA</a:t>
            </a:r>
          </a:p>
          <a:p>
            <a:pPr>
              <a:lnSpc>
                <a:spcPct val="100000"/>
              </a:lnSpc>
              <a:spcBef>
                <a:spcPct val="0"/>
              </a:spcBef>
              <a:spcAft>
                <a:spcPct val="0"/>
              </a:spcAft>
            </a:pPr>
            <a:r>
              <a:rPr lang="en-US" sz="2000" dirty="0">
                <a:ea typeface="+mn-lt"/>
                <a:cs typeface="+mn-lt"/>
              </a:rPr>
              <a:t>Siloed experience between Data and SAMHDA</a:t>
            </a:r>
          </a:p>
          <a:p>
            <a:pPr>
              <a:lnSpc>
                <a:spcPct val="100000"/>
              </a:lnSpc>
              <a:spcBef>
                <a:spcPct val="0"/>
              </a:spcBef>
              <a:spcAft>
                <a:spcPct val="0"/>
              </a:spcAft>
            </a:pPr>
            <a:r>
              <a:rPr lang="en-US" sz="2000" dirty="0">
                <a:ea typeface="+mn-lt"/>
                <a:cs typeface="+mn-lt"/>
              </a:rPr>
              <a:t>Need to start growing the audience type</a:t>
            </a:r>
          </a:p>
          <a:p>
            <a:endParaRPr lang="en-US">
              <a:cs typeface="Segoe UI"/>
            </a:endParaRPr>
          </a:p>
        </p:txBody>
      </p:sp>
      <p:sp>
        <p:nvSpPr>
          <p:cNvPr id="4" name="Slide Number Placeholder 3">
            <a:extLst>
              <a:ext uri="{FF2B5EF4-FFF2-40B4-BE49-F238E27FC236}">
                <a16:creationId xmlns:a16="http://schemas.microsoft.com/office/drawing/2014/main" id="{3E12B5D1-E887-4283-A487-96BA1C1BAE2D}"/>
              </a:ext>
            </a:extLst>
          </p:cNvPr>
          <p:cNvSpPr>
            <a:spLocks noGrp="1"/>
          </p:cNvSpPr>
          <p:nvPr>
            <p:ph type="sldNum" sz="quarter" idx="12"/>
          </p:nvPr>
        </p:nvSpPr>
        <p:spPr>
          <a:xfrm>
            <a:off x="10400635" y="5956137"/>
            <a:ext cx="102729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solidFill>
                  <a:schemeClr val="accent2"/>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1D3348B5-0676-4206-A525-D23A3AEEBEAA}" type="slidenum">
              <a:rPr lang="en-US" smtClean="0"/>
              <a:pPr/>
              <a:t>6</a:t>
            </a:fld>
            <a:endParaRPr lang="en-US"/>
          </a:p>
        </p:txBody>
      </p:sp>
    </p:spTree>
    <p:extLst>
      <p:ext uri="{BB962C8B-B14F-4D97-AF65-F5344CB8AC3E}">
        <p14:creationId xmlns:p14="http://schemas.microsoft.com/office/powerpoint/2010/main" val="69164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6F12E-4240-2D72-3D96-3D411852CE9E}"/>
              </a:ext>
              <a:ext uri="{C183D7F6-B498-43B3-948B-1728B52AA6E4}">
                <adec:decorative xmlns:adec="http://schemas.microsoft.com/office/drawing/2017/decorative" val="1"/>
              </a:ext>
            </a:extLst>
          </p:cNvPr>
          <p:cNvSpPr>
            <a:spLocks noGrp="1"/>
          </p:cNvSpPr>
          <p:nvPr>
            <p:ph type="title"/>
          </p:nvPr>
        </p:nvSpPr>
        <p:spPr>
          <a:xfrm>
            <a:off x="6886094" y="219363"/>
            <a:ext cx="5306580" cy="960147"/>
          </a:xfrm>
        </p:spPr>
        <p:txBody>
          <a:bodyPr>
            <a:normAutofit fontScale="90000"/>
          </a:bodyPr>
          <a:lstStyle/>
          <a:p>
            <a:r>
              <a:rPr lang="en-US" dirty="0">
                <a:solidFill>
                  <a:srgbClr val="1E384B"/>
                </a:solidFill>
                <a:cs typeface="Segoe UI Semibold"/>
              </a:rPr>
              <a:t>The New Pathway Is Streamlined.</a:t>
            </a:r>
          </a:p>
        </p:txBody>
      </p:sp>
      <p:sp>
        <p:nvSpPr>
          <p:cNvPr id="5" name="Rectangle 4" descr="Title of slide:  The New Pathway is Streamlined.">
            <a:extLst>
              <a:ext uri="{FF2B5EF4-FFF2-40B4-BE49-F238E27FC236}">
                <a16:creationId xmlns:a16="http://schemas.microsoft.com/office/drawing/2014/main" id="{19BCDDE4-5F72-8C23-F52B-91CDEF58770E}"/>
              </a:ext>
            </a:extLst>
          </p:cNvPr>
          <p:cNvSpPr/>
          <p:nvPr/>
        </p:nvSpPr>
        <p:spPr>
          <a:xfrm>
            <a:off x="50800" y="4618"/>
            <a:ext cx="12145817" cy="1385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1" descr="This shows the streamlined path from multiple clicks to 2.">
            <a:extLst>
              <a:ext uri="{FF2B5EF4-FFF2-40B4-BE49-F238E27FC236}">
                <a16:creationId xmlns:a16="http://schemas.microsoft.com/office/drawing/2014/main" id="{E81A550E-35A2-A26A-FAC4-E7A0756D3B0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0180" y="2294"/>
            <a:ext cx="6785517" cy="6853410"/>
          </a:xfrm>
          <a:prstGeom prst="rect">
            <a:avLst/>
          </a:prstGeom>
        </p:spPr>
      </p:pic>
      <p:pic>
        <p:nvPicPr>
          <p:cNvPr id="6" name="Picture 6" descr="This shows the reduced click path.">
            <a:extLst>
              <a:ext uri="{FF2B5EF4-FFF2-40B4-BE49-F238E27FC236}">
                <a16:creationId xmlns:a16="http://schemas.microsoft.com/office/drawing/2014/main" id="{A11E574B-6E62-0C3D-1AC6-8F190722C30D}"/>
              </a:ext>
            </a:extLst>
          </p:cNvPr>
          <p:cNvPicPr>
            <a:picLocks noChangeAspect="1"/>
          </p:cNvPicPr>
          <p:nvPr/>
        </p:nvPicPr>
        <p:blipFill>
          <a:blip r:embed="rId4"/>
          <a:stretch>
            <a:fillRect/>
          </a:stretch>
        </p:blipFill>
        <p:spPr>
          <a:xfrm>
            <a:off x="6057900" y="1553081"/>
            <a:ext cx="2699905" cy="3197659"/>
          </a:xfrm>
          <a:prstGeom prst="rect">
            <a:avLst/>
          </a:prstGeom>
          <a:ln>
            <a:noFill/>
          </a:ln>
          <a:effectLst>
            <a:outerShdw blurRad="292100" dist="139700" dir="2700000" algn="tl" rotWithShape="0">
              <a:srgbClr val="333333">
                <a:alpha val="65000"/>
              </a:srgbClr>
            </a:outerShdw>
          </a:effectLst>
        </p:spPr>
      </p:pic>
      <p:pic>
        <p:nvPicPr>
          <p:cNvPr id="7" name="Picture 7" descr="Picture of new homepage.">
            <a:extLst>
              <a:ext uri="{FF2B5EF4-FFF2-40B4-BE49-F238E27FC236}">
                <a16:creationId xmlns:a16="http://schemas.microsoft.com/office/drawing/2014/main" id="{111E779E-B752-BED0-146B-CC891C5F97B2}"/>
              </a:ext>
            </a:extLst>
          </p:cNvPr>
          <p:cNvPicPr>
            <a:picLocks noChangeAspect="1"/>
          </p:cNvPicPr>
          <p:nvPr/>
        </p:nvPicPr>
        <p:blipFill>
          <a:blip r:embed="rId5"/>
          <a:stretch>
            <a:fillRect/>
          </a:stretch>
        </p:blipFill>
        <p:spPr>
          <a:xfrm>
            <a:off x="8967355" y="1552504"/>
            <a:ext cx="2743200" cy="3198813"/>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D3C5DAF5-683B-21BD-0A1E-583BB2F8A600}"/>
              </a:ext>
            </a:extLst>
          </p:cNvPr>
          <p:cNvSpPr txBox="1"/>
          <p:nvPr/>
        </p:nvSpPr>
        <p:spPr>
          <a:xfrm>
            <a:off x="6745458" y="4921348"/>
            <a:ext cx="376909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latin typeface="Segoe UI"/>
                <a:cs typeface="Calibri"/>
              </a:rPr>
              <a:t>2 click process</a:t>
            </a:r>
            <a:endParaRPr lang="en-US"/>
          </a:p>
          <a:p>
            <a:pPr marL="342900" indent="-342900">
              <a:buFont typeface="Arial"/>
              <a:buChar char="•"/>
            </a:pPr>
            <a:r>
              <a:rPr lang="en-US" sz="2400" dirty="0">
                <a:latin typeface="Segoe UI"/>
                <a:cs typeface="Calibri"/>
              </a:rPr>
              <a:t>Plus, faster multiple pathways from the Data Page</a:t>
            </a:r>
          </a:p>
          <a:p>
            <a:pPr marL="342900" indent="-342900">
              <a:buFont typeface="Arial"/>
              <a:buChar char="•"/>
            </a:pPr>
            <a:r>
              <a:rPr lang="en-US" sz="2400" dirty="0">
                <a:latin typeface="Segoe UI"/>
                <a:cs typeface="Calibri"/>
              </a:rPr>
              <a:t>Integrate API</a:t>
            </a:r>
          </a:p>
        </p:txBody>
      </p:sp>
    </p:spTree>
    <p:extLst>
      <p:ext uri="{BB962C8B-B14F-4D97-AF65-F5344CB8AC3E}">
        <p14:creationId xmlns:p14="http://schemas.microsoft.com/office/powerpoint/2010/main" val="1853083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6898-7C07-4E85-A748-0860633F462A}"/>
              </a:ext>
            </a:extLst>
          </p:cNvPr>
          <p:cNvSpPr>
            <a:spLocks noGrp="1"/>
          </p:cNvSpPr>
          <p:nvPr>
            <p:ph type="title"/>
          </p:nvPr>
        </p:nvSpPr>
        <p:spPr>
          <a:xfrm>
            <a:off x="154237" y="0"/>
            <a:ext cx="11199564" cy="960147"/>
          </a:xfrm>
        </p:spPr>
        <p:txBody>
          <a:bodyPr>
            <a:normAutofit/>
          </a:bodyPr>
          <a:lstStyle/>
          <a:p>
            <a:r>
              <a:rPr lang="en-US" dirty="0">
                <a:cs typeface="Segoe UI Semibold"/>
              </a:rPr>
              <a:t>We Reduced Cognitive Load and Became USWDS Compliant.</a:t>
            </a:r>
            <a:endParaRPr lang="en-US" dirty="0"/>
          </a:p>
        </p:txBody>
      </p:sp>
      <p:pic>
        <p:nvPicPr>
          <p:cNvPr id="4" name="Picture 6" descr="This is a screenshot of the data we collect webpage.  This shows how it was better organized.">
            <a:extLst>
              <a:ext uri="{FF2B5EF4-FFF2-40B4-BE49-F238E27FC236}">
                <a16:creationId xmlns:a16="http://schemas.microsoft.com/office/drawing/2014/main" id="{10E053B7-99F0-4E54-87A5-02ABA90D6F70}"/>
              </a:ext>
            </a:extLst>
          </p:cNvPr>
          <p:cNvPicPr>
            <a:picLocks noChangeAspect="1"/>
          </p:cNvPicPr>
          <p:nvPr/>
        </p:nvPicPr>
        <p:blipFill rotWithShape="1">
          <a:blip r:embed="rId3"/>
          <a:srcRect l="676" t="2645" r="-451" b="13740"/>
          <a:stretch/>
        </p:blipFill>
        <p:spPr>
          <a:xfrm>
            <a:off x="237230" y="1095870"/>
            <a:ext cx="5616614" cy="5556393"/>
          </a:xfrm>
          <a:prstGeom prst="rect">
            <a:avLst/>
          </a:prstGeom>
          <a:ln>
            <a:noFill/>
          </a:ln>
          <a:effectLst>
            <a:outerShdw blurRad="292100" dist="139700" dir="2700000" algn="tl" rotWithShape="0">
              <a:srgbClr val="333333">
                <a:alpha val="65000"/>
              </a:srgbClr>
            </a:outerShdw>
          </a:effectLst>
        </p:spPr>
      </p:pic>
      <p:pic>
        <p:nvPicPr>
          <p:cNvPr id="5" name="Picture 7" descr="This is a screenshot of a PUF webpage. This also has more streamlined content.">
            <a:extLst>
              <a:ext uri="{FF2B5EF4-FFF2-40B4-BE49-F238E27FC236}">
                <a16:creationId xmlns:a16="http://schemas.microsoft.com/office/drawing/2014/main" id="{FFD4B73A-87D0-4A1E-9230-C6BFC685CF81}"/>
              </a:ext>
            </a:extLst>
          </p:cNvPr>
          <p:cNvPicPr>
            <a:picLocks noGrp="1" noChangeAspect="1"/>
          </p:cNvPicPr>
          <p:nvPr>
            <p:ph idx="1"/>
          </p:nvPr>
        </p:nvPicPr>
        <p:blipFill rotWithShape="1">
          <a:blip r:embed="rId4"/>
          <a:srcRect r="217" b="16126"/>
          <a:stretch/>
        </p:blipFill>
        <p:spPr>
          <a:xfrm>
            <a:off x="6096000" y="960147"/>
            <a:ext cx="5921626" cy="58042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282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76B8-BD83-4871-A8D7-963B61C6DBD1}"/>
              </a:ext>
            </a:extLst>
          </p:cNvPr>
          <p:cNvSpPr>
            <a:spLocks noGrp="1"/>
          </p:cNvSpPr>
          <p:nvPr>
            <p:ph type="title"/>
          </p:nvPr>
        </p:nvSpPr>
        <p:spPr>
          <a:xfrm>
            <a:off x="253389" y="0"/>
            <a:ext cx="11100412" cy="960147"/>
          </a:xfrm>
        </p:spPr>
        <p:txBody>
          <a:bodyPr>
            <a:normAutofit fontScale="90000"/>
          </a:bodyPr>
          <a:lstStyle/>
          <a:p>
            <a:r>
              <a:rPr lang="en-US" dirty="0">
                <a:cs typeface="Segoe UI Semibold"/>
              </a:rPr>
              <a:t>We Added a Wizard to Help New People Find What They Needed.</a:t>
            </a:r>
            <a:endParaRPr lang="en-US" dirty="0"/>
          </a:p>
        </p:txBody>
      </p:sp>
      <p:pic>
        <p:nvPicPr>
          <p:cNvPr id="4" name="Picture 6" descr="This is a screenshot of the data we collect page with the Data Source Finder now at the top.">
            <a:extLst>
              <a:ext uri="{FF2B5EF4-FFF2-40B4-BE49-F238E27FC236}">
                <a16:creationId xmlns:a16="http://schemas.microsoft.com/office/drawing/2014/main" id="{133AC57A-6FA6-45B7-A006-9C364F8A3968}"/>
              </a:ext>
            </a:extLst>
          </p:cNvPr>
          <p:cNvPicPr>
            <a:picLocks noGrp="1" noChangeAspect="1"/>
          </p:cNvPicPr>
          <p:nvPr>
            <p:ph idx="1"/>
          </p:nvPr>
        </p:nvPicPr>
        <p:blipFill rotWithShape="1">
          <a:blip r:embed="rId3"/>
          <a:srcRect l="676" t="2645" r="-451" b="13740"/>
          <a:stretch/>
        </p:blipFill>
        <p:spPr>
          <a:xfrm>
            <a:off x="277057" y="1068512"/>
            <a:ext cx="5466197" cy="5426526"/>
          </a:xfrm>
          <a:prstGeom prst="rect">
            <a:avLst/>
          </a:prstGeom>
          <a:ln>
            <a:noFill/>
          </a:ln>
          <a:effectLst>
            <a:outerShdw blurRad="292100" dist="139700" dir="2700000" algn="tl" rotWithShape="0">
              <a:srgbClr val="333333">
                <a:alpha val="65000"/>
              </a:srgbClr>
            </a:outerShdw>
          </a:effectLst>
        </p:spPr>
      </p:pic>
      <p:pic>
        <p:nvPicPr>
          <p:cNvPr id="5" name="Picture 6" descr="This is a screenshot of the &quot;data source finder&quot; at the top of the data we collect page.">
            <a:extLst>
              <a:ext uri="{FF2B5EF4-FFF2-40B4-BE49-F238E27FC236}">
                <a16:creationId xmlns:a16="http://schemas.microsoft.com/office/drawing/2014/main" id="{B39D02A5-A019-4507-9A54-5C1E87C5F348}"/>
              </a:ext>
            </a:extLst>
          </p:cNvPr>
          <p:cNvPicPr>
            <a:picLocks noChangeAspect="1"/>
          </p:cNvPicPr>
          <p:nvPr/>
        </p:nvPicPr>
        <p:blipFill rotWithShape="1">
          <a:blip r:embed="rId3"/>
          <a:srcRect l="56064" t="11130" r="10537" b="76054"/>
          <a:stretch/>
        </p:blipFill>
        <p:spPr>
          <a:xfrm>
            <a:off x="4291064" y="1120128"/>
            <a:ext cx="4334251" cy="1961054"/>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EFD86962-777A-491A-91DB-85284E3CBCC9}"/>
              </a:ext>
              <a:ext uri="{C183D7F6-B498-43B3-948B-1728B52AA6E4}">
                <adec:decorative xmlns:adec="http://schemas.microsoft.com/office/drawing/2017/decorative" val="1"/>
              </a:ext>
            </a:extLst>
          </p:cNvPr>
          <p:cNvCxnSpPr>
            <a:cxnSpLocks/>
          </p:cNvCxnSpPr>
          <p:nvPr/>
        </p:nvCxnSpPr>
        <p:spPr>
          <a:xfrm flipV="1">
            <a:off x="3992593" y="1337131"/>
            <a:ext cx="298471" cy="416284"/>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5390ACD-CB78-451A-A8D4-37378CCFDA5C}"/>
              </a:ext>
              <a:ext uri="{C183D7F6-B498-43B3-948B-1728B52AA6E4}">
                <adec:decorative xmlns:adec="http://schemas.microsoft.com/office/drawing/2017/decorative" val="1"/>
              </a:ext>
            </a:extLst>
          </p:cNvPr>
          <p:cNvCxnSpPr>
            <a:cxnSpLocks/>
          </p:cNvCxnSpPr>
          <p:nvPr/>
        </p:nvCxnSpPr>
        <p:spPr>
          <a:xfrm>
            <a:off x="3992593" y="2154837"/>
            <a:ext cx="336177" cy="694765"/>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8" name="Picture 3" descr="Example screen from data source finder. This is a tool to allow people to pick what dataset they want.">
            <a:extLst>
              <a:ext uri="{FF2B5EF4-FFF2-40B4-BE49-F238E27FC236}">
                <a16:creationId xmlns:a16="http://schemas.microsoft.com/office/drawing/2014/main" id="{624BDBC0-C7B3-4521-AFAF-6C73CC9A912F}"/>
              </a:ext>
            </a:extLst>
          </p:cNvPr>
          <p:cNvPicPr>
            <a:picLocks noChangeAspect="1"/>
          </p:cNvPicPr>
          <p:nvPr/>
        </p:nvPicPr>
        <p:blipFill>
          <a:blip r:embed="rId4"/>
          <a:stretch>
            <a:fillRect/>
          </a:stretch>
        </p:blipFill>
        <p:spPr>
          <a:xfrm>
            <a:off x="8470052" y="2154837"/>
            <a:ext cx="3718111" cy="30619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59742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ables.potx" id="{0086CCEA-7856-466F-99E8-BD9CF7715F84}" vid="{5D2FEAC1-1C80-483E-8BAB-723ACFEA49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AE404DC84196469F0FBAEA8CCCEA2D" ma:contentTypeVersion="10" ma:contentTypeDescription="Create a new document." ma:contentTypeScope="" ma:versionID="108fdf051ad71d62f3410a518312c86c">
  <xsd:schema xmlns:xsd="http://www.w3.org/2001/XMLSchema" xmlns:xs="http://www.w3.org/2001/XMLSchema" xmlns:p="http://schemas.microsoft.com/office/2006/metadata/properties" xmlns:ns2="4af69dca-9e54-4f31-9eb6-fa18b4f31944" xmlns:ns3="c0963a21-106e-4f68-92a1-8a4fcec28c1b" targetNamespace="http://schemas.microsoft.com/office/2006/metadata/properties" ma:root="true" ma:fieldsID="d6a8b9b7503028d502090bdfab13d8a6" ns2:_="" ns3:_="">
    <xsd:import namespace="4af69dca-9e54-4f31-9eb6-fa18b4f31944"/>
    <xsd:import namespace="c0963a21-106e-4f68-92a1-8a4fcec28c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f69dca-9e54-4f31-9eb6-fa18b4f319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963a21-106e-4f68-92a1-8a4fcec28c1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1CDB76-6232-4181-B58F-F19957CAFB7A}">
  <ds:schemaRefs>
    <ds:schemaRef ds:uri="2060e245-81ef-4d8d-8b60-eaf1f9faf5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35140F6-B5D4-41BC-9128-E737B07F169E}">
  <ds:schemaRefs>
    <ds:schemaRef ds:uri="http://schemas.microsoft.com/sharepoint/v3/contenttype/forms"/>
  </ds:schemaRefs>
</ds:datastoreItem>
</file>

<file path=customXml/itemProps3.xml><?xml version="1.0" encoding="utf-8"?>
<ds:datastoreItem xmlns:ds="http://schemas.openxmlformats.org/officeDocument/2006/customXml" ds:itemID="{8AFFA2B7-954F-4357-85BF-C48980B53DF1}">
  <ds:schemaRefs>
    <ds:schemaRef ds:uri="4af69dca-9e54-4f31-9eb6-fa18b4f31944"/>
    <ds:schemaRef ds:uri="c0963a21-106e-4f68-92a1-8a4fcec28c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SAMHSA-PPT-template_FFR-slides</Template>
  <TotalTime>1055</TotalTime>
  <Words>616</Words>
  <Application>Microsoft Macintosh PowerPoint</Application>
  <PresentationFormat>Widescreen</PresentationFormat>
  <Paragraphs>93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Narrow</vt:lpstr>
      <vt:lpstr>Calibri</vt:lpstr>
      <vt:lpstr>Segoe UI</vt:lpstr>
      <vt:lpstr>Segoe UI Semibold</vt:lpstr>
      <vt:lpstr>Yu Gothic UI Semibold</vt:lpstr>
      <vt:lpstr>Custom Design</vt:lpstr>
      <vt:lpstr>USDWS Lists Guidance By Component.</vt:lpstr>
      <vt:lpstr>You Can Code Help Desk Tickets to Identify Priorities.</vt:lpstr>
      <vt:lpstr>Usability Test Helped Reveal Pathway Issue.</vt:lpstr>
      <vt:lpstr>Usability Tests Show The Cognitive Lift.</vt:lpstr>
      <vt:lpstr>Then We Presented Ideas In Stakeholder Listening Sessions.</vt:lpstr>
      <vt:lpstr>All Of These Inputs Helped Form A Product Strategy.</vt:lpstr>
      <vt:lpstr>The New Pathway Is Streamlined.</vt:lpstr>
      <vt:lpstr>We Reduced Cognitive Load and Became USWDS Compliant.</vt:lpstr>
      <vt:lpstr>We Added a Wizard to Help New People Find What They Needed.</vt:lpstr>
      <vt:lpstr>Our Data Led to Listening Sessions Which Lead to a Product Strategy.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Jessup, E. Andrew</dc:creator>
  <cp:lastModifiedBy>Microsoft Office User</cp:lastModifiedBy>
  <cp:revision>255</cp:revision>
  <cp:lastPrinted>2019-11-20T15:18:07Z</cp:lastPrinted>
  <dcterms:created xsi:type="dcterms:W3CDTF">2018-05-31T01:09:26Z</dcterms:created>
  <dcterms:modified xsi:type="dcterms:W3CDTF">2022-06-02T20:50:32Z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0x0101003FAE404DC84196469F0FBAEA8CCCEA2D</vt:lpwstr>
  </property>
</Properties>
</file>