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7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79"/>
      <p:bold r:id="rId80"/>
      <p:italic r:id="rId81"/>
      <p:boldItalic r:id="rId82"/>
    </p:embeddedFont>
    <p:embeddedFont>
      <p:font typeface="IBM Plex Mono Medium" panose="020B0509050203000203" pitchFamily="49" charset="77"/>
      <p:regular r:id="rId83"/>
      <p:bold r:id="rId84"/>
      <p:italic r:id="rId85"/>
      <p:boldItalic r:id="rId86"/>
    </p:embeddedFont>
    <p:embeddedFont>
      <p:font typeface="Public Sans" pitchFamily="2" charset="77"/>
      <p:regular r:id="rId87"/>
      <p:bold r:id="rId88"/>
      <p:italic r:id="rId89"/>
      <p:boldItalic r:id="rId90"/>
    </p:embeddedFont>
    <p:embeddedFont>
      <p:font typeface="Public Sans ExtraBold" pitchFamily="2" charset="77"/>
      <p:bold r:id="rId91"/>
      <p:italic r:id="rId92"/>
      <p:boldItalic r:id="rId93"/>
    </p:embeddedFont>
    <p:embeddedFont>
      <p:font typeface="Public Sans ExtraLight" pitchFamily="2" charset="77"/>
      <p:regular r:id="rId94"/>
      <p:bold r:id="rId95"/>
      <p:italic r:id="rId96"/>
      <p:boldItalic r:id="rId97"/>
    </p:embeddedFont>
    <p:embeddedFont>
      <p:font typeface="Public Sans Light" pitchFamily="2" charset="77"/>
      <p:regular r:id="rId98"/>
      <p:bold r:id="rId99"/>
      <p:italic r:id="rId100"/>
      <p:boldItalic r:id="rId101"/>
    </p:embeddedFont>
    <p:embeddedFont>
      <p:font typeface="Public Sans Medium" pitchFamily="2" charset="77"/>
      <p:regular r:id="rId102"/>
      <p:bold r:id="rId103"/>
      <p:italic r:id="rId104"/>
      <p:boldItalic r:id="rId105"/>
    </p:embeddedFont>
    <p:embeddedFont>
      <p:font typeface="Public Sans Thin" pitchFamily="2" charset="77"/>
      <p:regular r:id="rId106"/>
      <p:bold r:id="rId107"/>
      <p:italic r:id="rId108"/>
      <p:boldItalic r:id="rId10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line Contrino - QQE-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 snapToGrid="0">
      <p:cViewPr varScale="1">
        <p:scale>
          <a:sx n="161" d="100"/>
          <a:sy n="161" d="100"/>
        </p:scale>
        <p:origin x="48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font" Target="fonts/font29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1.fntdata"/><Relationship Id="rId102" Type="http://schemas.openxmlformats.org/officeDocument/2006/relationships/font" Target="fonts/font24.fntdata"/><Relationship Id="rId5" Type="http://schemas.openxmlformats.org/officeDocument/2006/relationships/slide" Target="slides/slide3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25.fntdata"/><Relationship Id="rId108" Type="http://schemas.openxmlformats.org/officeDocument/2006/relationships/font" Target="fonts/font30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28.fntdata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font" Target="fonts/font21.fntdata"/><Relationship Id="rId101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31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9.fntdata"/><Relationship Id="rId104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9.fntdata"/><Relationship Id="rId110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22.fntdata"/><Relationship Id="rId105" Type="http://schemas.openxmlformats.org/officeDocument/2006/relationships/font" Target="fonts/font2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15.fntdata"/><Relationship Id="rId98" Type="http://schemas.openxmlformats.org/officeDocument/2006/relationships/font" Target="fonts/font20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11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8T21:50:11.863" idx="1">
    <p:pos x="-17" y="-405"/>
    <p:text>screen shot from Shoelace card component: https://shoelace.style/components/card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8T22:00:29.562" idx="2">
    <p:pos x="6000" y="0"/>
    <p:text>screenshots taken from Carbon: https://carbondesignsystem.com/components/accordion/usage/
and Helsinki: https://hds.hel.fi/components/accordion/accessibility/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9T02:02:14.833" idx="3">
    <p:pos x="6000" y="0"/>
    <p:text>CA.gov design system: https://designsystem.webstandards.ca.gov/components/page-alert/readme/
Shoelace: https://shoelace.style/components/card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295f7a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f295f7ae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295f7ae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f295f7ae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0c931222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0c931222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6a06d33c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6a06d33c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Accessibility: https://github.com/uswds/uswds/discussions/6023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0c93122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00c93122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0c93122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00c93122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00c93122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00c931222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0c931222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0c931222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00c931222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00c931222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0c931222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0c931222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295f7aea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295f7aea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ae6635750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8ae6635750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0c931222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00c931222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ae66357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8ae66357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0c9312229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00c9312229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00c931222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00c931222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00c931222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00c931222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00c931222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00c931222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ae6635750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ae6635750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00c931222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00c931222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8ae6635750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8ae6635750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0c931222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0c931222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0c931222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0c931222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8ae6635750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8ae6635750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00c931222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00c931222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ae6635750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8ae6635750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00c931222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00c931222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00c931222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00c931222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00c9312229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00c9312229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0c931222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0c931222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0c931222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0c931222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0c931222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00c931222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00c931222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00c931222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8ae6635750_0_1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8ae6635750_0_1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0c931222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00c931222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0c931222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00c931222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00c9312229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00c9312229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00c931222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00c931222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8ae6635750_0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8ae6635750_0_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8ae6635750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8ae6635750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6a06d33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6a06d33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0c931222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00c9312229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0c931222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0c931222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00c931222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00c931222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00c9312229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00c9312229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00c931222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00c931222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00c9312229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00c9312229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00c9312229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00c9312229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00c9312229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00c9312229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00c9312229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00c9312229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00c9312229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00c9312229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0c93122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00c93122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00c9312229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00c9312229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00c9312229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00c9312229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00c931222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00c931222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00c931222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00c931222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00c931222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00c931222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00c9312229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00c9312229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00c9312229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00c9312229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00c931222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00c9312229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00c931222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00c931222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00c931222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00c931222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00c9312229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00c9312229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00c9312229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00c9312229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e6a06d33cc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e6a06d33cc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00c9312229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00c9312229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295f7ae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295f7ae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Quote">
  <p:cSld name="Big Quote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83631" y="1077686"/>
            <a:ext cx="77751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libri"/>
              <a:buNone/>
              <a:defRPr sz="2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83581" y="3465668"/>
            <a:ext cx="77769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3180B0"/>
              </a:buClr>
              <a:buSzPts val="1500"/>
              <a:buFont typeface="Arial"/>
              <a:buChar char="​"/>
              <a:defRPr sz="1500" b="1" i="0">
                <a:solidFill>
                  <a:srgbClr val="3180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1200"/>
              <a:buFont typeface="Arial"/>
              <a:buChar char="​"/>
              <a:defRPr sz="1200" b="1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0037" algn="l" rtl="0">
              <a:lnSpc>
                <a:spcPct val="95000"/>
              </a:lnSpc>
              <a:spcBef>
                <a:spcPts val="150"/>
              </a:spcBef>
              <a:spcAft>
                <a:spcPts val="0"/>
              </a:spcAft>
              <a:buClr>
                <a:srgbClr val="4D565E"/>
              </a:buClr>
              <a:buSzPts val="1125"/>
              <a:buFont typeface="Arial"/>
              <a:buChar char="​"/>
              <a:defRPr sz="1125">
                <a:solidFill>
                  <a:srgbClr val="4D56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0" name="Google Shape;140;p27"/>
          <p:cNvGrpSpPr/>
          <p:nvPr/>
        </p:nvGrpSpPr>
        <p:grpSpPr>
          <a:xfrm>
            <a:off x="683609" y="918423"/>
            <a:ext cx="7777014" cy="2363336"/>
            <a:chOff x="914400" y="1732950"/>
            <a:chExt cx="7316788" cy="2672550"/>
          </a:xfrm>
        </p:grpSpPr>
        <p:cxnSp>
          <p:nvCxnSpPr>
            <p:cNvPr id="141" name="Google Shape;141;p27"/>
            <p:cNvCxnSpPr/>
            <p:nvPr/>
          </p:nvCxnSpPr>
          <p:spPr>
            <a:xfrm>
              <a:off x="914400" y="1732950"/>
              <a:ext cx="7315200" cy="0"/>
            </a:xfrm>
            <a:prstGeom prst="straightConnector1">
              <a:avLst/>
            </a:prstGeom>
            <a:noFill/>
            <a:ln w="9525" cap="flat" cmpd="sng">
              <a:solidFill>
                <a:srgbClr val="8F99A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7"/>
            <p:cNvSpPr/>
            <p:nvPr/>
          </p:nvSpPr>
          <p:spPr>
            <a:xfrm>
              <a:off x="915988" y="4302313"/>
              <a:ext cx="7315200" cy="103187"/>
            </a:xfrm>
            <a:custGeom>
              <a:avLst/>
              <a:gdLst/>
              <a:ahLst/>
              <a:cxnLst/>
              <a:rect l="l" t="t" r="r" b="b"/>
              <a:pathLst>
                <a:path w="4608" h="65" extrusionOk="0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rgbClr val="8F99A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page - 2 text areas">
  <p:cSld name="1_Body page - 2 text area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65E"/>
              </a:buClr>
              <a:buSzPts val="2400"/>
              <a:buFont typeface="Open Sans"/>
              <a:buNone/>
              <a:defRPr sz="2400">
                <a:solidFill>
                  <a:srgbClr val="4D565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500061" y="1185864"/>
            <a:ext cx="358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None/>
              <a:defRPr sz="2000">
                <a:solidFill>
                  <a:srgbClr val="4D565E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565E"/>
              </a:buClr>
              <a:buSzPts val="2000"/>
              <a:buChar char="▪"/>
              <a:defRPr sz="2000" b="0">
                <a:solidFill>
                  <a:srgbClr val="4D565E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D565E"/>
              </a:buClr>
              <a:buSzPts val="1600"/>
              <a:buChar char="▪"/>
              <a:defRPr sz="1600" b="0">
                <a:solidFill>
                  <a:srgbClr val="4D565E"/>
                </a:solidFill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D565E"/>
              </a:buClr>
              <a:buSzPts val="1200"/>
              <a:buChar char="▪"/>
              <a:defRPr sz="1200" b="0">
                <a:solidFill>
                  <a:srgbClr val="4D565E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30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31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35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36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1" name="Google Shape;191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5" name="Google Shape;195;p39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200" name="Google Shape;200;p40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45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46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46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46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46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27" name="Google Shape;22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6" name="Google Shape;236;p47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2024</a:t>
            </a:r>
            <a:endParaRPr/>
          </a:p>
        </p:txBody>
      </p:sp>
      <p:pic>
        <p:nvPicPr>
          <p:cNvPr id="237" name="Google Shape;237;p47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38" name="Google Shape;23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39" name="Google Shape;239;p47" descr="USWDS logo in summery colors: yellow, green, blue, and oran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6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3.9.0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5" name="Google Shape;305;p56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Fixes a tab order bug in the mobile header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Fixes a keyboard/mouse interaction issue in </a:t>
            </a:r>
            <a:br>
              <a:rPr lang="en" sz="2400"/>
            </a:br>
            <a:r>
              <a:rPr lang="en" sz="2400"/>
              <a:t>date picker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Improves performance of input mask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Improves legibility of pagination links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Adds ability to add a custom breakpoint to utilities </a:t>
            </a:r>
            <a:endParaRPr sz="2400"/>
          </a:p>
        </p:txBody>
      </p:sp>
      <p:grpSp>
        <p:nvGrpSpPr>
          <p:cNvPr id="306" name="Google Shape;306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2712344"/>
            <a:chOff x="639675" y="1309450"/>
            <a:chExt cx="7858800" cy="2712344"/>
          </a:xfrm>
        </p:grpSpPr>
        <p:grpSp>
          <p:nvGrpSpPr>
            <p:cNvPr id="307" name="Google Shape;307;p56"/>
            <p:cNvGrpSpPr/>
            <p:nvPr/>
          </p:nvGrpSpPr>
          <p:grpSpPr>
            <a:xfrm>
              <a:off x="639675" y="1309450"/>
              <a:ext cx="7858800" cy="1299982"/>
              <a:chOff x="639675" y="1766650"/>
              <a:chExt cx="7858800" cy="1299982"/>
            </a:xfrm>
          </p:grpSpPr>
          <p:cxnSp>
            <p:nvCxnSpPr>
              <p:cNvPr id="308" name="Google Shape;308;p56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56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56"/>
              <p:cNvCxnSpPr/>
              <p:nvPr/>
            </p:nvCxnSpPr>
            <p:spPr>
              <a:xfrm>
                <a:off x="639675" y="3066632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311;p56"/>
            <p:cNvCxnSpPr/>
            <p:nvPr/>
          </p:nvCxnSpPr>
          <p:spPr>
            <a:xfrm>
              <a:off x="639675" y="310555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56"/>
            <p:cNvCxnSpPr/>
            <p:nvPr/>
          </p:nvCxnSpPr>
          <p:spPr>
            <a:xfrm>
              <a:off x="639675" y="4021794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13" name="Google Shape;313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558503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180125" y="445025"/>
            <a:ext cx="8783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New accessibility test pages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Checkbox, Radio button, Combo box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Next:</a:t>
            </a:r>
            <a:r>
              <a:rPr lang="en" sz="2300" b="1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Breadcrumb, Pagination, Side navigation, </a:t>
            </a:r>
            <a:b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en" sz="23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In-page navigation</a:t>
            </a:r>
            <a:endParaRPr sz="23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9" name="Google Shape;31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Sunsetting v1 documentation site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Decommissioning at the </a:t>
            </a:r>
            <a:b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end of 2024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25" name="Google Shape;32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>
            <a:spLocks noGrp="1"/>
          </p:cNvSpPr>
          <p:nvPr>
            <p:ph type="title"/>
          </p:nvPr>
        </p:nvSpPr>
        <p:spPr>
          <a:xfrm>
            <a:off x="533157" y="988781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Public discussions</a:t>
            </a:r>
            <a:endParaRPr sz="40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32" name="Google Shape;332;p59"/>
          <p:cNvSpPr txBox="1">
            <a:spLocks noGrp="1"/>
          </p:cNvSpPr>
          <p:nvPr>
            <p:ph type="body" idx="1"/>
          </p:nvPr>
        </p:nvSpPr>
        <p:spPr>
          <a:xfrm>
            <a:off x="83100" y="1817131"/>
            <a:ext cx="8415300" cy="24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Continued new component:</a:t>
            </a:r>
            <a:r>
              <a:rPr lang="en" sz="2400"/>
              <a:t> Tabs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Accessibility: </a:t>
            </a:r>
            <a:r>
              <a:rPr lang="en" sz="2400"/>
              <a:t>Uses for Slider component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Q&amp;A:</a:t>
            </a:r>
            <a:r>
              <a:rPr lang="en" sz="2400"/>
              <a:t> August monthly call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endParaRPr sz="2400"/>
          </a:p>
        </p:txBody>
      </p:sp>
      <p:grpSp>
        <p:nvGrpSpPr>
          <p:cNvPr id="333" name="Google Shape;33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853206"/>
            <a:ext cx="7858800" cy="1406955"/>
            <a:chOff x="639675" y="1766650"/>
            <a:chExt cx="7858800" cy="1406955"/>
          </a:xfrm>
        </p:grpSpPr>
        <p:cxnSp>
          <p:nvCxnSpPr>
            <p:cNvPr id="334" name="Google Shape;334;p59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59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59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59"/>
            <p:cNvCxnSpPr/>
            <p:nvPr/>
          </p:nvCxnSpPr>
          <p:spPr>
            <a:xfrm>
              <a:off x="639675" y="317360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1" name="Google Shape;33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title"/>
          </p:nvPr>
        </p:nvSpPr>
        <p:spPr>
          <a:xfrm>
            <a:off x="311700" y="12098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 Components Landscape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43" name="Google Shape;34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Matt Henry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9" name="Google Shape;349;p61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Engineering Lead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</a:t>
            </a:r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Jacline Contrino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56" name="Google Shape;356;p62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 Contractor</a:t>
            </a:r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 Components: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 big topic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>
            <a:spLocks noGrp="1"/>
          </p:cNvSpPr>
          <p:nvPr>
            <p:ph type="title"/>
          </p:nvPr>
        </p:nvSpPr>
        <p:spPr>
          <a:xfrm>
            <a:off x="311700" y="458367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We want to learn about…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Teams and resources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Documentation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Distribution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9" name="Google Shape;36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>
            <a:spLocks noGrp="1"/>
          </p:cNvSpPr>
          <p:nvPr>
            <p:ph type="title"/>
          </p:nvPr>
        </p:nvSpPr>
        <p:spPr>
          <a:xfrm>
            <a:off x="311700" y="484004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Stuff we’re doing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Landscape analysis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Surveys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Interviews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Beta program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5" name="Google Shape;375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45" name="Google Shape;245;p4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46" name="Google Shape;246;p48" descr="Illustration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47" name="Google Shape;24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Survey findings</a:t>
            </a:r>
            <a:endParaRPr>
              <a:solidFill>
                <a:schemeClr val="dk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81" name="Google Shape;381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20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Participation was great!</a:t>
            </a:r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668400" y="21153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115 respondents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 different agencies</a:t>
            </a:r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94" name="Google Shape;394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>
            <a:spLocks noGrp="1"/>
          </p:cNvSpPr>
          <p:nvPr>
            <p:ph type="title"/>
          </p:nvPr>
        </p:nvSpPr>
        <p:spPr>
          <a:xfrm>
            <a:off x="457200" y="-6230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Overall team size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0" name="Google Shape;400;p69"/>
          <p:cNvSpPr txBox="1">
            <a:spLocks noGrp="1"/>
          </p:cNvSpPr>
          <p:nvPr>
            <p:ph type="body" idx="4294967295"/>
          </p:nvPr>
        </p:nvSpPr>
        <p:spPr>
          <a:xfrm>
            <a:off x="519885" y="3647382"/>
            <a:ext cx="6062100" cy="15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Half of respondents’ teams are between 3-10 people.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About 23% have more than 20 people.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01" name="Google Shape;401;p69" descr="Graph shows over 60% of respondents report a team of 10 people or fewer. 11% have a team of 1-2. 22% of respondents are on a team of more than 20 people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90" t="29607" r="-1389" b="30629"/>
          <a:stretch/>
        </p:blipFill>
        <p:spPr>
          <a:xfrm>
            <a:off x="65587" y="1332477"/>
            <a:ext cx="9229798" cy="20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>
            <a:spLocks noGrp="1"/>
          </p:cNvSpPr>
          <p:nvPr>
            <p:ph type="title"/>
          </p:nvPr>
        </p:nvSpPr>
        <p:spPr>
          <a:xfrm>
            <a:off x="457200" y="-9882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Roles represented by individuals on teams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07" name="Google Shape;407;p70" descr="Graph shows that over 70% of respondents have an engineer and a UX designer on their team. About 50% have a UX researcher and Content strategist, and a third or less have a product lead or a communication specialis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558" b="6567"/>
          <a:stretch/>
        </p:blipFill>
        <p:spPr>
          <a:xfrm>
            <a:off x="19021" y="596584"/>
            <a:ext cx="9229798" cy="451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1"/>
          <p:cNvSpPr txBox="1">
            <a:spLocks noGrp="1"/>
          </p:cNvSpPr>
          <p:nvPr>
            <p:ph type="title"/>
          </p:nvPr>
        </p:nvSpPr>
        <p:spPr>
          <a:xfrm>
            <a:off x="457200" y="-8876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 staffing and “wearing many hats”</a:t>
            </a:r>
            <a:endParaRPr/>
          </a:p>
        </p:txBody>
      </p:sp>
      <p:pic>
        <p:nvPicPr>
          <p:cNvPr id="413" name="Google Shape;413;p71" descr="A graph shows that 57% or respondents disagree or strongly disagree with the statement &quot;My digital team is fully staffed&quot;. Another graph shows that 87% of respondents agree with the statement &quot;On my digital team, people fulfill multiple roles or wear many hats.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547" b="8547"/>
          <a:stretch/>
        </p:blipFill>
        <p:spPr>
          <a:xfrm>
            <a:off x="19004" y="781861"/>
            <a:ext cx="9229798" cy="431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2"/>
          <p:cNvSpPr txBox="1">
            <a:spLocks noGrp="1"/>
          </p:cNvSpPr>
          <p:nvPr>
            <p:ph type="title"/>
          </p:nvPr>
        </p:nvSpPr>
        <p:spPr>
          <a:xfrm>
            <a:off x="457200" y="25519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Does your product or agency have its own design system?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19" name="Google Shape;419;p72" descr="Graph shows 39% of respondents using a design system, 42% who do not, and 19% developing on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30" t="20958" r="-830" b="-3863"/>
          <a:stretch/>
        </p:blipFill>
        <p:spPr>
          <a:xfrm>
            <a:off x="19004" y="821548"/>
            <a:ext cx="9229798" cy="431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2"/>
          <p:cNvSpPr txBox="1">
            <a:spLocks noGrp="1"/>
          </p:cNvSpPr>
          <p:nvPr>
            <p:ph type="body" idx="4294967295"/>
          </p:nvPr>
        </p:nvSpPr>
        <p:spPr>
          <a:xfrm>
            <a:off x="485525" y="3606538"/>
            <a:ext cx="6288000" cy="25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Of those that answered this question (82 respondents), a majority (70%) use or are currently developing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 design system.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Technology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26" name="Google Shape;426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"/>
          <p:cNvSpPr txBox="1">
            <a:spLocks noGrp="1"/>
          </p:cNvSpPr>
          <p:nvPr>
            <p:ph type="title"/>
          </p:nvPr>
        </p:nvSpPr>
        <p:spPr>
          <a:xfrm>
            <a:off x="311700" y="3788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Technology use by government digital teams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74"/>
          <p:cNvSpPr txBox="1">
            <a:spLocks noGrp="1"/>
          </p:cNvSpPr>
          <p:nvPr>
            <p:ph type="body" idx="1"/>
          </p:nvPr>
        </p:nvSpPr>
        <p:spPr>
          <a:xfrm>
            <a:off x="338158" y="1152475"/>
            <a:ext cx="264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Most common frameworks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React: </a:t>
            </a:r>
            <a:r>
              <a:rPr lang="en">
                <a:solidFill>
                  <a:schemeClr val="accent2"/>
                </a:solidFill>
              </a:rPr>
              <a:t>37%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Angular: </a:t>
            </a:r>
            <a:r>
              <a:rPr lang="en">
                <a:solidFill>
                  <a:schemeClr val="accent2"/>
                </a:solidFill>
              </a:rPr>
              <a:t>15%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“I don’t know”: </a:t>
            </a:r>
            <a:r>
              <a:rPr lang="en">
                <a:solidFill>
                  <a:schemeClr val="accent2"/>
                </a:solidFill>
              </a:rPr>
              <a:t>41%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35" name="Google Shape;435;p74"/>
          <p:cNvSpPr txBox="1">
            <a:spLocks noGrp="1"/>
          </p:cNvSpPr>
          <p:nvPr>
            <p:ph type="body" idx="1"/>
          </p:nvPr>
        </p:nvSpPr>
        <p:spPr>
          <a:xfrm>
            <a:off x="3249150" y="1152475"/>
            <a:ext cx="264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Most common front-end programming languages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HTML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CSS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JavaScript</a:t>
            </a:r>
            <a:endParaRPr/>
          </a:p>
        </p:txBody>
      </p:sp>
      <p:sp>
        <p:nvSpPr>
          <p:cNvPr id="433" name="Google Shape;433;p74"/>
          <p:cNvSpPr txBox="1">
            <a:spLocks noGrp="1"/>
          </p:cNvSpPr>
          <p:nvPr>
            <p:ph type="body" idx="2"/>
          </p:nvPr>
        </p:nvSpPr>
        <p:spPr>
          <a:xfrm>
            <a:off x="5982375" y="1132275"/>
            <a:ext cx="297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Most common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package managers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npm: </a:t>
            </a:r>
            <a:r>
              <a:rPr lang="en">
                <a:solidFill>
                  <a:schemeClr val="accent2"/>
                </a:solidFill>
              </a:rPr>
              <a:t>30%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Yarn: </a:t>
            </a:r>
            <a:r>
              <a:rPr lang="en">
                <a:solidFill>
                  <a:schemeClr val="accent2"/>
                </a:solidFill>
              </a:rPr>
              <a:t>12%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CDN: </a:t>
            </a:r>
            <a:r>
              <a:rPr lang="en">
                <a:solidFill>
                  <a:schemeClr val="accent2"/>
                </a:solidFill>
              </a:rPr>
              <a:t>9%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pnpm: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4%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lang="en"/>
              <a:t>“I don’t know”: </a:t>
            </a:r>
            <a:r>
              <a:rPr lang="en">
                <a:solidFill>
                  <a:schemeClr val="accent2"/>
                </a:solidFill>
              </a:rPr>
              <a:t>56%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436" name="Google Shape;436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03075" y="1297717"/>
            <a:ext cx="0" cy="277800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67975" y="1297717"/>
            <a:ext cx="0" cy="277800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Takeaways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43" name="Google Shape;443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311700" y="8058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668400" y="140939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2"/>
          </p:nvPr>
        </p:nvSpPr>
        <p:spPr>
          <a:xfrm>
            <a:off x="668400" y="193468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body" idx="3"/>
          </p:nvPr>
        </p:nvSpPr>
        <p:spPr>
          <a:xfrm>
            <a:off x="668400" y="2454974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Components landscape</a:t>
            </a:r>
            <a:endParaRPr/>
          </a:p>
        </p:txBody>
      </p:sp>
      <p:pic>
        <p:nvPicPr>
          <p:cNvPr id="256" name="Google Shape;256;p49" descr="Illustration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57" name="Google Shape;25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8" name="Google Shape;258;p49"/>
          <p:cNvSpPr txBox="1">
            <a:spLocks noGrp="1"/>
          </p:cNvSpPr>
          <p:nvPr>
            <p:ph type="body" idx="3"/>
          </p:nvPr>
        </p:nvSpPr>
        <p:spPr>
          <a:xfrm>
            <a:off x="668400" y="295299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Survey </a:t>
            </a:r>
            <a:br>
              <a:rPr lang="en" dirty="0"/>
            </a:br>
            <a:r>
              <a:rPr lang="en" dirty="0"/>
              <a:t>Takeaways</a:t>
            </a:r>
            <a:endParaRPr dirty="0"/>
          </a:p>
        </p:txBody>
      </p:sp>
      <p:sp>
        <p:nvSpPr>
          <p:cNvPr id="450" name="Google Shape;450;p7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Make Web Components easy to adopt for teams of </a:t>
            </a:r>
            <a:br>
              <a:rPr lang="en" sz="1700"/>
            </a:br>
            <a:r>
              <a:rPr lang="en" sz="1700"/>
              <a:t>any size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Consider providing documentation by task rather than by role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Focus on integration with tech stacks often used </a:t>
            </a:r>
            <a:br>
              <a:rPr lang="en" sz="1700"/>
            </a:br>
            <a:r>
              <a:rPr lang="en" sz="1700"/>
              <a:t>by government teams</a:t>
            </a:r>
            <a:endParaRPr sz="1700"/>
          </a:p>
        </p:txBody>
      </p:sp>
      <p:sp>
        <p:nvSpPr>
          <p:cNvPr id="449" name="Google Shape;449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30</a:t>
            </a:fld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Landscape analysis</a:t>
            </a:r>
            <a:endParaRPr>
              <a:solidFill>
                <a:schemeClr val="dk1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456" name="Google Shape;456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31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Research questions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62" name="Google Shape;462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9"/>
          <p:cNvSpPr txBox="1">
            <a:spLocks noGrp="1"/>
          </p:cNvSpPr>
          <p:nvPr>
            <p:ph type="title"/>
          </p:nvPr>
        </p:nvSpPr>
        <p:spPr>
          <a:xfrm>
            <a:off x="311700" y="458367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We want to learn about…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Documentation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Code structure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Code size and performance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Distribution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8" name="Google Shape;46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Collaboration for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subject matter expertise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74" name="Google Shape;474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systems we used for our analysis </a:t>
            </a:r>
            <a:endParaRPr/>
          </a:p>
        </p:txBody>
      </p:sp>
      <p:sp>
        <p:nvSpPr>
          <p:cNvPr id="481" name="Google Shape;481;p81"/>
          <p:cNvSpPr txBox="1">
            <a:spLocks noGrp="1"/>
          </p:cNvSpPr>
          <p:nvPr>
            <p:ph type="body" idx="1"/>
          </p:nvPr>
        </p:nvSpPr>
        <p:spPr>
          <a:xfrm>
            <a:off x="32492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Government design systems</a:t>
            </a:r>
            <a:endParaRPr sz="1800" b="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CA.gov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CMS.gov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Helsinki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Ontario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NHS.uk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VA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82" name="Google Shape;482;p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Non-government design systems</a:t>
            </a:r>
            <a:endParaRPr sz="1800" b="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Carbon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Fluent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GitHub Primer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Nord Design System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Patternfly (Redhat)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Shoelace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VMWare Clarity</a:t>
            </a:r>
            <a:endParaRPr sz="1800"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80" name="Google Shape;480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Web Components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Documentation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88" name="Google Shape;488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Documentation helps you do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what you need to do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94" name="Google Shape;494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4"/>
          <p:cNvSpPr txBox="1">
            <a:spLocks noGrp="1"/>
          </p:cNvSpPr>
          <p:nvPr>
            <p:ph type="title"/>
          </p:nvPr>
        </p:nvSpPr>
        <p:spPr>
          <a:xfrm>
            <a:off x="557276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Interact with the component</a:t>
            </a:r>
            <a:endParaRPr sz="240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501" name="Google Shape;501;p84"/>
          <p:cNvSpPr txBox="1">
            <a:spLocks noGrp="1"/>
          </p:cNvSpPr>
          <p:nvPr>
            <p:ph type="subTitle" idx="1"/>
          </p:nvPr>
        </p:nvSpPr>
        <p:spPr>
          <a:xfrm>
            <a:off x="4896179" y="348745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Storybook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502" name="Google Shape;502;p84" descr="An accordion Storybook component page shows a preview of a component and interactive properti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507" b="24248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500" name="Google Shape;500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5"/>
          <p:cNvSpPr txBox="1">
            <a:spLocks noGrp="1"/>
          </p:cNvSpPr>
          <p:nvPr>
            <p:ph type="title"/>
          </p:nvPr>
        </p:nvSpPr>
        <p:spPr>
          <a:xfrm>
            <a:off x="557276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Install into a project</a:t>
            </a:r>
            <a:endParaRPr sz="240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509" name="Google Shape;509;p85"/>
          <p:cNvSpPr txBox="1">
            <a:spLocks noGrp="1"/>
          </p:cNvSpPr>
          <p:nvPr>
            <p:ph type="subTitle" idx="1"/>
          </p:nvPr>
        </p:nvSpPr>
        <p:spPr>
          <a:xfrm>
            <a:off x="4127499" y="328873"/>
            <a:ext cx="445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npm</a:t>
            </a:r>
            <a:r>
              <a:rPr lang="en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- and CDN-based instructions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510" name="Google Shape;510;p85" descr="A project installation documentation section shows instruction for installing via npm and CD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14" b="16760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508" name="Google Shape;508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Featured sites</a:t>
            </a:r>
            <a:endParaRPr/>
          </a:p>
        </p:txBody>
      </p:sp>
      <p:sp>
        <p:nvSpPr>
          <p:cNvPr id="264" name="Google Shape;26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6"/>
          <p:cNvSpPr txBox="1">
            <a:spLocks noGrp="1"/>
          </p:cNvSpPr>
          <p:nvPr>
            <p:ph type="title"/>
          </p:nvPr>
        </p:nvSpPr>
        <p:spPr>
          <a:xfrm>
            <a:off x="557276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Configure and customize</a:t>
            </a:r>
            <a:endParaRPr sz="2400">
              <a:solidFill>
                <a:schemeClr val="accent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517" name="Google Shape;517;p86"/>
          <p:cNvSpPr txBox="1">
            <a:spLocks noGrp="1"/>
          </p:cNvSpPr>
          <p:nvPr>
            <p:ph type="subTitle" idx="1"/>
          </p:nvPr>
        </p:nvSpPr>
        <p:spPr>
          <a:xfrm>
            <a:off x="4896179" y="348745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Properties documentation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518" name="Google Shape;518;p86" descr="Properties documentation shows a table of properties including open, closable, variant, and durati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158" b="9517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6" name="Google Shape;516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7"/>
          <p:cNvSpPr txBox="1">
            <a:spLocks noGrp="1"/>
          </p:cNvSpPr>
          <p:nvPr>
            <p:ph type="title"/>
          </p:nvPr>
        </p:nvSpPr>
        <p:spPr>
          <a:xfrm>
            <a:off x="442696" y="62953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Elements of a Web Component API</a:t>
            </a: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524" name="Google Shape;524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525" name="Google Shape;525;p87"/>
          <p:cNvSpPr txBox="1">
            <a:spLocks noGrp="1"/>
          </p:cNvSpPr>
          <p:nvPr>
            <p:ph type="body" idx="1"/>
          </p:nvPr>
        </p:nvSpPr>
        <p:spPr>
          <a:xfrm>
            <a:off x="-8404" y="1385432"/>
            <a:ext cx="88725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Properties: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Settings passed to component markup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Events:</a:t>
            </a:r>
            <a:r>
              <a:rPr lang="en" sz="2400">
                <a:solidFill>
                  <a:schemeClr val="lt1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Emitted data based on a component interaction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Slots: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Named content regions inside a component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Parts: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Subsections of a component styleable with CSS 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Tokens: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CSS variables that influence component styling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Methods: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JavaScript controls for component interactivity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Content model: </a:t>
            </a:r>
            <a:r>
              <a:rPr lang="en" sz="2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Content-specific properties</a:t>
            </a:r>
            <a:endParaRPr sz="24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8"/>
          <p:cNvSpPr txBox="1">
            <a:spLocks noGrp="1"/>
          </p:cNvSpPr>
          <p:nvPr>
            <p:ph type="title"/>
          </p:nvPr>
        </p:nvSpPr>
        <p:spPr>
          <a:xfrm>
            <a:off x="442696" y="11963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Documentation commonalities</a:t>
            </a: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531" name="Google Shape;531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532" name="Google Shape;532;p88"/>
          <p:cNvSpPr txBox="1">
            <a:spLocks noGrp="1"/>
          </p:cNvSpPr>
          <p:nvPr>
            <p:ph type="body" idx="1"/>
          </p:nvPr>
        </p:nvSpPr>
        <p:spPr>
          <a:xfrm>
            <a:off x="438523" y="1876023"/>
            <a:ext cx="88725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lt1"/>
                </a:solidFill>
              </a:rPr>
              <a:t>Consistent category organization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Frequently appear on the same page or in a 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page-level tab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Organized in a consistent table structure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9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like the idea of offering ways for users to learn more about how to use parts of Web Components </a:t>
            </a:r>
            <a:endParaRPr/>
          </a:p>
        </p:txBody>
      </p:sp>
      <p:sp>
        <p:nvSpPr>
          <p:cNvPr id="538" name="Google Shape;538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540" name="Google Shape;540;p89" descr="Slots guidance screenshot shows a callout link for learning more about slots"/>
          <p:cNvPicPr preferRelativeResize="0"/>
          <p:nvPr/>
        </p:nvPicPr>
        <p:blipFill rotWithShape="1">
          <a:blip r:embed="rId3">
            <a:alphaModFix/>
          </a:blip>
          <a:srcRect r="1594" b="3269"/>
          <a:stretch/>
        </p:blipFill>
        <p:spPr>
          <a:xfrm>
            <a:off x="-27787" y="-643875"/>
            <a:ext cx="91911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9625" y="4116250"/>
            <a:ext cx="640200" cy="167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0"/>
          <p:cNvSpPr txBox="1">
            <a:spLocks noGrp="1"/>
          </p:cNvSpPr>
          <p:nvPr>
            <p:ph type="title"/>
          </p:nvPr>
        </p:nvSpPr>
        <p:spPr>
          <a:xfrm>
            <a:off x="442696" y="9463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4"/>
                </a:solidFill>
              </a:rPr>
              <a:t>Documentation friction</a:t>
            </a:r>
            <a:endParaRPr sz="32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548" name="Google Shape;548;p90"/>
          <p:cNvSpPr txBox="1">
            <a:spLocks noGrp="1"/>
          </p:cNvSpPr>
          <p:nvPr>
            <p:ph type="body" idx="1"/>
          </p:nvPr>
        </p:nvSpPr>
        <p:spPr>
          <a:xfrm>
            <a:off x="438525" y="1702212"/>
            <a:ext cx="78987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CSS Parts lacking documentation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Design tokens either omitted, or having so many of them as to be difficult to browse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Is this type of documentation only for developers?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47" name="Google Shape;54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Multiple frameworks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54" name="Google Shape;554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2"/>
          <p:cNvSpPr txBox="1">
            <a:spLocks noGrp="1"/>
          </p:cNvSpPr>
          <p:nvPr>
            <p:ph type="title"/>
          </p:nvPr>
        </p:nvSpPr>
        <p:spPr>
          <a:xfrm>
            <a:off x="442696" y="10747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Techniques for distinguishing formats</a:t>
            </a: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560" name="Google Shape;560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561" name="Google Shape;561;p92"/>
          <p:cNvSpPr txBox="1">
            <a:spLocks noGrp="1"/>
          </p:cNvSpPr>
          <p:nvPr>
            <p:ph type="body" idx="1"/>
          </p:nvPr>
        </p:nvSpPr>
        <p:spPr>
          <a:xfrm>
            <a:off x="438523" y="1830645"/>
            <a:ext cx="88725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Tabs with separate code and guidance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Separate documentation pages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Separate documentation platform (Storybook)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Separate website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Status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7" name="Google Shape;567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5100" y="-105700"/>
            <a:ext cx="5409000" cy="53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73" name="Google Shape;573;p9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status</a:t>
            </a:r>
            <a:endParaRPr/>
          </a:p>
        </p:txBody>
      </p:sp>
      <p:sp>
        <p:nvSpPr>
          <p:cNvPr id="575" name="Google Shape;575;p9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Tags </a:t>
            </a:r>
            <a:endParaRPr/>
          </a:p>
        </p:txBody>
      </p:sp>
      <p:sp>
        <p:nvSpPr>
          <p:cNvPr id="578" name="Google Shape;578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3300" y="148975"/>
            <a:ext cx="4993800" cy="2632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79" name="Google Shape;579;p94" descr="Accessibility testing statuses for default state, advanced states, screen reader, and keyboard navigation"/>
          <p:cNvPicPr preferRelativeResize="0"/>
          <p:nvPr/>
        </p:nvPicPr>
        <p:blipFill rotWithShape="1">
          <a:blip r:embed="rId3">
            <a:alphaModFix/>
          </a:blip>
          <a:srcRect l="-4896" t="-640" r="-4896" b="639"/>
          <a:stretch/>
        </p:blipFill>
        <p:spPr>
          <a:xfrm>
            <a:off x="3974600" y="148975"/>
            <a:ext cx="4993901" cy="26327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6" name="Google Shape;576;p94" descr="Accordion component page shows badges reading &quot;stable&quot; and &quot;Accessible&quot;"/>
          <p:cNvPicPr preferRelativeResize="0"/>
          <p:nvPr/>
        </p:nvPicPr>
        <p:blipFill rotWithShape="1">
          <a:blip r:embed="rId4">
            <a:alphaModFix/>
          </a:blip>
          <a:srcRect t="3055" r="734" b="26705"/>
          <a:stretch/>
        </p:blipFill>
        <p:spPr>
          <a:xfrm>
            <a:off x="3973300" y="2906000"/>
            <a:ext cx="4993899" cy="1820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7" name="Google Shape;577;p9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48</a:t>
            </a:fld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5100" y="-105700"/>
            <a:ext cx="5409000" cy="53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85" name="Google Shape;585;p9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maturity</a:t>
            </a:r>
            <a:endParaRPr/>
          </a:p>
        </p:txBody>
      </p:sp>
      <p:sp>
        <p:nvSpPr>
          <p:cNvPr id="586" name="Google Shape;586;p9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indicator; tags </a:t>
            </a:r>
            <a:endParaRPr/>
          </a:p>
        </p:txBody>
      </p:sp>
      <p:pic>
        <p:nvPicPr>
          <p:cNvPr id="588" name="Google Shape;588;p95" descr="Page alert component page showing a maturity progress bar, currently at Alpha"/>
          <p:cNvPicPr preferRelativeResize="0"/>
          <p:nvPr/>
        </p:nvPicPr>
        <p:blipFill rotWithShape="1">
          <a:blip r:embed="rId3">
            <a:alphaModFix/>
          </a:blip>
          <a:srcRect r="1748"/>
          <a:stretch/>
        </p:blipFill>
        <p:spPr>
          <a:xfrm>
            <a:off x="3910382" y="298200"/>
            <a:ext cx="5058127" cy="2253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9" name="Google Shape;589;p95" descr="Page alert component page showing status tags reading &quot;Since 2.0&quot; and &quot;Stable&quot;"/>
          <p:cNvPicPr preferRelativeResize="0"/>
          <p:nvPr/>
        </p:nvPicPr>
        <p:blipFill rotWithShape="1">
          <a:blip r:embed="rId4">
            <a:alphaModFix/>
          </a:blip>
          <a:srcRect r="1748"/>
          <a:stretch/>
        </p:blipFill>
        <p:spPr>
          <a:xfrm>
            <a:off x="3910382" y="3144500"/>
            <a:ext cx="5058125" cy="1429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7" name="Google Shape;587;p9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</a:rPr>
              <a:t>49</a:t>
            </a:fld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Pension Benefit Guaranty Corporation</a:t>
            </a:r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pbgc.gov</a:t>
            </a:r>
            <a:endParaRPr/>
          </a:p>
        </p:txBody>
      </p:sp>
      <p:pic>
        <p:nvPicPr>
          <p:cNvPr id="272" name="Google Shape;272;p51" descr="The PBGC homepage shows a logo with a red, white, and blue archway, and large hero image with graphs in the background and the words &quot;FY 2023 Projections Report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975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70" name="Google Shape;270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6"/>
          <p:cNvSpPr txBox="1">
            <a:spLocks noGrp="1"/>
          </p:cNvSpPr>
          <p:nvPr>
            <p:ph type="title"/>
          </p:nvPr>
        </p:nvSpPr>
        <p:spPr>
          <a:xfrm>
            <a:off x="442696" y="6937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Preliminary documentation thoughts</a:t>
            </a: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595" name="Google Shape;595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596" name="Google Shape;596;p96"/>
          <p:cNvSpPr txBox="1">
            <a:spLocks noGrp="1"/>
          </p:cNvSpPr>
          <p:nvPr>
            <p:ph type="body" idx="1"/>
          </p:nvPr>
        </p:nvSpPr>
        <p:spPr>
          <a:xfrm>
            <a:off x="438523" y="1449645"/>
            <a:ext cx="88725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At-a-glance status confirmation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An obvious location for Web Components docs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Support interaction before installation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Component-level installation instructions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API guidance alongside an interactive component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 documentation-driven approach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Distribution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02" name="Google Shape;602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npm or CDN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08" name="Google Shape;608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9"/>
          <p:cNvSpPr txBox="1">
            <a:spLocks noGrp="1"/>
          </p:cNvSpPr>
          <p:nvPr>
            <p:ph type="title"/>
          </p:nvPr>
        </p:nvSpPr>
        <p:spPr>
          <a:xfrm>
            <a:off x="442696" y="10747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Preliminary distribution thoughts</a:t>
            </a:r>
            <a:endParaRPr sz="3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614" name="Google Shape;614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615" name="Google Shape;615;p99"/>
          <p:cNvSpPr txBox="1">
            <a:spLocks noGrp="1"/>
          </p:cNvSpPr>
          <p:nvPr>
            <p:ph type="body" idx="1"/>
          </p:nvPr>
        </p:nvSpPr>
        <p:spPr>
          <a:xfrm>
            <a:off x="438523" y="1830645"/>
            <a:ext cx="88725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Component-level distribution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npm works well for bundling and optimizing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 CDN makes a component super simple to install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Component structure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21" name="Google Shape;621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1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Remember this from April 2024?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27" name="Google Shape;627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628" name="Google Shape;628;p101" descr="Comparison between Web Components Breadcrumb markup and HTML markup. Breadcrumb as six lines, markup has many mor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2373" b="12423"/>
          <a:stretch/>
        </p:blipFill>
        <p:spPr>
          <a:xfrm>
            <a:off x="-47134" y="-668034"/>
            <a:ext cx="9229798" cy="5191801"/>
          </a:xfrm>
          <a:prstGeom prst="rect">
            <a:avLst/>
          </a:prstGeom>
        </p:spPr>
      </p:pic>
      <p:sp>
        <p:nvSpPr>
          <p:cNvPr id="629" name="Google Shape;629;p101"/>
          <p:cNvSpPr txBox="1"/>
          <p:nvPr/>
        </p:nvSpPr>
        <p:spPr>
          <a:xfrm>
            <a:off x="164825" y="2006191"/>
            <a:ext cx="49188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&lt;usa-breadcrumb home="url" rdfa&gt;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&lt;a href="url"&gt;Books&lt;/a&gt;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&lt;a href="url"&gt;Fiction&lt;/a&gt;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&lt;a href="url"&gt;Novels&lt;/a&gt;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&lt;a href="url"&gt;Moby Dick&lt;/a&gt;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&lt;/usa-breadcrumb&gt;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02"/>
          <p:cNvSpPr txBox="1">
            <a:spLocks noGrp="1"/>
          </p:cNvSpPr>
          <p:nvPr>
            <p:ph type="title"/>
          </p:nvPr>
        </p:nvSpPr>
        <p:spPr>
          <a:xfrm>
            <a:off x="196159" y="424900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Simplified HTML</a:t>
            </a:r>
            <a:endParaRPr sz="2400"/>
          </a:p>
        </p:txBody>
      </p:sp>
      <p:sp>
        <p:nvSpPr>
          <p:cNvPr id="637" name="Google Shape;637;p102"/>
          <p:cNvSpPr txBox="1"/>
          <p:nvPr/>
        </p:nvSpPr>
        <p:spPr>
          <a:xfrm>
            <a:off x="192650" y="805000"/>
            <a:ext cx="8064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Structured content with simplified form </a:t>
            </a:r>
            <a:endParaRPr sz="2400">
              <a:solidFill>
                <a:srgbClr val="99999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35" name="Google Shape;635;p102"/>
          <p:cNvSpPr txBox="1"/>
          <p:nvPr/>
        </p:nvSpPr>
        <p:spPr>
          <a:xfrm>
            <a:off x="164825" y="2006191"/>
            <a:ext cx="49188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&lt;usa-breadcrumb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home="url"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rdfa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>
              <a:solidFill>
                <a:srgbClr val="FFBE2E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&lt;a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Books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&lt;a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Fiction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&lt;a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Novels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&lt;a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Moby Dick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&lt;/usa-breadcrumb&gt;</a:t>
            </a: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34" name="Google Shape;634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3"/>
          <p:cNvSpPr txBox="1">
            <a:spLocks noGrp="1"/>
          </p:cNvSpPr>
          <p:nvPr>
            <p:ph type="title"/>
          </p:nvPr>
        </p:nvSpPr>
        <p:spPr>
          <a:xfrm>
            <a:off x="196159" y="424900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Standard HTML</a:t>
            </a:r>
            <a:endParaRPr sz="2400"/>
          </a:p>
        </p:txBody>
      </p:sp>
      <p:sp>
        <p:nvSpPr>
          <p:cNvPr id="646" name="Google Shape;646;p103"/>
          <p:cNvSpPr txBox="1"/>
          <p:nvPr/>
        </p:nvSpPr>
        <p:spPr>
          <a:xfrm>
            <a:off x="192650" y="805000"/>
            <a:ext cx="8064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Structured content with complete semantic form </a:t>
            </a:r>
            <a:endParaRPr sz="2400">
              <a:solidFill>
                <a:srgbClr val="99999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44" name="Google Shape;644;p103"/>
          <p:cNvSpPr txBox="1"/>
          <p:nvPr/>
        </p:nvSpPr>
        <p:spPr>
          <a:xfrm>
            <a:off x="164825" y="2006200"/>
            <a:ext cx="64920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</a:t>
            </a:r>
            <a:r>
              <a:rPr lang="en" sz="1900" dirty="0" err="1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usa</a:t>
            </a:r>
            <a:r>
              <a:rPr lang="en" sz="1900" dirty="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-breadcrumb 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home="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url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"</a:t>
            </a:r>
            <a:r>
              <a:rPr lang="en" sz="1900" dirty="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rdfa</a:t>
            </a:r>
            <a:r>
              <a:rPr lang="en" sz="1900" dirty="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 dirty="0">
              <a:solidFill>
                <a:srgbClr val="FFBE2E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</a:t>
            </a:r>
            <a:r>
              <a:rPr lang="en" sz="1900" dirty="0" err="1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ol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&lt;li&gt;&lt;a 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="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url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"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Books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&lt;/a&gt;&lt;/li&gt;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&lt;li&gt;&lt;a 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="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url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"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Fiction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&lt;/a&gt;/li&gt;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&lt;li&gt;&lt;a 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="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url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"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Novels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&lt;/a&gt;/li&gt;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&lt;li&gt;&lt;a 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="</a:t>
            </a:r>
            <a:r>
              <a:rPr lang="en" sz="1900" dirty="0" err="1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url</a:t>
            </a:r>
            <a:r>
              <a:rPr lang="en" sz="1900" dirty="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"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 dirty="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Moby Dick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&lt;/a&gt;/li&gt;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&lt;/</a:t>
            </a:r>
            <a:r>
              <a:rPr lang="en" sz="1900" dirty="0" err="1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ol</a:t>
            </a:r>
            <a:r>
              <a:rPr lang="en" sz="1900" dirty="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 dirty="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</a:t>
            </a:r>
            <a:r>
              <a:rPr lang="en" sz="1900" dirty="0" err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usa</a:t>
            </a:r>
            <a:r>
              <a:rPr lang="en" sz="1900" dirty="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-breadcrumb&gt;</a:t>
            </a:r>
            <a:endParaRPr sz="1900" dirty="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43" name="Google Shape;643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4"/>
          <p:cNvSpPr txBox="1">
            <a:spLocks noGrp="1"/>
          </p:cNvSpPr>
          <p:nvPr>
            <p:ph type="title"/>
          </p:nvPr>
        </p:nvSpPr>
        <p:spPr>
          <a:xfrm>
            <a:off x="196159" y="424900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Modularized markup</a:t>
            </a:r>
            <a:endParaRPr sz="2400"/>
          </a:p>
        </p:txBody>
      </p:sp>
      <p:sp>
        <p:nvSpPr>
          <p:cNvPr id="655" name="Google Shape;655;p104"/>
          <p:cNvSpPr txBox="1"/>
          <p:nvPr/>
        </p:nvSpPr>
        <p:spPr>
          <a:xfrm>
            <a:off x="192650" y="805000"/>
            <a:ext cx="8064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Structured content abstracted with custom elements </a:t>
            </a:r>
            <a:endParaRPr sz="2400">
              <a:solidFill>
                <a:srgbClr val="99999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53" name="Google Shape;653;p104"/>
          <p:cNvSpPr txBox="1"/>
          <p:nvPr/>
        </p:nvSpPr>
        <p:spPr>
          <a:xfrm>
            <a:off x="164825" y="2006200"/>
            <a:ext cx="88563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&lt;usa-breadcrumb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home="url"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rdfa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>
              <a:solidFill>
                <a:srgbClr val="FFBE2E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&lt;usa-bc-link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Books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&lt;/usa-bc-link&gt;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&lt;usa-bc-link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Fiction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&lt;/usa-bc-link&gt;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&lt;usa-bc-link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Novels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&lt;/usa-bc-link&gt;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 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&lt;usa-bc-link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href="url"</a:t>
            </a: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Moby Dick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&lt;/usa-bc-link&gt;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&lt;/usa-breadcrumb&gt;</a:t>
            </a: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2" name="Google Shape;652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5"/>
          <p:cNvSpPr txBox="1">
            <a:spLocks noGrp="1"/>
          </p:cNvSpPr>
          <p:nvPr>
            <p:ph type="title"/>
          </p:nvPr>
        </p:nvSpPr>
        <p:spPr>
          <a:xfrm>
            <a:off x="196159" y="424900"/>
            <a:ext cx="8179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Self-contained</a:t>
            </a:r>
            <a:endParaRPr sz="2400"/>
          </a:p>
        </p:txBody>
      </p:sp>
      <p:sp>
        <p:nvSpPr>
          <p:cNvPr id="663" name="Google Shape;663;p105"/>
          <p:cNvSpPr txBox="1"/>
          <p:nvPr/>
        </p:nvSpPr>
        <p:spPr>
          <a:xfrm>
            <a:off x="192650" y="805000"/>
            <a:ext cx="8064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Content fully abstracted as properties </a:t>
            </a:r>
            <a:endParaRPr sz="2400">
              <a:solidFill>
                <a:srgbClr val="999999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62" name="Google Shape;662;p105"/>
          <p:cNvSpPr txBox="1"/>
          <p:nvPr/>
        </p:nvSpPr>
        <p:spPr>
          <a:xfrm>
            <a:off x="164825" y="2006200"/>
            <a:ext cx="74232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&lt;usa-breadcrumb </a:t>
            </a: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home="url" rdfa links="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[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{"href": "url", "label": "Books"},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{"href": "url", "label": "Fiction"},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{"href": "url", "label": "Novels"},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{"href": "url", "label": "Moby Dick"},</a:t>
            </a:r>
            <a:endParaRPr sz="1900">
              <a:solidFill>
                <a:schemeClr val="accent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IBM Plex Mono"/>
                <a:ea typeface="IBM Plex Mono"/>
                <a:cs typeface="IBM Plex Mono"/>
                <a:sym typeface="IBM Plex Mono"/>
              </a:rPr>
              <a:t>  ]"</a:t>
            </a: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&gt;</a:t>
            </a: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&lt;/usa-breadcrumb&gt;</a:t>
            </a: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61" name="Google Shape;66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Transformation Services</a:t>
            </a:r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tts.gsa.gov</a:t>
            </a:r>
            <a:endParaRPr/>
          </a:p>
        </p:txBody>
      </p:sp>
      <p:pic>
        <p:nvPicPr>
          <p:cNvPr id="280" name="Google Shape;280;p52" descr="The Technology Transformation Services homepage shows a gray-blue hero section with an illustration of many types of people using devices. Text reads &quot;Every interaction with the public is an opportunity to improve trust in government.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2975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</p:spPr>
      </p:pic>
      <p:sp>
        <p:nvSpPr>
          <p:cNvPr id="278" name="Google Shape;27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systems represent the parts of a component?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9" name="Google Shape;669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Is content content?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Or data?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5" name="Google Shape;675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Native elements or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custom elements?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1" name="Google Shape;681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Our findings are… inconclusive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87" name="Google Shape;687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Beyond design systems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3" name="Google Shape;693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Performance and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progressive enhancement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9" name="Google Shape;699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Content inside renders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708" name="Google Shape;708;p112"/>
          <p:cNvSpPr txBox="1">
            <a:spLocks noGrp="1"/>
          </p:cNvSpPr>
          <p:nvPr>
            <p:ph type="title"/>
          </p:nvPr>
        </p:nvSpPr>
        <p:spPr>
          <a:xfrm>
            <a:off x="311700" y="1036625"/>
            <a:ext cx="8520600" cy="5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whether or not JavaScript runs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709" name="Google Shape;709;p112"/>
          <p:cNvSpPr txBox="1">
            <a:spLocks noGrp="1"/>
          </p:cNvSpPr>
          <p:nvPr>
            <p:ph type="title"/>
          </p:nvPr>
        </p:nvSpPr>
        <p:spPr>
          <a:xfrm>
            <a:off x="311700" y="1375196"/>
            <a:ext cx="85206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</a:rPr>
              <a:t> or runs promptly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704" name="Google Shape;704;p112"/>
          <p:cNvSpPr txBox="1"/>
          <p:nvPr/>
        </p:nvSpPr>
        <p:spPr>
          <a:xfrm>
            <a:off x="698225" y="2006200"/>
            <a:ext cx="77742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&lt;details&gt;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&lt;summary&gt;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succinct summary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&lt;/summary&gt;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Additional details about the summarized item.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&lt;details&gt;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06" name="Google Shape;706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sp>
        <p:nvSpPr>
          <p:cNvPr id="707" name="Google Shape;707;p112"/>
          <p:cNvSpPr txBox="1"/>
          <p:nvPr/>
        </p:nvSpPr>
        <p:spPr>
          <a:xfrm>
            <a:off x="698225" y="2006200"/>
            <a:ext cx="7660200" cy="202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BE2E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&lt;ds-details&gt;</a:t>
            </a:r>
            <a:endParaRPr sz="1900">
              <a:solidFill>
                <a:srgbClr val="FFBE2E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&lt;details&gt;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 &lt;summary&gt;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succinct summary</a:t>
            </a: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&lt;/summary&gt;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 </a:t>
            </a:r>
            <a:r>
              <a:rPr lang="en" sz="1900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 Additional details about the summarized item.</a:t>
            </a:r>
            <a:endParaRPr sz="1900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4BACF"/>
                </a:solidFill>
                <a:latin typeface="IBM Plex Mono"/>
                <a:ea typeface="IBM Plex Mono"/>
                <a:cs typeface="IBM Plex Mono"/>
                <a:sym typeface="IBM Plex Mono"/>
              </a:rPr>
              <a:t>  &lt;details&gt;</a:t>
            </a:r>
            <a:endParaRPr sz="1900">
              <a:solidFill>
                <a:srgbClr val="04BACF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rPr>
              <a:t>&lt;/ds-details&gt;</a:t>
            </a:r>
            <a:endParaRPr sz="1900">
              <a:solidFill>
                <a:schemeClr val="dk2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0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Edge cases at scale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5" name="Google Shape;715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Performance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21" name="Google Shape;721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Performance is complicated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27" name="Google Shape;727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6"/>
          <p:cNvSpPr txBox="1">
            <a:spLocks noGrp="1"/>
          </p:cNvSpPr>
          <p:nvPr>
            <p:ph type="title"/>
          </p:nvPr>
        </p:nvSpPr>
        <p:spPr>
          <a:xfrm>
            <a:off x="503032" y="227127"/>
            <a:ext cx="82437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Alert code size</a:t>
            </a:r>
            <a:r>
              <a:rPr lang="en" sz="28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(not gzipped)</a:t>
            </a:r>
            <a:endParaRPr sz="2800"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33" name="Google Shape;733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  <p:pic>
        <p:nvPicPr>
          <p:cNvPr id="734" name="Google Shape;734;p116" descr="Bar graph shows an average size of about 12 KB, smallest at 3 KB, and a outlier largest at 367 KB"/>
          <p:cNvPicPr preferRelativeResize="0"/>
          <p:nvPr/>
        </p:nvPicPr>
        <p:blipFill rotWithShape="1">
          <a:blip r:embed="rId3">
            <a:alphaModFix/>
          </a:blip>
          <a:srcRect t="15390"/>
          <a:stretch/>
        </p:blipFill>
        <p:spPr>
          <a:xfrm>
            <a:off x="0" y="1097850"/>
            <a:ext cx="9144003" cy="43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7"/>
          <p:cNvSpPr txBox="1">
            <a:spLocks noGrp="1"/>
          </p:cNvSpPr>
          <p:nvPr>
            <p:ph type="title"/>
          </p:nvPr>
        </p:nvSpPr>
        <p:spPr>
          <a:xfrm>
            <a:off x="503032" y="227127"/>
            <a:ext cx="82437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Accordion code size</a:t>
            </a:r>
            <a:r>
              <a:rPr lang="en" sz="28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(not gzipped)</a:t>
            </a:r>
            <a:endParaRPr sz="2800"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40" name="Google Shape;740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  <p:pic>
        <p:nvPicPr>
          <p:cNvPr id="741" name="Google Shape;741;p117" descr="Bar graph shows an average size of about 30 KB, smallest at 5 KB, largest at 40 KB"/>
          <p:cNvPicPr preferRelativeResize="0"/>
          <p:nvPr/>
        </p:nvPicPr>
        <p:blipFill rotWithShape="1">
          <a:blip r:embed="rId3">
            <a:alphaModFix/>
          </a:blip>
          <a:srcRect t="15238" b="152"/>
          <a:stretch/>
        </p:blipFill>
        <p:spPr>
          <a:xfrm>
            <a:off x="0" y="1097850"/>
            <a:ext cx="9144003" cy="43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Balance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47" name="Google Shape;747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Next steps: Principles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53" name="Google Shape;753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0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59" name="Google Shape;759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21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65" name="Google Shape;765;p121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October: </a:t>
            </a:r>
            <a:br>
              <a:rPr lang="en"/>
            </a:b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Engineering/product principles</a:t>
            </a:r>
            <a:b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766" name="Google Shape;766;p121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767" name="Google Shape;767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3.9.0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Still in progress 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8" name="Google Shape;29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</Words>
  <Application>Microsoft Macintosh PowerPoint</Application>
  <PresentationFormat>On-screen Show (16:9)</PresentationFormat>
  <Paragraphs>318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8" baseType="lpstr">
      <vt:lpstr>Public Sans ExtraLight</vt:lpstr>
      <vt:lpstr>Calibri</vt:lpstr>
      <vt:lpstr>Public Sans ExtraBold</vt:lpstr>
      <vt:lpstr>Public Sans Light</vt:lpstr>
      <vt:lpstr>IBM Plex Mono Medium</vt:lpstr>
      <vt:lpstr>Public Sans</vt:lpstr>
      <vt:lpstr>Arial</vt:lpstr>
      <vt:lpstr>IBM Plex Mono</vt:lpstr>
      <vt:lpstr>Public Sans Thin</vt:lpstr>
      <vt:lpstr>Open Sans</vt:lpstr>
      <vt:lpstr>Public Sans Medium</vt:lpstr>
      <vt:lpstr>USWDS</vt:lpstr>
      <vt:lpstr>USWDS</vt:lpstr>
      <vt:lpstr>USWDS Monthly Call</vt:lpstr>
      <vt:lpstr>Hi!</vt:lpstr>
      <vt:lpstr>Agenda</vt:lpstr>
      <vt:lpstr>Featured sites</vt:lpstr>
      <vt:lpstr>Pension Benefit Guaranty Corporation</vt:lpstr>
      <vt:lpstr>Technology Transformation Services</vt:lpstr>
      <vt:lpstr>Great work!</vt:lpstr>
      <vt:lpstr>Product updates</vt:lpstr>
      <vt:lpstr>USWDS 3.9.0 Still in progress </vt:lpstr>
      <vt:lpstr>Key improvements in USWDS 3.9.0</vt:lpstr>
      <vt:lpstr>New accessibility test pages Checkbox, Radio button, Combo box Next: Breadcrumb, Pagination, Side navigation,  In-page navigation</vt:lpstr>
      <vt:lpstr>Sunsetting v1 documentation site Decommissioning at the  end of 2024 </vt:lpstr>
      <vt:lpstr>Public discussions</vt:lpstr>
      <vt:lpstr>Web Components Landscape</vt:lpstr>
      <vt:lpstr>Matt Henry he/him</vt:lpstr>
      <vt:lpstr>Jacline Contrino she/her</vt:lpstr>
      <vt:lpstr>Web Components: A big topic</vt:lpstr>
      <vt:lpstr>We want to learn about… Teams and resources Documentation Distribution Structure Performance</vt:lpstr>
      <vt:lpstr>Stuff we’re doing Landscape analysis Surveys Discussions Interviews Beta program</vt:lpstr>
      <vt:lpstr>Survey findings</vt:lpstr>
      <vt:lpstr>Participation was great!</vt:lpstr>
      <vt:lpstr>Teams</vt:lpstr>
      <vt:lpstr>Overall team size</vt:lpstr>
      <vt:lpstr>Roles represented by individuals on teams</vt:lpstr>
      <vt:lpstr>Team staffing and “wearing many hats”</vt:lpstr>
      <vt:lpstr>Does your product or agency have its own design system?</vt:lpstr>
      <vt:lpstr>Technology</vt:lpstr>
      <vt:lpstr>Technology use by government digital teams</vt:lpstr>
      <vt:lpstr>Takeaways</vt:lpstr>
      <vt:lpstr>Survey  Takeaways</vt:lpstr>
      <vt:lpstr>Landscape analysis</vt:lpstr>
      <vt:lpstr>Research questions</vt:lpstr>
      <vt:lpstr>We want to learn about… Documentation Code structure Code size and performance Distribution</vt:lpstr>
      <vt:lpstr>Collaboration for  subject matter expertise</vt:lpstr>
      <vt:lpstr>Design systems we used for our analysis </vt:lpstr>
      <vt:lpstr>Web Components Documentation</vt:lpstr>
      <vt:lpstr>Documentation helps you do  what you need to do</vt:lpstr>
      <vt:lpstr>Interact with the component</vt:lpstr>
      <vt:lpstr>Install into a project</vt:lpstr>
      <vt:lpstr>Configure and customize</vt:lpstr>
      <vt:lpstr>Elements of a Web Component API </vt:lpstr>
      <vt:lpstr>Documentation commonalities </vt:lpstr>
      <vt:lpstr>We like the idea of offering ways for users to learn more about how to use parts of Web Components </vt:lpstr>
      <vt:lpstr>Documentation friction </vt:lpstr>
      <vt:lpstr>Multiple frameworks</vt:lpstr>
      <vt:lpstr>Techniques for distinguishing formats </vt:lpstr>
      <vt:lpstr>Status</vt:lpstr>
      <vt:lpstr>Accessibility status</vt:lpstr>
      <vt:lpstr>Component maturity</vt:lpstr>
      <vt:lpstr>Preliminary documentation thoughts </vt:lpstr>
      <vt:lpstr>Distribution</vt:lpstr>
      <vt:lpstr>npm or CDN</vt:lpstr>
      <vt:lpstr>Preliminary distribution thoughts </vt:lpstr>
      <vt:lpstr>Component structure</vt:lpstr>
      <vt:lpstr>Remember this from April 2024?</vt:lpstr>
      <vt:lpstr>Simplified HTML</vt:lpstr>
      <vt:lpstr>Standard HTML</vt:lpstr>
      <vt:lpstr>Modularized markup</vt:lpstr>
      <vt:lpstr>Self-contained</vt:lpstr>
      <vt:lpstr>How do systems represent the parts of a component?</vt:lpstr>
      <vt:lpstr>Is content content? Or data?</vt:lpstr>
      <vt:lpstr>Native elements or  custom elements?</vt:lpstr>
      <vt:lpstr>Our findings are… inconclusive</vt:lpstr>
      <vt:lpstr>Beyond design systems</vt:lpstr>
      <vt:lpstr>Performance and  progressive enhancement</vt:lpstr>
      <vt:lpstr>Content inside renders</vt:lpstr>
      <vt:lpstr>Edge cases at scale</vt:lpstr>
      <vt:lpstr>Performance</vt:lpstr>
      <vt:lpstr>Performance is complicated</vt:lpstr>
      <vt:lpstr>Alert code size (not gzipped)</vt:lpstr>
      <vt:lpstr>Accordion code size (not gzipped)</vt:lpstr>
      <vt:lpstr>Balance</vt:lpstr>
      <vt:lpstr>Next steps: Principles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danielowilliams</cp:lastModifiedBy>
  <cp:revision>1</cp:revision>
  <dcterms:modified xsi:type="dcterms:W3CDTF">2024-09-19T09:53:27Z</dcterms:modified>
</cp:coreProperties>
</file>