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02" r:id="rId21"/>
    <p:sldId id="303" r:id="rId22"/>
    <p:sldId id="304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47" r:id="rId47"/>
  </p:sldIdLst>
  <p:sldSz cx="9144000" cy="5143500" type="screen16x9"/>
  <p:notesSz cx="6858000" cy="9144000"/>
  <p:embeddedFontLst>
    <p:embeddedFont>
      <p:font typeface="IBM Plex Mono Medium" panose="020B0509050203000203" pitchFamily="49" charset="77"/>
      <p:regular r:id="rId49"/>
      <p:bold r:id="rId50"/>
      <p:italic r:id="rId51"/>
      <p:boldItalic r:id="rId52"/>
    </p:embeddedFont>
    <p:embeddedFont>
      <p:font typeface="Public Sans" pitchFamily="2" charset="77"/>
      <p:regular r:id="rId53"/>
      <p:bold r:id="rId54"/>
      <p:italic r:id="rId55"/>
      <p:boldItalic r:id="rId56"/>
    </p:embeddedFont>
    <p:embeddedFont>
      <p:font typeface="Public Sans ExtraBold" pitchFamily="2" charset="77"/>
      <p:bold r:id="rId57"/>
      <p:italic r:id="rId58"/>
      <p:boldItalic r:id="rId59"/>
    </p:embeddedFont>
    <p:embeddedFont>
      <p:font typeface="Public Sans Light" pitchFamily="2" charset="77"/>
      <p:regular r:id="rId60"/>
      <p:bold r:id="rId61"/>
      <p:italic r:id="rId62"/>
      <p:boldItalic r:id="rId63"/>
    </p:embeddedFont>
    <p:embeddedFont>
      <p:font typeface="Public Sans Medium" pitchFamily="2" charset="77"/>
      <p:regular r:id="rId64"/>
      <p:bold r:id="rId65"/>
      <p:italic r:id="rId66"/>
      <p:boldItalic r:id="rId67"/>
    </p:embeddedFont>
    <p:embeddedFont>
      <p:font typeface="Public Sans Thin" pitchFamily="2" charset="77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159" d="100"/>
          <a:sy n="159" d="100"/>
        </p:scale>
        <p:origin x="28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b3ab2e8ba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2b3ab2e8ba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38acb1a82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38acb1a82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53650ab7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53650ab7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2a2d22496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32a2d22496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22e9a14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22e9a14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44b960a58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44b960a58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53650ab70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53650ab70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22e9a14b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22e9a14b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54108ebe4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54108ebe4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54108ebe4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54108ebe4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2b3ab2e8b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2b3ab2e8b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4e16b750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44e16b750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44e16b750d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44e16b750d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44e16b750d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44e16b750d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54108ebe4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54108ebe4b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54108ebe4b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54108ebe4b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53650ab70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53650ab70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54108ebe4b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54108ebe4b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53650ab70c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53650ab70c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53650ab70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53650ab70c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54108ebe4b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54108ebe4b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b3ab2e8b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b3ab2e8b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53650ab70c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53650ab70c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3650ab70c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53650ab70c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53650ab70c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53650ab70c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3650ab70c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3650ab70c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53650ab70c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53650ab70c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54108ebe4b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54108ebe4b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54108ebe4b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54108ebe4b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54108ebe4b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54108ebe4b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54108ebe4b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54108ebe4b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54108ebe4b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54108ebe4b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8c05f73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8c05f73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54108ebe4b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54108ebe4b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54108ebe4b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54108ebe4b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53650ab70c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53650ab70c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53650ab70c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53650ab70c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53650ab70c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53650ab70c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2b3ab2e8b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2b3ab2e8b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2b3ab2e8b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2b3ab2e8b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38acb1a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38acb1a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4b960a5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4b960a5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54108ebe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54108ebe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54108ebe4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54108ebe4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38acb1a8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338acb1a8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ublic Sans Thin"/>
              <a:buNone/>
              <a:defRPr sz="40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3227925" y="619632"/>
            <a:ext cx="2648400" cy="253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ection">
  <p:cSld name="CUSTOM_3_1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11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e Launch">
  <p:cSld name="CUSTO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ublic Sans"/>
              <a:buNone/>
              <a:defRPr sz="1600">
                <a:solidFill>
                  <a:schemeClr val="lt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ubTitle" idx="1"/>
          </p:nvPr>
        </p:nvSpPr>
        <p:spPr>
          <a:xfrm>
            <a:off x="461704" y="259294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Public Sans ExtraBold"/>
              <a:buNone/>
              <a:defRPr sz="2000" b="0">
                <a:solidFill>
                  <a:schemeClr val="lt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>
            <a:spLocks noGrp="1"/>
          </p:cNvSpPr>
          <p:nvPr>
            <p:ph type="pic" idx="2"/>
          </p:nvPr>
        </p:nvSpPr>
        <p:spPr>
          <a:xfrm>
            <a:off x="557275" y="895300"/>
            <a:ext cx="8029500" cy="4560600"/>
          </a:xfrm>
          <a:prstGeom prst="roundRect">
            <a:avLst>
              <a:gd name="adj" fmla="val 2153"/>
            </a:avLst>
          </a:prstGeom>
          <a:noFill/>
          <a:ln>
            <a:noFill/>
          </a:ln>
        </p:spPr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">
  <p:cSld name="CUSTOM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69" name="Google Shape;69;p13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Code Right">
  <p:cSld name="CUSTOM_1_3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3990950" y="0"/>
            <a:ext cx="5143500" cy="515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4509900" y="391750"/>
            <a:ext cx="4046700" cy="4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●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○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BM Plex Mono Medium"/>
              <a:buChar char="■"/>
              <a:defRPr b="0">
                <a:solidFill>
                  <a:schemeClr val="dk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Right: Top heading">
  <p:cSld name="CUSTOM_1_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1pPr>
            <a:lvl2pPr marL="914400" lvl="1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2pPr>
            <a:lvl3pPr marL="1371600" lvl="2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3pPr>
            <a:lvl4pPr marL="1828800" lvl="3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4pPr>
            <a:lvl5pPr marL="2286000" lvl="4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5pPr>
            <a:lvl6pPr marL="2743200" lvl="5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6pPr>
            <a:lvl7pPr marL="3200400" lvl="6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0"/>
            </a:lvl7pPr>
            <a:lvl8pPr marL="3657600" lvl="7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0"/>
            </a:lvl8pPr>
            <a:lvl9pPr marL="4114800" lvl="8" indent="-3810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0"/>
            </a:lvl9pPr>
          </a:lstStyle>
          <a:p>
            <a:endParaRPr/>
          </a:p>
        </p:txBody>
      </p:sp>
      <p:sp>
        <p:nvSpPr>
          <p:cNvPr id="80" name="Google Shape;80;p15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: Heading only">
  <p:cSld name="CUSTOM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295250" y="1077950"/>
            <a:ext cx="3592200" cy="2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>
            <a:spLocks noGrp="1"/>
          </p:cNvSpPr>
          <p:nvPr>
            <p:ph type="pic" idx="2"/>
          </p:nvPr>
        </p:nvSpPr>
        <p:spPr>
          <a:xfrm>
            <a:off x="3996000" y="201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1pPr>
            <a:lvl2pPr lvl="1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2pPr>
            <a:lvl3pPr lvl="2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3pPr>
            <a:lvl4pPr lvl="3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4pPr>
            <a:lvl5pPr lvl="4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5pPr>
            <a:lvl6pPr lvl="5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6pPr>
            <a:lvl7pPr lvl="6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7pPr>
            <a:lvl8pPr lvl="7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8pPr>
            <a:lvl9pPr lvl="8">
              <a:buNone/>
              <a:defRPr sz="1300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0942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Public Sans Light"/>
              <a:buChar char="●"/>
              <a:defRPr sz="2400" b="0">
                <a:latin typeface="Public Sans Light"/>
                <a:ea typeface="Public Sans Light"/>
                <a:cs typeface="Public Sans Light"/>
                <a:sym typeface="Public Sans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2"/>
          </p:nvPr>
        </p:nvSpPr>
        <p:spPr>
          <a:xfrm>
            <a:off x="311700" y="2135550"/>
            <a:ext cx="8520600" cy="2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head">
  <p:cSld name="TITLE_AND_BODY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Public Sans"/>
              <a:buNone/>
              <a:defRPr sz="4000" b="1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ublic Sans Thin"/>
              <a:buNone/>
              <a:defRPr sz="40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>
            <a:spLocks noGrp="1"/>
          </p:cNvSpPr>
          <p:nvPr>
            <p:ph type="pic" idx="2"/>
          </p:nvPr>
        </p:nvSpPr>
        <p:spPr>
          <a:xfrm>
            <a:off x="3898200" y="3464650"/>
            <a:ext cx="1347600" cy="167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CUSTOM_5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21" descr="A colorful collection of human avatar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172" y="3720369"/>
            <a:ext cx="8120741" cy="142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6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22"/>
          <p:cNvCxnSpPr/>
          <p:nvPr/>
        </p:nvCxnSpPr>
        <p:spPr>
          <a:xfrm>
            <a:off x="683089" y="2514604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" name="Google Shape;108;p22"/>
          <p:cNvCxnSpPr/>
          <p:nvPr/>
        </p:nvCxnSpPr>
        <p:spPr>
          <a:xfrm>
            <a:off x="683089" y="3167746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09;p22"/>
          <p:cNvCxnSpPr/>
          <p:nvPr/>
        </p:nvCxnSpPr>
        <p:spPr>
          <a:xfrm>
            <a:off x="683089" y="37991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" name="Google Shape;110;p22"/>
          <p:cNvCxnSpPr/>
          <p:nvPr/>
        </p:nvCxnSpPr>
        <p:spPr>
          <a:xfrm>
            <a:off x="683089" y="4408718"/>
            <a:ext cx="7655400" cy="0"/>
          </a:xfrm>
          <a:prstGeom prst="straightConnector1">
            <a:avLst/>
          </a:prstGeom>
          <a:noFill/>
          <a:ln w="9525" cap="flat" cmpd="sng">
            <a:solidFill>
              <a:srgbClr val="FFBE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ublic Sans Thin"/>
              <a:buNone/>
              <a:defRPr sz="2400" b="0"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Thin"/>
              <a:buChar char="●"/>
              <a:defRPr sz="2800" b="0">
                <a:solidFill>
                  <a:schemeClr val="dk2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marL="914400" lvl="1" indent="-317500" rtl="0">
              <a:spcBef>
                <a:spcPts val="1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121" y="2646250"/>
            <a:ext cx="387637" cy="38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204" y="3272477"/>
            <a:ext cx="424554" cy="4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279" y="3930215"/>
            <a:ext cx="396866" cy="36917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: 4 Items">
  <p:cSld name="CUSTOM_4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4"/>
          </p:nvPr>
        </p:nvSpPr>
        <p:spPr>
          <a:xfrm>
            <a:off x="668400" y="31456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>
            <a:spLocks noGrp="1"/>
          </p:cNvSpPr>
          <p:nvPr>
            <p:ph type="pic" idx="5"/>
          </p:nvPr>
        </p:nvSpPr>
        <p:spPr>
          <a:xfrm>
            <a:off x="4235100" y="4303925"/>
            <a:ext cx="673800" cy="8394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title and text">
  <p:cSld name="CUSTOM_4_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32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ist">
  <p:cSld name="CUSTOM_4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93192" y="310896"/>
            <a:ext cx="8262600" cy="9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633125" y="1420075"/>
            <a:ext cx="7842600" cy="2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●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○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4572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ublic Sans ExtraBold"/>
              <a:buChar char="■"/>
              <a:defRPr sz="3600" b="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: 3 items">
  <p:cSld name="CUSTOM_4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90266" y="308875"/>
            <a:ext cx="8262600" cy="9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65950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4659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pic>
        <p:nvPicPr>
          <p:cNvPr id="39" name="Google Shape;39;p7" title="Forward arrow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64646" y="2008213"/>
            <a:ext cx="212675" cy="2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3343457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33434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pic>
        <p:nvPicPr>
          <p:cNvPr id="42" name="Google Shape;42;p7" title="Forward arrow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8921" y="2008213"/>
            <a:ext cx="212675" cy="2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body" idx="5"/>
          </p:nvPr>
        </p:nvSpPr>
        <p:spPr>
          <a:xfrm>
            <a:off x="6220964" y="1523350"/>
            <a:ext cx="2507700" cy="1209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marL="914400" lvl="1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2pPr>
            <a:lvl3pPr marL="1371600" lvl="2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3pPr>
            <a:lvl4pPr marL="1828800" lvl="3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4pPr>
            <a:lvl5pPr marL="2286000" lvl="4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5pPr>
            <a:lvl6pPr marL="2743200" lvl="5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6pPr>
            <a:lvl7pPr marL="3200400" lvl="6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●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7pPr>
            <a:lvl8pPr marL="3657600" lvl="7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○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8pPr>
            <a:lvl9pPr marL="4114800" lvl="8" indent="-32385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ublic Sans ExtraBold"/>
              <a:buChar char="■"/>
              <a:defRPr sz="1500" b="0">
                <a:solidFill>
                  <a:schemeClr val="dk1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6"/>
          </p:nvPr>
        </p:nvSpPr>
        <p:spPr>
          <a:xfrm>
            <a:off x="6220950" y="2899843"/>
            <a:ext cx="2507700" cy="12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2pPr>
            <a:lvl3pPr marL="1371600" lvl="2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3pPr>
            <a:lvl4pPr marL="1828800" lvl="3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4pPr>
            <a:lvl5pPr marL="2286000" lvl="4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5pPr>
            <a:lvl6pPr marL="2743200" lvl="5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6pPr>
            <a:lvl7pPr marL="3200400" lvl="6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7pPr>
            <a:lvl8pPr marL="3657600" lvl="7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/>
            </a:lvl8pPr>
            <a:lvl9pPr marL="4114800" lvl="8" indent="-31750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3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">
  <p:cSld name="CUSTOM_3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Public Sans Thin"/>
              <a:buNone/>
              <a:defRPr sz="12000" b="0">
                <a:solidFill>
                  <a:schemeClr val="lt1"/>
                </a:solidFill>
                <a:latin typeface="Public Sans Thin"/>
                <a:ea typeface="Public Sans Thin"/>
                <a:cs typeface="Public Sans Thin"/>
                <a:sym typeface="Public Sans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est">
  <p:cSld name="CUSTOM_3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1"/>
          </p:nvPr>
        </p:nvSpPr>
        <p:spPr>
          <a:xfrm>
            <a:off x="5016000" y="1362200"/>
            <a:ext cx="3860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10" descr="A simple outline of a geodesic dom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7075" y="2862131"/>
            <a:ext cx="5149848" cy="271044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1pPr>
            <a:lvl2pPr lvl="1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2pPr>
            <a:lvl3pPr lvl="2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3pPr>
            <a:lvl4pPr lvl="3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4pPr>
            <a:lvl5pPr lvl="4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5pPr>
            <a:lvl6pPr lvl="5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6pPr>
            <a:lvl7pPr lvl="6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7pPr>
            <a:lvl8pPr lvl="7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8pPr>
            <a:lvl9pPr lvl="8" rtl="0">
              <a:buNone/>
              <a:defRPr>
                <a:latin typeface="Public Sans Medium"/>
                <a:ea typeface="Public Sans Medium"/>
                <a:cs typeface="Public Sans Medium"/>
                <a:sym typeface="Public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ublic Sans ExtraBold"/>
              <a:buNone/>
              <a:defRPr sz="2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ublic Sans"/>
              <a:buChar char="●"/>
              <a:defRPr sz="1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●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○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ublic Sans"/>
              <a:buChar char="■"/>
              <a:defRPr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swds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designsystem.digital.gov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311700" y="3313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USWDS Monthly Call</a:t>
            </a:r>
            <a:endParaRPr b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27" name="Google Shape;127;p24"/>
          <p:cNvSpPr txBox="1">
            <a:spLocks noGrp="1"/>
          </p:cNvSpPr>
          <p:nvPr>
            <p:ph type="subTitle" idx="1"/>
          </p:nvPr>
        </p:nvSpPr>
        <p:spPr>
          <a:xfrm>
            <a:off x="311575" y="38992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2022</a:t>
            </a:r>
            <a:endParaRPr/>
          </a:p>
        </p:txBody>
      </p:sp>
      <p:pic>
        <p:nvPicPr>
          <p:cNvPr id="129" name="Google Shape;129;p24" descr="The USWDS logo in a festive teal, magenta, yellow, orange and blu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9" r="169"/>
          <a:stretch/>
        </p:blipFill>
        <p:spPr>
          <a:xfrm>
            <a:off x="3235946" y="619632"/>
            <a:ext cx="2648400" cy="2533200"/>
          </a:xfrm>
          <a:prstGeom prst="rect">
            <a:avLst/>
          </a:prstGeom>
        </p:spPr>
      </p:pic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updates</a:t>
            </a:r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USWDS 2.13.4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Security update</a:t>
            </a:r>
            <a:endParaRPr>
              <a:solidFill>
                <a:schemeClr val="accen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05" name="Google Shape;20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USWDS 2.13.4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Out tomorrow</a:t>
            </a:r>
            <a:endParaRPr>
              <a:solidFill>
                <a:schemeClr val="accent2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11" name="Google Shape;21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8555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Language Selection Patterns</a:t>
            </a:r>
            <a:endParaRPr/>
          </a:p>
        </p:txBody>
      </p:sp>
      <p:sp>
        <p:nvSpPr>
          <p:cNvPr id="217" name="Google Shape;21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Meghan O’Meara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Light"/>
                <a:ea typeface="Public Sans Light"/>
                <a:cs typeface="Public Sans Light"/>
                <a:sym typeface="Public Sans Light"/>
              </a:rPr>
              <a:t>she/her</a:t>
            </a:r>
            <a:endParaRPr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23" name="Google Shape;223;p37"/>
          <p:cNvSpPr txBox="1">
            <a:spLocks noGrp="1"/>
          </p:cNvSpPr>
          <p:nvPr>
            <p:ph type="subTitle" idx="1"/>
          </p:nvPr>
        </p:nvSpPr>
        <p:spPr>
          <a:xfrm>
            <a:off x="4572000" y="1362200"/>
            <a:ext cx="4304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Content Strategist</a:t>
            </a:r>
            <a:b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Inclusive Patterns</a:t>
            </a:r>
            <a:endParaRPr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Contractor</a:t>
            </a:r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Mitch Moccia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Light"/>
                <a:ea typeface="Public Sans Light"/>
                <a:cs typeface="Public Sans Light"/>
                <a:sym typeface="Public Sans Light"/>
              </a:rPr>
              <a:t>he/him</a:t>
            </a:r>
            <a:endParaRPr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30" name="Google Shape;230;p38"/>
          <p:cNvSpPr txBox="1">
            <a:spLocks noGrp="1"/>
          </p:cNvSpPr>
          <p:nvPr>
            <p:ph type="subTitle" idx="1"/>
          </p:nvPr>
        </p:nvSpPr>
        <p:spPr>
          <a:xfrm>
            <a:off x="4572000" y="1362200"/>
            <a:ext cx="4304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Engineer</a:t>
            </a:r>
            <a:b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</a:b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Inclusive Patterns</a:t>
            </a:r>
            <a:endParaRPr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Contractor</a:t>
            </a: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311700" y="1362200"/>
            <a:ext cx="4628100" cy="10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 Godfrey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Light"/>
                <a:ea typeface="Public Sans Light"/>
                <a:cs typeface="Public Sans Light"/>
                <a:sym typeface="Public Sans Light"/>
              </a:rPr>
              <a:t>she/her</a:t>
            </a:r>
            <a:endParaRPr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237" name="Google Shape;237;p39"/>
          <p:cNvSpPr txBox="1">
            <a:spLocks noGrp="1"/>
          </p:cNvSpPr>
          <p:nvPr>
            <p:ph type="subTitle" idx="1"/>
          </p:nvPr>
        </p:nvSpPr>
        <p:spPr>
          <a:xfrm>
            <a:off x="4572000" y="1362200"/>
            <a:ext cx="43044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Multilingual CoP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ublic Sans ExtraBold"/>
                <a:ea typeface="Public Sans ExtraBold"/>
                <a:cs typeface="Public Sans ExtraBold"/>
                <a:sym typeface="Public Sans ExtraBold"/>
              </a:rPr>
              <a:t>Vote.gov</a:t>
            </a:r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393192" y="82296"/>
            <a:ext cx="8262600" cy="9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we’ll discuss today</a:t>
            </a:r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749900" y="1191475"/>
            <a:ext cx="7725900" cy="2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37211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Public Sans Light"/>
              <a:buAutoNum type="arabicPeriod"/>
            </a:pPr>
            <a:r>
              <a:rPr lang="en" sz="3700"/>
              <a:t>Pattern overview</a:t>
            </a:r>
            <a:endParaRPr sz="3700"/>
          </a:p>
          <a:p>
            <a:pPr marL="365760" lvl="0" indent="-37211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Public Sans Light"/>
              <a:buAutoNum type="arabicPeriod"/>
            </a:pPr>
            <a:r>
              <a:rPr lang="en" sz="3700"/>
              <a:t>Pattern guidance</a:t>
            </a:r>
            <a:endParaRPr sz="3700"/>
          </a:p>
          <a:p>
            <a:pPr marL="365760" lvl="0" indent="-37211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Public Sans Light"/>
              <a:buAutoNum type="arabicPeriod"/>
            </a:pPr>
            <a:r>
              <a:rPr lang="en" sz="3700"/>
              <a:t>Language selector demo</a:t>
            </a:r>
            <a:endParaRPr sz="3700"/>
          </a:p>
          <a:p>
            <a:pPr marL="365760" lvl="0" indent="-37211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Public Sans Light"/>
              <a:buAutoNum type="arabicPeriod"/>
            </a:pPr>
            <a:r>
              <a:rPr lang="en" sz="3700"/>
              <a:t>What’s next</a:t>
            </a:r>
            <a:endParaRPr sz="3700"/>
          </a:p>
        </p:txBody>
      </p:sp>
      <p:sp>
        <p:nvSpPr>
          <p:cNvPr id="245" name="Google Shape;24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building blocks of 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accent1"/>
                </a:solidFill>
              </a:rPr>
              <a:t>a site or service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1" name="Google Shape;25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building blocks of 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 meal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7" name="Google Shape;25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ctrTitle"/>
          </p:nvPr>
        </p:nvSpPr>
        <p:spPr>
          <a:xfrm>
            <a:off x="311700" y="113294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Public Sans ExtraBold"/>
                <a:ea typeface="Public Sans ExtraBold"/>
                <a:cs typeface="Public Sans ExtraBold"/>
                <a:sym typeface="Public Sans ExtraBold"/>
              </a:rPr>
              <a:t>Hi!</a:t>
            </a:r>
            <a:endParaRPr b="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1"/>
          </p:nvPr>
        </p:nvSpPr>
        <p:spPr>
          <a:xfrm>
            <a:off x="311700" y="169973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being here!</a:t>
            </a:r>
            <a:endParaRPr/>
          </a:p>
        </p:txBody>
      </p:sp>
      <p:pic>
        <p:nvPicPr>
          <p:cNvPr id="137" name="Google Shape;137;p25" descr="Avatar of Dan William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98200" y="3464650"/>
            <a:ext cx="1347600" cy="1678800"/>
          </a:xfrm>
          <a:prstGeom prst="rect">
            <a:avLst/>
          </a:prstGeom>
        </p:spPr>
      </p:pic>
      <p:sp>
        <p:nvSpPr>
          <p:cNvPr id="138" name="Google Shape;13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Tokens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5" name="Google Shape;255;p42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Flavors and textures</a:t>
            </a:r>
            <a:endParaRPr/>
          </a:p>
        </p:txBody>
      </p:sp>
      <p:pic>
        <p:nvPicPr>
          <p:cNvPr id="256" name="Google Shape;256;p42" descr="Hand lettered words on colorful backgrounds describe flavors and textures. Words include sweet, bitter, savory, chewy, smooth, and spicy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3996000" y="1"/>
            <a:ext cx="5148000" cy="5143500"/>
          </a:xfrm>
          <a:prstGeom prst="rect">
            <a:avLst/>
          </a:prstGeom>
        </p:spPr>
      </p:pic>
      <p:sp>
        <p:nvSpPr>
          <p:cNvPr id="254" name="Google Shape;254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3" name="Google Shape;263;p43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Ingredients</a:t>
            </a:r>
            <a:endParaRPr/>
          </a:p>
        </p:txBody>
      </p:sp>
      <p:pic>
        <p:nvPicPr>
          <p:cNvPr id="264" name="Google Shape;264;p43" descr="A colorful selection of illustrated food items includes, cabbage, cheese, chicken, broccoli, eggs, tomatoes, and bean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3996000" y="1"/>
            <a:ext cx="5148002" cy="5143503"/>
          </a:xfrm>
          <a:prstGeom prst="rect">
            <a:avLst/>
          </a:prstGeom>
        </p:spPr>
      </p:pic>
      <p:sp>
        <p:nvSpPr>
          <p:cNvPr id="262" name="Google Shape;262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>
            <a:spLocks noGrp="1"/>
          </p:cNvSpPr>
          <p:nvPr>
            <p:ph type="title"/>
          </p:nvPr>
        </p:nvSpPr>
        <p:spPr>
          <a:xfrm>
            <a:off x="295238" y="673625"/>
            <a:ext cx="3592200" cy="19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Usability and accessibility guidance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1" name="Google Shape;271;p44"/>
          <p:cNvSpPr txBox="1">
            <a:spLocks noGrp="1"/>
          </p:cNvSpPr>
          <p:nvPr>
            <p:ph type="body" idx="1"/>
          </p:nvPr>
        </p:nvSpPr>
        <p:spPr>
          <a:xfrm>
            <a:off x="295238" y="2551950"/>
            <a:ext cx="36348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Techniques</a:t>
            </a:r>
            <a:endParaRPr/>
          </a:p>
        </p:txBody>
      </p:sp>
      <p:pic>
        <p:nvPicPr>
          <p:cNvPr id="272" name="Google Shape;272;p44" descr="How to cut an onion. An illustration of large red onion is surrounded by different onion cuts: dice, slice, rings, julienne, chop and large dice. 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3996000" y="1"/>
            <a:ext cx="5148000" cy="5143500"/>
          </a:xfrm>
          <a:prstGeom prst="rect">
            <a:avLst/>
          </a:prstGeom>
        </p:spPr>
      </p:pic>
      <p:sp>
        <p:nvSpPr>
          <p:cNvPr id="270" name="Google Shape;270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Patterns </a:t>
            </a:r>
            <a:r>
              <a:rPr lang="en">
                <a:solidFill>
                  <a:schemeClr val="lt1"/>
                </a:solidFill>
              </a:rPr>
              <a:t>are our</a:t>
            </a:r>
            <a:r>
              <a:rPr lang="en">
                <a:solidFill>
                  <a:schemeClr val="dk2"/>
                </a:solidFill>
              </a:rPr>
              <a:t> </a:t>
            </a:r>
            <a:r>
              <a:rPr lang="en">
                <a:solidFill>
                  <a:schemeClr val="accent1"/>
                </a:solidFill>
              </a:rPr>
              <a:t>Recipes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87" name="Google Shape;287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BE2E"/>
                </a:solidFill>
              </a:rPr>
              <a:t>Patterns: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Things users do again and again on our sites and services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3" name="Google Shape;29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Help a user to </a:t>
            </a:r>
            <a:r>
              <a:rPr lang="en" dirty="0">
                <a:solidFill>
                  <a:schemeClr val="dk1"/>
                </a:solidFill>
              </a:rPr>
              <a:t>_________</a:t>
            </a:r>
            <a:r>
              <a:rPr lang="en" dirty="0">
                <a:solidFill>
                  <a:schemeClr val="lt1"/>
                </a:solidFill>
              </a:rPr>
              <a:t>.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300" name="Google Shape;300;p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937193" y="2825034"/>
            <a:ext cx="2532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" name="Google Shape;299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9"/>
          <p:cNvSpPr txBox="1">
            <a:spLocks noGrp="1"/>
          </p:cNvSpPr>
          <p:nvPr>
            <p:ph type="title"/>
          </p:nvPr>
        </p:nvSpPr>
        <p:spPr>
          <a:xfrm>
            <a:off x="425644" y="445025"/>
            <a:ext cx="53220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Help a user to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07" name="Google Shape;307;p49"/>
          <p:cNvSpPr txBox="1"/>
          <p:nvPr/>
        </p:nvSpPr>
        <p:spPr>
          <a:xfrm>
            <a:off x="4903157" y="374961"/>
            <a:ext cx="3663000" cy="4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enter their name.</a:t>
            </a:r>
            <a:endParaRPr sz="180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review a complex form.</a:t>
            </a:r>
            <a:endParaRPr sz="180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refine search results.</a:t>
            </a:r>
            <a:endParaRPr sz="180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recover from an error.</a:t>
            </a:r>
            <a:endParaRPr sz="180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make an appointment.</a:t>
            </a:r>
            <a:endParaRPr sz="180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upload a document.</a:t>
            </a:r>
            <a:endParaRPr sz="180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provide their race or ethnicity.</a:t>
            </a:r>
            <a:endParaRPr sz="1800">
              <a:solidFill>
                <a:schemeClr val="dk2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06" name="Google Shape;306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USWDS </a:t>
            </a:r>
            <a:r>
              <a:rPr lang="en" dirty="0"/>
              <a:t>vision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14" name="Google Shape;314;p50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32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Government teams sharing solutions and practicing effective human-centered design</a:t>
            </a:r>
            <a:endParaRPr/>
          </a:p>
        </p:txBody>
      </p:sp>
      <p:sp>
        <p:nvSpPr>
          <p:cNvPr id="313" name="Google Shape;313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Provide fair, equitable, respectful, and inclusive experiences for broad, </a:t>
            </a:r>
            <a:br>
              <a:rPr lang="en" dirty="0">
                <a:solidFill>
                  <a:schemeClr val="dk2"/>
                </a:solidFill>
              </a:rPr>
            </a:br>
            <a:r>
              <a:rPr lang="en" dirty="0">
                <a:solidFill>
                  <a:schemeClr val="dk2"/>
                </a:solidFill>
              </a:rPr>
              <a:t>diverse audiences.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320" name="Google Shape;320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Reduce barriers to participation through every interaction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6" name="Google Shape;326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xfrm>
            <a:off x="668400" y="158192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launches</a:t>
            </a:r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2"/>
          </p:nvPr>
        </p:nvSpPr>
        <p:spPr>
          <a:xfrm>
            <a:off x="668400" y="2107215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updates</a:t>
            </a: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3"/>
          </p:nvPr>
        </p:nvSpPr>
        <p:spPr>
          <a:xfrm>
            <a:off x="668400" y="2627506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Language selection patterns</a:t>
            </a: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4"/>
          </p:nvPr>
        </p:nvSpPr>
        <p:spPr>
          <a:xfrm>
            <a:off x="668400" y="3145640"/>
            <a:ext cx="7807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  <p:pic>
        <p:nvPicPr>
          <p:cNvPr id="148" name="Google Shape;148;p26" descr="Avatar of Dan Williams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35100" y="4303925"/>
            <a:ext cx="673800" cy="839400"/>
          </a:xfrm>
          <a:prstGeom prst="rect">
            <a:avLst/>
          </a:prstGeom>
        </p:spPr>
      </p:pic>
      <p:sp>
        <p:nvSpPr>
          <p:cNvPr id="149" name="Google Shape;14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Language selection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2" name="Google Shape;33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Multilingual 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Community of Practice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8" name="Google Shape;338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hed"/>
          <p:cNvSpPr txBox="1">
            <a:spLocks noGrp="1"/>
          </p:cNvSpPr>
          <p:nvPr>
            <p:ph type="title"/>
          </p:nvPr>
        </p:nvSpPr>
        <p:spPr>
          <a:xfrm>
            <a:off x="311700" y="288425"/>
            <a:ext cx="8520600" cy="10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Content in multiple languages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3" name="text 1"/>
          <p:cNvSpPr txBox="1"/>
          <p:nvPr/>
        </p:nvSpPr>
        <p:spPr>
          <a:xfrm>
            <a:off x="379025" y="3492005"/>
            <a:ext cx="18267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Two languages</a:t>
            </a:r>
            <a:endParaRPr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356" name="dots 1" descr="Select between two languages: Shows two circles, each a different color. One of them is filled i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7579" y="3963099"/>
            <a:ext cx="499178" cy="2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illo 1" descr="Two similar web page schematics. One has gold text, the other has teal text."/>
          <p:cNvGrpSpPr/>
          <p:nvPr/>
        </p:nvGrpSpPr>
        <p:grpSpPr>
          <a:xfrm>
            <a:off x="379025" y="1511580"/>
            <a:ext cx="2364431" cy="1850649"/>
            <a:chOff x="379025" y="1788250"/>
            <a:chExt cx="2364431" cy="1850649"/>
          </a:xfrm>
        </p:grpSpPr>
        <p:pic>
          <p:nvPicPr>
            <p:cNvPr id="346" name="Google Shape;346;p55" descr="A schematic of a web page with gold text is next to a similar web page with teal text.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9025" y="1788250"/>
              <a:ext cx="1148504" cy="1850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55" descr="It's me, alt text!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94952" y="1788250"/>
              <a:ext cx="1148504" cy="1850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" name="text 2"/>
          <p:cNvSpPr txBox="1"/>
          <p:nvPr/>
        </p:nvSpPr>
        <p:spPr>
          <a:xfrm>
            <a:off x="3036553" y="3492005"/>
            <a:ext cx="27342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Three or more languages</a:t>
            </a:r>
            <a:endParaRPr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357" name="dots 2" descr="Select from three or more languages: Shows three circles, each a different color. One is filled in."/>
          <p:cNvPicPr preferRelativeResize="0"/>
          <p:nvPr/>
        </p:nvPicPr>
        <p:blipFill rotWithShape="1">
          <a:blip r:embed="rId6">
            <a:alphaModFix/>
          </a:blip>
          <a:srcRect l="-18818" t="-26950" r="-9287" b="-49541"/>
          <a:stretch/>
        </p:blipFill>
        <p:spPr>
          <a:xfrm flipH="1">
            <a:off x="3316614" y="3896342"/>
            <a:ext cx="993349" cy="39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illo 2" descr="Three similar web page schematics. One has gold text, one has teal text, and the other has purple right-to-left text."/>
          <p:cNvGrpSpPr/>
          <p:nvPr/>
        </p:nvGrpSpPr>
        <p:grpSpPr>
          <a:xfrm>
            <a:off x="3322534" y="1511580"/>
            <a:ext cx="3580358" cy="1850649"/>
            <a:chOff x="3293692" y="1788250"/>
            <a:chExt cx="3580358" cy="1850649"/>
          </a:xfrm>
        </p:grpSpPr>
        <p:pic>
          <p:nvPicPr>
            <p:cNvPr id="349" name="Google Shape;349;p55" descr="Three similar schematics of a web page are side by side. One has gold text, one has teal text, and the third has pink text running right to left.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93692" y="1788250"/>
              <a:ext cx="1148504" cy="1850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5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09619" y="1788250"/>
              <a:ext cx="1148504" cy="1850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5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25546" y="1788250"/>
              <a:ext cx="1148504" cy="1850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5" name="text 3"/>
          <p:cNvSpPr txBox="1"/>
          <p:nvPr/>
        </p:nvSpPr>
        <p:spPr>
          <a:xfrm>
            <a:off x="7106869" y="3492005"/>
            <a:ext cx="18267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Selected content</a:t>
            </a:r>
            <a:endParaRPr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358" name="dots 3" descr="Find selected multilingual content: Shows four colored circles, each a different color. Each is half-filled in."/>
          <p:cNvPicPr preferRelativeResize="0"/>
          <p:nvPr/>
        </p:nvPicPr>
        <p:blipFill rotWithShape="1">
          <a:blip r:embed="rId8">
            <a:alphaModFix/>
          </a:blip>
          <a:srcRect l="-15141" t="-60335" r="-12850" b="-46575"/>
          <a:stretch/>
        </p:blipFill>
        <p:spPr>
          <a:xfrm flipH="1">
            <a:off x="7479715" y="3828549"/>
            <a:ext cx="1413974" cy="4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illo 3" descr="A web page schematic shows a web page with four blocks of text on the same page. Each is a different color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1370" y="1511580"/>
            <a:ext cx="1148504" cy="185064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#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 txBox="1">
            <a:spLocks noGrp="1"/>
          </p:cNvSpPr>
          <p:nvPr>
            <p:ph type="title"/>
          </p:nvPr>
        </p:nvSpPr>
        <p:spPr>
          <a:xfrm>
            <a:off x="311700" y="425797"/>
            <a:ext cx="8520600" cy="76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Interviews and feedback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65" name="Google Shape;365;p56" descr="Colored speech bubbles contain symbols like exclamation points, a question mark, and an asterisk"/>
          <p:cNvPicPr preferRelativeResize="0"/>
          <p:nvPr/>
        </p:nvPicPr>
        <p:blipFill rotWithShape="1">
          <a:blip r:embed="rId3">
            <a:alphaModFix/>
          </a:blip>
          <a:srcRect r="61098"/>
          <a:stretch/>
        </p:blipFill>
        <p:spPr>
          <a:xfrm>
            <a:off x="3101270" y="1570525"/>
            <a:ext cx="3070925" cy="24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hed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 a language </a:t>
            </a:r>
            <a:r>
              <a:rPr lang="en">
                <a:latin typeface="Public Sans Light"/>
                <a:ea typeface="Public Sans Light"/>
                <a:cs typeface="Public Sans Light"/>
                <a:sym typeface="Public Sans Light"/>
              </a:rPr>
              <a:t>pattern family</a:t>
            </a:r>
            <a:endParaRPr>
              <a:solidFill>
                <a:schemeClr val="lt1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grpSp>
        <p:nvGrpSpPr>
          <p:cNvPr id="373" name="lines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120" y="1875455"/>
            <a:ext cx="7885750" cy="2124655"/>
            <a:chOff x="1043700" y="1951642"/>
            <a:chExt cx="7056600" cy="2124655"/>
          </a:xfrm>
        </p:grpSpPr>
        <p:cxnSp>
          <p:nvCxnSpPr>
            <p:cNvPr id="374" name="Google Shape;374;p57"/>
            <p:cNvCxnSpPr/>
            <p:nvPr/>
          </p:nvCxnSpPr>
          <p:spPr>
            <a:xfrm>
              <a:off x="1043700" y="1951642"/>
              <a:ext cx="7056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57"/>
            <p:cNvCxnSpPr/>
            <p:nvPr/>
          </p:nvCxnSpPr>
          <p:spPr>
            <a:xfrm>
              <a:off x="1043700" y="2490022"/>
              <a:ext cx="7056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57"/>
            <p:cNvCxnSpPr/>
            <p:nvPr/>
          </p:nvCxnSpPr>
          <p:spPr>
            <a:xfrm>
              <a:off x="1043700" y="3018783"/>
              <a:ext cx="7056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57"/>
            <p:cNvCxnSpPr/>
            <p:nvPr/>
          </p:nvCxnSpPr>
          <p:spPr>
            <a:xfrm>
              <a:off x="1043700" y="3547544"/>
              <a:ext cx="7056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57"/>
            <p:cNvCxnSpPr/>
            <p:nvPr/>
          </p:nvCxnSpPr>
          <p:spPr>
            <a:xfrm>
              <a:off x="1043700" y="4076297"/>
              <a:ext cx="7056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2" name="text"/>
          <p:cNvSpPr txBox="1">
            <a:spLocks noGrp="1"/>
          </p:cNvSpPr>
          <p:nvPr>
            <p:ph type="body" idx="1"/>
          </p:nvPr>
        </p:nvSpPr>
        <p:spPr>
          <a:xfrm>
            <a:off x="139151" y="1763577"/>
            <a:ext cx="7561200" cy="29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Light"/>
              <a:buChar char="●"/>
            </a:pPr>
            <a:r>
              <a:rPr lang="en" sz="2800" dirty="0">
                <a:latin typeface="Public Sans Light"/>
                <a:ea typeface="Public Sans Light"/>
                <a:cs typeface="Public Sans Light"/>
                <a:sym typeface="Public Sans Light"/>
              </a:rPr>
              <a:t>Select between two languages</a:t>
            </a:r>
            <a:endParaRPr sz="2800" dirty="0"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457200" lvl="0" indent="-4064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Light"/>
              <a:buChar char="●"/>
            </a:pPr>
            <a:r>
              <a:rPr lang="en" sz="2800" dirty="0">
                <a:latin typeface="Public Sans Light"/>
                <a:ea typeface="Public Sans Light"/>
                <a:cs typeface="Public Sans Light"/>
                <a:sym typeface="Public Sans Light"/>
              </a:rPr>
              <a:t>Select from three or more languages</a:t>
            </a:r>
            <a:endParaRPr sz="2800" dirty="0"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457200" lvl="0" indent="-4064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Light"/>
              <a:buChar char="●"/>
            </a:pPr>
            <a:r>
              <a:rPr lang="en" sz="2800" dirty="0">
                <a:latin typeface="Public Sans Light"/>
                <a:ea typeface="Public Sans Light"/>
                <a:cs typeface="Public Sans Light"/>
                <a:sym typeface="Public Sans Light"/>
              </a:rPr>
              <a:t>Find selected multilingual content</a:t>
            </a:r>
            <a:endParaRPr sz="2800" dirty="0">
              <a:latin typeface="Public Sans Light"/>
              <a:ea typeface="Public Sans Light"/>
              <a:cs typeface="Public Sans Light"/>
              <a:sym typeface="Public Sans Light"/>
            </a:endParaRPr>
          </a:p>
          <a:p>
            <a:pPr marL="457200" lvl="0" indent="-4064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 Light"/>
              <a:buChar char="●"/>
            </a:pPr>
            <a:r>
              <a:rPr lang="en" sz="2800" dirty="0">
                <a:latin typeface="Public Sans Light"/>
                <a:ea typeface="Public Sans Light"/>
                <a:cs typeface="Public Sans Light"/>
                <a:sym typeface="Public Sans Light"/>
              </a:rPr>
              <a:t>Indicate preferred languages</a:t>
            </a:r>
            <a:endParaRPr sz="2800" dirty="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pic>
        <p:nvPicPr>
          <p:cNvPr id="379" name="image 1" descr="Select between two languages: Shows two circles, each a different color. One of them is filled in."/>
          <p:cNvPicPr preferRelativeResize="0"/>
          <p:nvPr/>
        </p:nvPicPr>
        <p:blipFill rotWithShape="1">
          <a:blip r:embed="rId3">
            <a:alphaModFix/>
          </a:blip>
          <a:srcRect l="-20130" r="-19183"/>
          <a:stretch/>
        </p:blipFill>
        <p:spPr>
          <a:xfrm>
            <a:off x="7816200" y="2028375"/>
            <a:ext cx="720200" cy="2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image 2" descr="Select from three or more languages: Shows three circles, each a different color. One is filled in."/>
          <p:cNvPicPr preferRelativeResize="0"/>
          <p:nvPr/>
        </p:nvPicPr>
        <p:blipFill rotWithShape="1">
          <a:blip r:embed="rId4">
            <a:alphaModFix/>
          </a:blip>
          <a:srcRect l="-22135" t="-39382" r="-5301" b="-37140"/>
          <a:stretch/>
        </p:blipFill>
        <p:spPr>
          <a:xfrm>
            <a:off x="7452289" y="2474339"/>
            <a:ext cx="1026876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image 3" descr="Find selected multilingual content: Shows four colored circles, each a different color. Each is half-filled in."/>
          <p:cNvPicPr preferRelativeResize="0"/>
          <p:nvPr/>
        </p:nvPicPr>
        <p:blipFill rotWithShape="1">
          <a:blip r:embed="rId5">
            <a:alphaModFix/>
          </a:blip>
          <a:srcRect l="-31546" t="-82994" r="-9159" b="-55839"/>
          <a:stretch/>
        </p:blipFill>
        <p:spPr>
          <a:xfrm>
            <a:off x="6981905" y="2918926"/>
            <a:ext cx="1554499" cy="5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image 4" descr="Indicate preferred languages: Shows found colored checkboxes, each a different color. Two are checked."/>
          <p:cNvPicPr preferRelativeResize="0"/>
          <p:nvPr/>
        </p:nvPicPr>
        <p:blipFill rotWithShape="1">
          <a:blip r:embed="rId6">
            <a:alphaModFix/>
          </a:blip>
          <a:srcRect l="-28722" t="-62311" r="-12003" b="-76522"/>
          <a:stretch/>
        </p:blipFill>
        <p:spPr>
          <a:xfrm>
            <a:off x="7020356" y="3486360"/>
            <a:ext cx="1554499" cy="5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#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8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9639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BE2E"/>
                </a:solidFill>
              </a:rPr>
              <a:t>A USWDS pattern page</a:t>
            </a:r>
            <a:endParaRPr dirty="0">
              <a:solidFill>
                <a:srgbClr val="FFBE2E"/>
              </a:solidFill>
            </a:endParaRPr>
          </a:p>
        </p:txBody>
      </p:sp>
      <p:sp>
        <p:nvSpPr>
          <p:cNvPr id="389" name="Google Shape;389;p58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Patterns have </a:t>
            </a:r>
            <a:br>
              <a:rPr lang="en" dirty="0"/>
            </a:br>
            <a:r>
              <a:rPr lang="en" dirty="0"/>
              <a:t>guidance pages just </a:t>
            </a:r>
            <a:br>
              <a:rPr lang="en" dirty="0"/>
            </a:br>
            <a:r>
              <a:rPr lang="en" dirty="0"/>
              <a:t>like components</a:t>
            </a:r>
            <a:endParaRPr dirty="0"/>
          </a:p>
        </p:txBody>
      </p:sp>
      <p:grpSp>
        <p:nvGrpSpPr>
          <p:cNvPr id="2" name="Group 1" descr="A complete screenshot of a patterns page shows only the top section highlighted.">
            <a:extLst>
              <a:ext uri="{FF2B5EF4-FFF2-40B4-BE49-F238E27FC236}">
                <a16:creationId xmlns:a16="http://schemas.microsoft.com/office/drawing/2014/main" id="{AE374CA0-A6F7-9061-30D9-566DE52562DA}"/>
              </a:ext>
            </a:extLst>
          </p:cNvPr>
          <p:cNvGrpSpPr/>
          <p:nvPr/>
        </p:nvGrpSpPr>
        <p:grpSpPr>
          <a:xfrm>
            <a:off x="4547425" y="0"/>
            <a:ext cx="807600" cy="5143501"/>
            <a:chOff x="4547425" y="0"/>
            <a:chExt cx="807600" cy="5143501"/>
          </a:xfrm>
        </p:grpSpPr>
        <p:pic>
          <p:nvPicPr>
            <p:cNvPr id="391" name="Google Shape;391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02996" y="0"/>
              <a:ext cx="69065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p58"/>
            <p:cNvSpPr/>
            <p:nvPr/>
          </p:nvSpPr>
          <p:spPr>
            <a:xfrm>
              <a:off x="4602996" y="998719"/>
              <a:ext cx="690600" cy="4144756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8"/>
            <p:cNvSpPr/>
            <p:nvPr/>
          </p:nvSpPr>
          <p:spPr>
            <a:xfrm>
              <a:off x="4547425" y="19219"/>
              <a:ext cx="807600" cy="979500"/>
            </a:xfrm>
            <a:prstGeom prst="roundRect">
              <a:avLst>
                <a:gd name="adj" fmla="val 8333"/>
              </a:avLst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0" name="Google Shape;390;p58" descr="A screenshot of the top section of a patterns page shows elements similar to a components page: pattern name, description, and sections like &quot;What problem does this solve?&quot;, &quot;When to use this pattern&quot;, and &quot;When to consider something else&quot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b="17985"/>
          <a:stretch/>
        </p:blipFill>
        <p:spPr>
          <a:xfrm>
            <a:off x="5551800" y="200"/>
            <a:ext cx="3592201" cy="5143501"/>
          </a:xfrm>
          <a:prstGeom prst="rect">
            <a:avLst/>
          </a:prstGeom>
        </p:spPr>
      </p:pic>
      <p:sp>
        <p:nvSpPr>
          <p:cNvPr id="388" name="Google Shape;388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latin typeface="Public Sans"/>
                <a:ea typeface="Public Sans"/>
                <a:cs typeface="Public Sans"/>
                <a:sym typeface="Public Sans"/>
              </a:rPr>
              <a:t>35</a:t>
            </a:fld>
            <a:endParaRPr sz="1300"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 a pattern</a:t>
            </a:r>
            <a:endParaRPr/>
          </a:p>
        </p:txBody>
      </p:sp>
      <p:sp>
        <p:nvSpPr>
          <p:cNvPr id="399" name="Google Shape;399;p59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top of the page describes the pattern</a:t>
            </a:r>
            <a:endParaRPr/>
          </a:p>
        </p:txBody>
      </p:sp>
      <p:grpSp>
        <p:nvGrpSpPr>
          <p:cNvPr id="2" name="Group 1" descr="A complete screenshot of a patterns page shows only title and description highlighted.">
            <a:extLst>
              <a:ext uri="{FF2B5EF4-FFF2-40B4-BE49-F238E27FC236}">
                <a16:creationId xmlns:a16="http://schemas.microsoft.com/office/drawing/2014/main" id="{75F807C7-A50D-4B13-22A3-490411B6B498}"/>
              </a:ext>
            </a:extLst>
          </p:cNvPr>
          <p:cNvGrpSpPr/>
          <p:nvPr/>
        </p:nvGrpSpPr>
        <p:grpSpPr>
          <a:xfrm>
            <a:off x="4547425" y="-67800"/>
            <a:ext cx="807600" cy="5211375"/>
            <a:chOff x="4547425" y="-67800"/>
            <a:chExt cx="807600" cy="5211375"/>
          </a:xfrm>
        </p:grpSpPr>
        <p:pic>
          <p:nvPicPr>
            <p:cNvPr id="401" name="Google Shape;40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02996" y="0"/>
              <a:ext cx="69065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2" name="Google Shape;402;p59"/>
            <p:cNvSpPr/>
            <p:nvPr/>
          </p:nvSpPr>
          <p:spPr>
            <a:xfrm>
              <a:off x="4603000" y="393675"/>
              <a:ext cx="690600" cy="47499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9"/>
            <p:cNvSpPr/>
            <p:nvPr/>
          </p:nvSpPr>
          <p:spPr>
            <a:xfrm>
              <a:off x="4603000" y="-67800"/>
              <a:ext cx="690600" cy="1254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9"/>
            <p:cNvSpPr/>
            <p:nvPr/>
          </p:nvSpPr>
          <p:spPr>
            <a:xfrm>
              <a:off x="4547425" y="57675"/>
              <a:ext cx="807600" cy="336000"/>
            </a:xfrm>
            <a:prstGeom prst="roundRect">
              <a:avLst>
                <a:gd name="adj" fmla="val 8333"/>
              </a:avLst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0" name="Google Shape;400;p59" descr="A larger screenshot shows the title and description of a patterns page. The title is &quot;Three of more languages&quot; and the description is &quot;Help a user choose from multiple available languages&quot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5679" b="68269"/>
          <a:stretch/>
        </p:blipFill>
        <p:spPr>
          <a:xfrm>
            <a:off x="5551800" y="356425"/>
            <a:ext cx="3592201" cy="1633802"/>
          </a:xfrm>
          <a:prstGeom prst="rect">
            <a:avLst/>
          </a:prstGeom>
        </p:spPr>
      </p:pic>
      <p:sp>
        <p:nvSpPr>
          <p:cNvPr id="405" name="Google Shape;405;p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4825" y="356422"/>
            <a:ext cx="3879600" cy="1633800"/>
          </a:xfrm>
          <a:prstGeom prst="rect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/>
              <a:t>36</a:t>
            </a:fld>
            <a:endParaRPr sz="1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0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Pattern context</a:t>
            </a:r>
            <a:endParaRPr dirty="0"/>
          </a:p>
        </p:txBody>
      </p:sp>
      <p:sp>
        <p:nvSpPr>
          <p:cNvPr id="412" name="Google Shape;412;p60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a pattern applies to your website or service and how </a:t>
            </a:r>
            <a:br>
              <a:rPr lang="en"/>
            </a:br>
            <a:r>
              <a:rPr lang="en"/>
              <a:t>to approach its solution</a:t>
            </a:r>
            <a:endParaRPr/>
          </a:p>
        </p:txBody>
      </p:sp>
      <p:grpSp>
        <p:nvGrpSpPr>
          <p:cNvPr id="414" name="Google Shape;414;p60" descr="A complete screenshot of a patterns page shows only a section near the top highlighted."/>
          <p:cNvGrpSpPr/>
          <p:nvPr/>
        </p:nvGrpSpPr>
        <p:grpSpPr>
          <a:xfrm>
            <a:off x="4547425" y="-18724"/>
            <a:ext cx="807600" cy="5162225"/>
            <a:chOff x="4547425" y="-18724"/>
            <a:chExt cx="807600" cy="5162225"/>
          </a:xfrm>
        </p:grpSpPr>
        <p:pic>
          <p:nvPicPr>
            <p:cNvPr id="415" name="Google Shape;415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02996" y="0"/>
              <a:ext cx="69065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Google Shape;416;p60"/>
            <p:cNvSpPr/>
            <p:nvPr/>
          </p:nvSpPr>
          <p:spPr>
            <a:xfrm>
              <a:off x="4602996" y="1037375"/>
              <a:ext cx="690600" cy="41061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0"/>
            <p:cNvSpPr/>
            <p:nvPr/>
          </p:nvSpPr>
          <p:spPr>
            <a:xfrm rot="10800000" flipH="1">
              <a:off x="4603000" y="-18724"/>
              <a:ext cx="690600" cy="3456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0"/>
            <p:cNvSpPr/>
            <p:nvPr/>
          </p:nvSpPr>
          <p:spPr>
            <a:xfrm>
              <a:off x="4547425" y="336477"/>
              <a:ext cx="807600" cy="700800"/>
            </a:xfrm>
            <a:prstGeom prst="roundRect">
              <a:avLst>
                <a:gd name="adj" fmla="val 8333"/>
              </a:avLst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3" name="Google Shape;413;p60" descr="A larger screenshot of the section near the top shows four sections: &quot;What problem does this solve&quot;?, &quot;When to use this pattern&quot;, When to consider something else&quot; and &quot;What's the solution&quot;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7351" b="36096"/>
          <a:stretch/>
        </p:blipFill>
        <p:spPr>
          <a:xfrm>
            <a:off x="5551800" y="356425"/>
            <a:ext cx="3592201" cy="3546900"/>
          </a:xfrm>
          <a:prstGeom prst="rect">
            <a:avLst/>
          </a:prstGeom>
        </p:spPr>
      </p:pic>
      <p:sp>
        <p:nvSpPr>
          <p:cNvPr id="419" name="Google Shape;419;p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4825" y="356429"/>
            <a:ext cx="3879600" cy="3546900"/>
          </a:xfrm>
          <a:prstGeom prst="rect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/>
              <a:t>37</a:t>
            </a:fld>
            <a:endParaRPr sz="1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1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Guidance</a:t>
            </a:r>
            <a:endParaRPr/>
          </a:p>
        </p:txBody>
      </p:sp>
      <p:sp>
        <p:nvSpPr>
          <p:cNvPr id="426" name="Google Shape;426;p61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do </a:t>
            </a:r>
            <a:br>
              <a:rPr lang="en"/>
            </a:br>
            <a:r>
              <a:rPr lang="en"/>
              <a:t>and what not to do</a:t>
            </a:r>
            <a:endParaRPr/>
          </a:p>
        </p:txBody>
      </p:sp>
      <p:grpSp>
        <p:nvGrpSpPr>
          <p:cNvPr id="2" name="Group 1" descr="A larger screenshot of the top-middle section shows two columns, titled: &quot;What to do&quot; and &quot;What not to do&quot;">
            <a:extLst>
              <a:ext uri="{FF2B5EF4-FFF2-40B4-BE49-F238E27FC236}">
                <a16:creationId xmlns:a16="http://schemas.microsoft.com/office/drawing/2014/main" id="{47EAB516-2242-055C-C87B-4000BB790CEE}"/>
              </a:ext>
            </a:extLst>
          </p:cNvPr>
          <p:cNvGrpSpPr/>
          <p:nvPr/>
        </p:nvGrpSpPr>
        <p:grpSpPr>
          <a:xfrm>
            <a:off x="4547425" y="-67800"/>
            <a:ext cx="807600" cy="5211301"/>
            <a:chOff x="4547425" y="-67800"/>
            <a:chExt cx="807600" cy="5211301"/>
          </a:xfrm>
        </p:grpSpPr>
        <p:pic>
          <p:nvPicPr>
            <p:cNvPr id="428" name="Google Shape;428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02996" y="0"/>
              <a:ext cx="69065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9" name="Google Shape;429;p61"/>
            <p:cNvSpPr/>
            <p:nvPr/>
          </p:nvSpPr>
          <p:spPr>
            <a:xfrm>
              <a:off x="4603000" y="1807425"/>
              <a:ext cx="690600" cy="33360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61"/>
            <p:cNvSpPr/>
            <p:nvPr/>
          </p:nvSpPr>
          <p:spPr>
            <a:xfrm>
              <a:off x="4603000" y="-67800"/>
              <a:ext cx="690600" cy="10485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61"/>
            <p:cNvSpPr/>
            <p:nvPr/>
          </p:nvSpPr>
          <p:spPr>
            <a:xfrm>
              <a:off x="4547425" y="980625"/>
              <a:ext cx="807600" cy="826800"/>
            </a:xfrm>
            <a:prstGeom prst="roundRect">
              <a:avLst>
                <a:gd name="adj" fmla="val 8333"/>
              </a:avLst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7" name="Google Shape;427;p61" descr="A larger screenshot of the top-middle section shows two columns, titled &quot;What to do&quot; and &quot;What not to do&quot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6837" b="25535"/>
          <a:stretch/>
        </p:blipFill>
        <p:spPr>
          <a:xfrm>
            <a:off x="5551800" y="333475"/>
            <a:ext cx="3592201" cy="4242750"/>
          </a:xfrm>
          <a:prstGeom prst="rect">
            <a:avLst/>
          </a:prstGeom>
        </p:spPr>
      </p:pic>
      <p:sp>
        <p:nvSpPr>
          <p:cNvPr id="432" name="Google Shape;432;p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4825" y="356425"/>
            <a:ext cx="3879600" cy="4219800"/>
          </a:xfrm>
          <a:prstGeom prst="rect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/>
              <a:t>38</a:t>
            </a:fld>
            <a:endParaRPr sz="1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2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Considerations</a:t>
            </a:r>
            <a:endParaRPr/>
          </a:p>
        </p:txBody>
      </p:sp>
      <p:sp>
        <p:nvSpPr>
          <p:cNvPr id="439" name="Google Shape;439;p62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Practical implementation details, often related to accessibility</a:t>
            </a:r>
            <a:endParaRPr/>
          </a:p>
        </p:txBody>
      </p:sp>
      <p:grpSp>
        <p:nvGrpSpPr>
          <p:cNvPr id="2" name="Group 1" descr="A complete screenshot of a patterns page shows only the middle section highlighted.">
            <a:extLst>
              <a:ext uri="{FF2B5EF4-FFF2-40B4-BE49-F238E27FC236}">
                <a16:creationId xmlns:a16="http://schemas.microsoft.com/office/drawing/2014/main" id="{F9503AAA-DA31-913C-31BA-6C647AF5E9FE}"/>
              </a:ext>
            </a:extLst>
          </p:cNvPr>
          <p:cNvGrpSpPr/>
          <p:nvPr/>
        </p:nvGrpSpPr>
        <p:grpSpPr>
          <a:xfrm>
            <a:off x="4547425" y="-67800"/>
            <a:ext cx="807600" cy="5211301"/>
            <a:chOff x="4547425" y="-67800"/>
            <a:chExt cx="807600" cy="5211301"/>
          </a:xfrm>
        </p:grpSpPr>
        <p:pic>
          <p:nvPicPr>
            <p:cNvPr id="441" name="Google Shape;441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02996" y="0"/>
              <a:ext cx="69065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62"/>
            <p:cNvSpPr/>
            <p:nvPr/>
          </p:nvSpPr>
          <p:spPr>
            <a:xfrm>
              <a:off x="4603000" y="2797675"/>
              <a:ext cx="690600" cy="23457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2"/>
            <p:cNvSpPr/>
            <p:nvPr/>
          </p:nvSpPr>
          <p:spPr>
            <a:xfrm>
              <a:off x="4603000" y="-67800"/>
              <a:ext cx="690600" cy="22791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2"/>
            <p:cNvSpPr/>
            <p:nvPr/>
          </p:nvSpPr>
          <p:spPr>
            <a:xfrm rot="10800000" flipH="1">
              <a:off x="4547425" y="2211175"/>
              <a:ext cx="807600" cy="586500"/>
            </a:xfrm>
            <a:prstGeom prst="roundRect">
              <a:avLst>
                <a:gd name="adj" fmla="val 8333"/>
              </a:avLst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0" name="Google Shape;440;p62" descr="A larger screenshot of the middle section shows a section titled: &quot;Considerations&quot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6895" b="46822"/>
          <a:stretch/>
        </p:blipFill>
        <p:spPr>
          <a:xfrm>
            <a:off x="5551800" y="356425"/>
            <a:ext cx="3592201" cy="2902799"/>
          </a:xfrm>
          <a:prstGeom prst="rect">
            <a:avLst/>
          </a:prstGeom>
        </p:spPr>
      </p:pic>
      <p:sp>
        <p:nvSpPr>
          <p:cNvPr id="445" name="Google Shape;445;p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4825" y="356425"/>
            <a:ext cx="3879600" cy="2902800"/>
          </a:xfrm>
          <a:prstGeom prst="rect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/>
              <a:t>39</a:t>
            </a:fld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launches</a:t>
            </a: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3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5922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Details</a:t>
            </a:r>
            <a:endParaRPr dirty="0"/>
          </a:p>
        </p:txBody>
      </p:sp>
      <p:sp>
        <p:nvSpPr>
          <p:cNvPr id="452" name="Google Shape;452;p63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USWDS components used to address the pattern and how to implement our solution in code</a:t>
            </a:r>
            <a:endParaRPr dirty="0"/>
          </a:p>
        </p:txBody>
      </p:sp>
      <p:grpSp>
        <p:nvGrpSpPr>
          <p:cNvPr id="2" name="Group 1" descr="A complete screenshot of a patterns page shows only the bottom-middle section highlighted.">
            <a:extLst>
              <a:ext uri="{FF2B5EF4-FFF2-40B4-BE49-F238E27FC236}">
                <a16:creationId xmlns:a16="http://schemas.microsoft.com/office/drawing/2014/main" id="{D88BBF64-E167-E271-4A9E-D5F7F7223D28}"/>
              </a:ext>
            </a:extLst>
          </p:cNvPr>
          <p:cNvGrpSpPr/>
          <p:nvPr/>
        </p:nvGrpSpPr>
        <p:grpSpPr>
          <a:xfrm>
            <a:off x="4547425" y="-67800"/>
            <a:ext cx="807600" cy="5211301"/>
            <a:chOff x="4547425" y="-67800"/>
            <a:chExt cx="807600" cy="5211301"/>
          </a:xfrm>
        </p:grpSpPr>
        <p:pic>
          <p:nvPicPr>
            <p:cNvPr id="454" name="Google Shape;454;p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02996" y="0"/>
              <a:ext cx="69065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p63"/>
            <p:cNvSpPr/>
            <p:nvPr/>
          </p:nvSpPr>
          <p:spPr>
            <a:xfrm>
              <a:off x="4603000" y="3576425"/>
              <a:ext cx="690600" cy="15669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3"/>
            <p:cNvSpPr/>
            <p:nvPr/>
          </p:nvSpPr>
          <p:spPr>
            <a:xfrm>
              <a:off x="4603000" y="-67800"/>
              <a:ext cx="690600" cy="27981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3"/>
            <p:cNvSpPr/>
            <p:nvPr/>
          </p:nvSpPr>
          <p:spPr>
            <a:xfrm rot="10800000" flipH="1">
              <a:off x="4547425" y="2730425"/>
              <a:ext cx="807600" cy="846000"/>
            </a:xfrm>
            <a:prstGeom prst="roundRect">
              <a:avLst>
                <a:gd name="adj" fmla="val 8333"/>
              </a:avLst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3" name="Google Shape;453;p63" descr="A larger screenshot of the bottom-middle section shows three columns, titled: &quot;Components used in this pattern&quot;, &quot;Pattern preview&quot;, and &quot;Pattern code&quot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6437" b="25655"/>
          <a:stretch/>
        </p:blipFill>
        <p:spPr>
          <a:xfrm>
            <a:off x="5551800" y="403800"/>
            <a:ext cx="3592201" cy="4259123"/>
          </a:xfrm>
          <a:prstGeom prst="rect">
            <a:avLst/>
          </a:prstGeom>
        </p:spPr>
      </p:pic>
      <p:sp>
        <p:nvSpPr>
          <p:cNvPr id="458" name="Google Shape;458;p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4825" y="356425"/>
            <a:ext cx="3879600" cy="4306500"/>
          </a:xfrm>
          <a:prstGeom prst="rect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/>
              <a:t>40</a:t>
            </a:fld>
            <a:endParaRPr sz="1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4"/>
          <p:cNvSpPr txBox="1">
            <a:spLocks noGrp="1"/>
          </p:cNvSpPr>
          <p:nvPr>
            <p:ph type="title"/>
          </p:nvPr>
        </p:nvSpPr>
        <p:spPr>
          <a:xfrm>
            <a:off x="295250" y="496850"/>
            <a:ext cx="3963900" cy="6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Supporting information</a:t>
            </a:r>
            <a:endParaRPr/>
          </a:p>
        </p:txBody>
      </p:sp>
      <p:sp>
        <p:nvSpPr>
          <p:cNvPr id="466" name="Google Shape;466;p64"/>
          <p:cNvSpPr txBox="1">
            <a:spLocks noGrp="1"/>
          </p:cNvSpPr>
          <p:nvPr>
            <p:ph type="body" idx="1"/>
          </p:nvPr>
        </p:nvSpPr>
        <p:spPr>
          <a:xfrm>
            <a:off x="295250" y="1108375"/>
            <a:ext cx="3634800" cy="3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examples, </a:t>
            </a:r>
            <a:br>
              <a:rPr lang="en"/>
            </a:br>
            <a:r>
              <a:rPr lang="en"/>
              <a:t>related components,</a:t>
            </a:r>
            <a:br>
              <a:rPr lang="en"/>
            </a:br>
            <a:r>
              <a:rPr lang="en"/>
              <a:t>sources we used in addition to our direct research, and a list of any changes to the pattern page since publication</a:t>
            </a:r>
            <a:endParaRPr/>
          </a:p>
        </p:txBody>
      </p:sp>
      <p:grpSp>
        <p:nvGrpSpPr>
          <p:cNvPr id="2" name="Group 1" descr="A complete screenshot of a patterns page shows only the bottom section highlighted.">
            <a:extLst>
              <a:ext uri="{FF2B5EF4-FFF2-40B4-BE49-F238E27FC236}">
                <a16:creationId xmlns:a16="http://schemas.microsoft.com/office/drawing/2014/main" id="{68645467-281F-28B7-2400-FD0A5F21A728}"/>
              </a:ext>
            </a:extLst>
          </p:cNvPr>
          <p:cNvGrpSpPr/>
          <p:nvPr/>
        </p:nvGrpSpPr>
        <p:grpSpPr>
          <a:xfrm>
            <a:off x="4547425" y="-67800"/>
            <a:ext cx="807600" cy="5211301"/>
            <a:chOff x="4547425" y="-67800"/>
            <a:chExt cx="807600" cy="5211301"/>
          </a:xfrm>
        </p:grpSpPr>
        <p:pic>
          <p:nvPicPr>
            <p:cNvPr id="468" name="Google Shape;468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02996" y="0"/>
              <a:ext cx="69065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64"/>
            <p:cNvSpPr/>
            <p:nvPr/>
          </p:nvSpPr>
          <p:spPr>
            <a:xfrm>
              <a:off x="4603000" y="4484025"/>
              <a:ext cx="690600" cy="6594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4"/>
            <p:cNvSpPr/>
            <p:nvPr/>
          </p:nvSpPr>
          <p:spPr>
            <a:xfrm>
              <a:off x="4603000" y="-67800"/>
              <a:ext cx="690600" cy="3596100"/>
            </a:xfrm>
            <a:prstGeom prst="rect">
              <a:avLst/>
            </a:prstGeom>
            <a:solidFill>
              <a:srgbClr val="FFFFFF">
                <a:alpha val="8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4"/>
            <p:cNvSpPr/>
            <p:nvPr/>
          </p:nvSpPr>
          <p:spPr>
            <a:xfrm rot="10800000" flipH="1">
              <a:off x="4547425" y="3528401"/>
              <a:ext cx="807600" cy="945300"/>
            </a:xfrm>
            <a:prstGeom prst="roundRect">
              <a:avLst>
                <a:gd name="adj" fmla="val 8333"/>
              </a:avLst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7" name="Google Shape;467;p64" descr="A larger screenshot of the bottom section shows four sections, titled: &quot;See patterns in use&quot;, &quot;Related&quot;, &quot;References&quot;, and &quot;Changelog&quot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6304" b="20128"/>
          <a:stretch/>
        </p:blipFill>
        <p:spPr>
          <a:xfrm>
            <a:off x="5551800" y="356425"/>
            <a:ext cx="3592201" cy="4614001"/>
          </a:xfrm>
          <a:prstGeom prst="rect">
            <a:avLst/>
          </a:prstGeom>
        </p:spPr>
      </p:pic>
      <p:sp>
        <p:nvSpPr>
          <p:cNvPr id="472" name="Google Shape;472;p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4825" y="356425"/>
            <a:ext cx="3879600" cy="4614000"/>
          </a:xfrm>
          <a:prstGeom prst="rect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latin typeface="Public Sans"/>
                <a:ea typeface="Public Sans"/>
                <a:cs typeface="Public Sans"/>
                <a:sym typeface="Public Sans"/>
              </a:rPr>
              <a:t>41</a:t>
            </a:fld>
            <a:endParaRPr sz="1300" dirty="0"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5"/>
          <p:cNvSpPr txBox="1">
            <a:spLocks noGrp="1"/>
          </p:cNvSpPr>
          <p:nvPr>
            <p:ph type="title"/>
          </p:nvPr>
        </p:nvSpPr>
        <p:spPr>
          <a:xfrm>
            <a:off x="263650" y="435425"/>
            <a:ext cx="8520600" cy="13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Selected multilingual content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479" name="Google Shape;479;p65" descr="A web page schematic shows a web page with four blocks of text on the same page. Each is a different color. Underneath, are four colored circles, each a different color. Each is half-filled in."/>
          <p:cNvGrpSpPr/>
          <p:nvPr/>
        </p:nvGrpSpPr>
        <p:grpSpPr>
          <a:xfrm>
            <a:off x="3877675" y="1788250"/>
            <a:ext cx="1148508" cy="2441900"/>
            <a:chOff x="3877675" y="1788250"/>
            <a:chExt cx="1148508" cy="2441900"/>
          </a:xfrm>
        </p:grpSpPr>
        <p:pic>
          <p:nvPicPr>
            <p:cNvPr id="480" name="Google Shape;480;p65" descr="A schematic of a web page shows four sections of text: orange, blue, green, and pin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77678" y="1788250"/>
              <a:ext cx="1148504" cy="1850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65"/>
            <p:cNvPicPr preferRelativeResize="0"/>
            <p:nvPr/>
          </p:nvPicPr>
          <p:blipFill rotWithShape="1">
            <a:blip r:embed="rId4">
              <a:alphaModFix/>
            </a:blip>
            <a:srcRect l="-2734" t="-82994" r="-1226" b="-55839"/>
            <a:stretch/>
          </p:blipFill>
          <p:spPr>
            <a:xfrm>
              <a:off x="3877675" y="3697650"/>
              <a:ext cx="1148499" cy="53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8" name="Google Shape;478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87" name="Google Shape;487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What’s next?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3" name="Google Shape;493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8"/>
          <p:cNvSpPr txBox="1">
            <a:spLocks noGrp="1"/>
          </p:cNvSpPr>
          <p:nvPr>
            <p:ph type="title"/>
          </p:nvPr>
        </p:nvSpPr>
        <p:spPr>
          <a:xfrm>
            <a:off x="294125" y="2050485"/>
            <a:ext cx="8520600" cy="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  <p:sp>
        <p:nvSpPr>
          <p:cNvPr id="499" name="Google Shape;499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5"/>
          <p:cNvSpPr txBox="1">
            <a:spLocks noGrp="1"/>
          </p:cNvSpPr>
          <p:nvPr>
            <p:ph type="title"/>
          </p:nvPr>
        </p:nvSpPr>
        <p:spPr>
          <a:xfrm>
            <a:off x="569203" y="40445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month</a:t>
            </a:r>
            <a:endParaRPr/>
          </a:p>
        </p:txBody>
      </p:sp>
      <p:sp>
        <p:nvSpPr>
          <p:cNvPr id="449" name="Google Shape;449;p65"/>
          <p:cNvSpPr txBox="1">
            <a:spLocks noGrp="1"/>
          </p:cNvSpPr>
          <p:nvPr>
            <p:ph type="subTitle" idx="1"/>
          </p:nvPr>
        </p:nvSpPr>
        <p:spPr>
          <a:xfrm>
            <a:off x="537400" y="872275"/>
            <a:ext cx="8272200" cy="1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October:</a:t>
            </a:r>
            <a:br>
              <a:rPr lang="en" dirty="0"/>
            </a:br>
            <a:r>
              <a:rPr lang="en" dirty="0"/>
              <a:t>User profile patterns</a:t>
            </a:r>
            <a:endParaRPr dirty="0"/>
          </a:p>
        </p:txBody>
      </p:sp>
      <p:sp>
        <p:nvSpPr>
          <p:cNvPr id="450" name="Google Shape;450;p65"/>
          <p:cNvSpPr txBox="1">
            <a:spLocks noGrp="1"/>
          </p:cNvSpPr>
          <p:nvPr>
            <p:ph type="body" idx="2"/>
          </p:nvPr>
        </p:nvSpPr>
        <p:spPr>
          <a:xfrm>
            <a:off x="1109800" y="2521297"/>
            <a:ext cx="7330500" cy="19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dirty="0"/>
              <a:t>#</a:t>
            </a:r>
            <a:r>
              <a:rPr lang="en" dirty="0" err="1"/>
              <a:t>uswds</a:t>
            </a:r>
            <a:r>
              <a:rPr lang="en" dirty="0"/>
              <a:t>-public</a:t>
            </a:r>
            <a:endParaRPr dirty="0"/>
          </a:p>
          <a:p>
            <a:pPr marL="457200" lvl="0" indent="-406400" algn="l" rtl="0">
              <a:spcBef>
                <a:spcPts val="1300"/>
              </a:spcBef>
              <a:spcAft>
                <a:spcPts val="0"/>
              </a:spcAft>
              <a:buSzPts val="2800"/>
              <a:buChar char="●"/>
            </a:pPr>
            <a:r>
              <a:rPr lang="en" dirty="0" err="1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</a:t>
            </a:r>
            <a:r>
              <a:rPr lang="en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" dirty="0" err="1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uswds</a:t>
            </a:r>
            <a:endParaRPr dirty="0">
              <a:solidFill>
                <a:schemeClr val="bg2"/>
              </a:solidFill>
            </a:endParaRPr>
          </a:p>
          <a:p>
            <a:pPr marL="457200" lvl="0" indent="-406400" algn="l" rtl="0">
              <a:spcBef>
                <a:spcPts val="1300"/>
              </a:spcBef>
              <a:spcAft>
                <a:spcPts val="1300"/>
              </a:spcAft>
              <a:buSzPts val="2800"/>
              <a:buChar char="●"/>
            </a:pPr>
            <a:r>
              <a:rPr lang="en" dirty="0" err="1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designsystem.digital.gov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451" name="Google Shape;451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CHIPS and Science Act resource hub</a:t>
            </a: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ubTitle" idx="1"/>
          </p:nvPr>
        </p:nvSpPr>
        <p:spPr>
          <a:xfrm>
            <a:off x="461704" y="312459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chips.gov</a:t>
            </a:r>
            <a:endParaRPr/>
          </a:p>
        </p:txBody>
      </p:sp>
      <p:pic>
        <p:nvPicPr>
          <p:cNvPr id="163" name="Google Shape;163;p28" descr="The CHIPS.gov homepage features a logo of a semiconductor chip with an American flag printed on it, and a video of Commerce Secretary Gina Raimondo titled &quot;A message from the Secretary of Commerce&quot;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34357"/>
          <a:stretch/>
        </p:blipFill>
        <p:spPr>
          <a:xfrm>
            <a:off x="557275" y="895300"/>
            <a:ext cx="8029500" cy="4560600"/>
          </a:xfrm>
          <a:prstGeom prst="roundRect">
            <a:avLst>
              <a:gd name="adj" fmla="val 1190"/>
            </a:avLst>
          </a:prstGeom>
        </p:spPr>
      </p:pic>
      <p:sp>
        <p:nvSpPr>
          <p:cNvPr id="161" name="Google Shape;16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USAGov</a:t>
            </a:r>
            <a:r>
              <a:rPr lang="en" dirty="0"/>
              <a:t> Benefits Assistance Tool</a:t>
            </a:r>
            <a:endParaRPr dirty="0"/>
          </a:p>
        </p:txBody>
      </p:sp>
      <p:sp>
        <p:nvSpPr>
          <p:cNvPr id="170" name="Google Shape;170;p29"/>
          <p:cNvSpPr txBox="1">
            <a:spLocks noGrp="1"/>
          </p:cNvSpPr>
          <p:nvPr>
            <p:ph type="subTitle" idx="1"/>
          </p:nvPr>
        </p:nvSpPr>
        <p:spPr>
          <a:xfrm>
            <a:off x="461704" y="312459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benefits-tool-</a:t>
            </a:r>
            <a:r>
              <a:rPr lang="en" dirty="0" err="1"/>
              <a:t>beta.usa.gov</a:t>
            </a:r>
            <a:endParaRPr dirty="0"/>
          </a:p>
        </p:txBody>
      </p:sp>
      <p:pic>
        <p:nvPicPr>
          <p:cNvPr id="171" name="Google Shape;171;p29" descr="The USAGov benefits tool shows a header reading &quot;Government Assistance After Losing a Loved One&quot; followed by a USWDS process lis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39914"/>
          <a:stretch/>
        </p:blipFill>
        <p:spPr>
          <a:xfrm>
            <a:off x="557275" y="895300"/>
            <a:ext cx="8029500" cy="4560600"/>
          </a:xfrm>
          <a:prstGeom prst="roundRect">
            <a:avLst>
              <a:gd name="adj" fmla="val 838"/>
            </a:avLst>
          </a:prstGeom>
        </p:spPr>
      </p:pic>
      <p:sp>
        <p:nvSpPr>
          <p:cNvPr id="169" name="Google Shape;16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title"/>
          </p:nvPr>
        </p:nvSpPr>
        <p:spPr>
          <a:xfrm>
            <a:off x="4376165" y="259294"/>
            <a:ext cx="4281600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USGS WaterAlert</a:t>
            </a:r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subTitle" idx="1"/>
          </p:nvPr>
        </p:nvSpPr>
        <p:spPr>
          <a:xfrm>
            <a:off x="461700" y="312465"/>
            <a:ext cx="5508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/>
              <a:t>accounts.waterdata.usgs.gov</a:t>
            </a:r>
            <a:r>
              <a:rPr lang="en" dirty="0"/>
              <a:t>/</a:t>
            </a:r>
            <a:r>
              <a:rPr lang="en" dirty="0" err="1"/>
              <a:t>wateralert</a:t>
            </a:r>
            <a:endParaRPr dirty="0"/>
          </a:p>
        </p:txBody>
      </p:sp>
      <p:pic>
        <p:nvPicPr>
          <p:cNvPr id="179" name="Google Shape;179;p30" descr="The USGS WaterAlert page shows an image of a mobile phone displaying multiple notification configuration options. A header reads &quot;Welcome to WaterAlert&quot;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34357"/>
          <a:stretch/>
        </p:blipFill>
        <p:spPr>
          <a:xfrm>
            <a:off x="557275" y="895300"/>
            <a:ext cx="8029500" cy="4560600"/>
          </a:xfrm>
          <a:prstGeom prst="roundRect">
            <a:avLst>
              <a:gd name="adj" fmla="val 1014"/>
            </a:avLst>
          </a:prstGeom>
        </p:spPr>
      </p:pic>
      <p:sp>
        <p:nvSpPr>
          <p:cNvPr id="177" name="Google Shape;17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3753293" y="259294"/>
            <a:ext cx="4904472" cy="5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Veterans’ Employment and Training Service</a:t>
            </a:r>
            <a:endParaRPr dirty="0"/>
          </a:p>
        </p:txBody>
      </p:sp>
      <p:sp>
        <p:nvSpPr>
          <p:cNvPr id="186" name="Google Shape;186;p31"/>
          <p:cNvSpPr txBox="1">
            <a:spLocks noGrp="1"/>
          </p:cNvSpPr>
          <p:nvPr>
            <p:ph type="subTitle" idx="1"/>
          </p:nvPr>
        </p:nvSpPr>
        <p:spPr>
          <a:xfrm>
            <a:off x="461704" y="312459"/>
            <a:ext cx="36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vets.gov</a:t>
            </a:r>
            <a:endParaRPr/>
          </a:p>
        </p:txBody>
      </p:sp>
      <p:pic>
        <p:nvPicPr>
          <p:cNvPr id="187" name="Google Shape;187;p31" descr="The VETS.gov homepage shows a large hero image of a retired Air Force lieutenant colonel holding a black and white photograph of herself in uniform receiving her new rank during a promotion ceremony. Text reads &quot;Welcome to VETS&quot;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34357"/>
          <a:stretch/>
        </p:blipFill>
        <p:spPr>
          <a:xfrm>
            <a:off x="557275" y="895300"/>
            <a:ext cx="8029500" cy="4560600"/>
          </a:xfrm>
          <a:prstGeom prst="roundRect">
            <a:avLst>
              <a:gd name="adj" fmla="val 1014"/>
            </a:avLst>
          </a:prstGeom>
        </p:spPr>
      </p:pic>
      <p:sp>
        <p:nvSpPr>
          <p:cNvPr id="185" name="Google Shape;18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work!</a:t>
            </a:r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SWDS">
  <a:themeElements>
    <a:clrScheme name="Simple Light">
      <a:dk1>
        <a:srgbClr val="1B1B1B"/>
      </a:dk1>
      <a:lt1>
        <a:srgbClr val="FFFFFF"/>
      </a:lt1>
      <a:dk2>
        <a:srgbClr val="FFBE2E"/>
      </a:dk2>
      <a:lt2>
        <a:srgbClr val="AD8B65"/>
      </a:lt2>
      <a:accent1>
        <a:srgbClr val="976EFB"/>
      </a:accent1>
      <a:accent2>
        <a:srgbClr val="04CF85"/>
      </a:accent2>
      <a:accent3>
        <a:srgbClr val="EF38A3"/>
      </a:accent3>
      <a:accent4>
        <a:srgbClr val="EF5E25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472</Words>
  <Application>Microsoft Macintosh PowerPoint</Application>
  <PresentationFormat>On-screen Show (16:9)</PresentationFormat>
  <Paragraphs>147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Public Sans ExtraBold</vt:lpstr>
      <vt:lpstr>Public Sans Medium</vt:lpstr>
      <vt:lpstr>Public Sans Thin</vt:lpstr>
      <vt:lpstr>Public Sans</vt:lpstr>
      <vt:lpstr>IBM Plex Mono Medium</vt:lpstr>
      <vt:lpstr>Arial</vt:lpstr>
      <vt:lpstr>Public Sans Light</vt:lpstr>
      <vt:lpstr>USWDS</vt:lpstr>
      <vt:lpstr>USWDS Monthly Call</vt:lpstr>
      <vt:lpstr>Hi!</vt:lpstr>
      <vt:lpstr>Agenda</vt:lpstr>
      <vt:lpstr>Site launches</vt:lpstr>
      <vt:lpstr>CHIPS and Science Act resource hub</vt:lpstr>
      <vt:lpstr>USAGov Benefits Assistance Tool</vt:lpstr>
      <vt:lpstr>USGS WaterAlert</vt:lpstr>
      <vt:lpstr>Veterans’ Employment and Training Service</vt:lpstr>
      <vt:lpstr>Great work!</vt:lpstr>
      <vt:lpstr>Product updates</vt:lpstr>
      <vt:lpstr>USWDS 2.13.4 Security update</vt:lpstr>
      <vt:lpstr>USWDS 2.13.4 Out tomorrow</vt:lpstr>
      <vt:lpstr>Language Selection Patterns</vt:lpstr>
      <vt:lpstr>Meghan O’Meara she/her</vt:lpstr>
      <vt:lpstr>Mitch Moccia he/him</vt:lpstr>
      <vt:lpstr>Laura Godfrey she/her</vt:lpstr>
      <vt:lpstr>What we’ll discuss today</vt:lpstr>
      <vt:lpstr>The building blocks of  a site or service </vt:lpstr>
      <vt:lpstr>The building blocks of  a meal </vt:lpstr>
      <vt:lpstr>Tokens</vt:lpstr>
      <vt:lpstr>Components</vt:lpstr>
      <vt:lpstr>Usability and accessibility guidance</vt:lpstr>
      <vt:lpstr>Patterns are our Recipes</vt:lpstr>
      <vt:lpstr>Patterns: Things users do again and again on our sites and services</vt:lpstr>
      <vt:lpstr>Help a user to _________.</vt:lpstr>
      <vt:lpstr>Help a user to</vt:lpstr>
      <vt:lpstr>USWDS vision</vt:lpstr>
      <vt:lpstr>Provide fair, equitable, respectful, and inclusive experiences for broad,  diverse audiences.</vt:lpstr>
      <vt:lpstr>Reduce barriers to participation through every interaction </vt:lpstr>
      <vt:lpstr>Language selection</vt:lpstr>
      <vt:lpstr>Multilingual  Community of Practice</vt:lpstr>
      <vt:lpstr>Content in multiple languages</vt:lpstr>
      <vt:lpstr>Interviews and feedback</vt:lpstr>
      <vt:lpstr>Select a language pattern family</vt:lpstr>
      <vt:lpstr>A USWDS pattern page</vt:lpstr>
      <vt:lpstr>Introducing a pattern</vt:lpstr>
      <vt:lpstr>Pattern context</vt:lpstr>
      <vt:lpstr>Guidance</vt:lpstr>
      <vt:lpstr>Considerations</vt:lpstr>
      <vt:lpstr>Details</vt:lpstr>
      <vt:lpstr>Supporting information</vt:lpstr>
      <vt:lpstr>Selected multilingual content</vt:lpstr>
      <vt:lpstr>Demo</vt:lpstr>
      <vt:lpstr>What’s next?</vt:lpstr>
      <vt:lpstr>Q&amp;A</vt:lpstr>
      <vt:lpstr>Next month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USWDS Monthly Call September 2022</dc:title>
  <dc:subject/>
  <dc:creator/>
  <cp:keywords/>
  <dc:description/>
  <cp:lastModifiedBy>Microsoft Office User</cp:lastModifiedBy>
  <cp:revision>5</cp:revision>
  <dcterms:modified xsi:type="dcterms:W3CDTF">2022-09-14T23:43:37Z</dcterms:modified>
  <cp:category/>
</cp:coreProperties>
</file>