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23" r:id="rId30"/>
    <p:sldId id="324" r:id="rId31"/>
    <p:sldId id="326" r:id="rId32"/>
    <p:sldId id="327" r:id="rId33"/>
    <p:sldId id="328" r:id="rId34"/>
    <p:sldId id="32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47" r:id="rId68"/>
  </p:sldIdLst>
  <p:sldSz cx="9144000" cy="5143500" type="screen16x9"/>
  <p:notesSz cx="6858000" cy="9144000"/>
  <p:embeddedFontLst>
    <p:embeddedFont>
      <p:font typeface="IBM Plex Mono" panose="020B0509050203000203" pitchFamily="49" charset="77"/>
      <p:regular r:id="rId70"/>
      <p:bold r:id="rId71"/>
      <p:italic r:id="rId72"/>
      <p:boldItalic r:id="rId73"/>
    </p:embeddedFont>
    <p:embeddedFont>
      <p:font typeface="IBM Plex Mono Medium" panose="020B0509050203000203" pitchFamily="49" charset="77"/>
      <p:regular r:id="rId74"/>
      <p:bold r:id="rId75"/>
      <p:italic r:id="rId76"/>
      <p:boldItalic r:id="rId77"/>
    </p:embeddedFont>
    <p:embeddedFont>
      <p:font typeface="Public Sans" pitchFamily="2" charset="77"/>
      <p:regular r:id="rId78"/>
      <p:bold r:id="rId79"/>
      <p:italic r:id="rId80"/>
      <p:boldItalic r:id="rId81"/>
    </p:embeddedFont>
    <p:embeddedFont>
      <p:font typeface="Public Sans ExtraBold" pitchFamily="2" charset="77"/>
      <p:bold r:id="rId82"/>
      <p:italic r:id="rId83"/>
      <p:boldItalic r:id="rId84"/>
    </p:embeddedFont>
    <p:embeddedFont>
      <p:font typeface="Public Sans Light" pitchFamily="2" charset="77"/>
      <p:regular r:id="rId85"/>
      <p:bold r:id="rId86"/>
      <p:italic r:id="rId87"/>
      <p:boldItalic r:id="rId88"/>
    </p:embeddedFont>
    <p:embeddedFont>
      <p:font typeface="Public Sans Medium" pitchFamily="2" charset="77"/>
      <p:regular r:id="rId89"/>
      <p:bold r:id="rId90"/>
      <p:italic r:id="rId91"/>
      <p:boldItalic r:id="rId92"/>
    </p:embeddedFont>
    <p:embeddedFont>
      <p:font typeface="Public Sans Thin" pitchFamily="2" charset="77"/>
      <p:regular r:id="rId93"/>
      <p:bold r:id="rId94"/>
      <p:italic r:id="rId95"/>
      <p:boldItalic r:id="rId9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8"/>
  </p:normalViewPr>
  <p:slideViewPr>
    <p:cSldViewPr snapToGrid="0">
      <p:cViewPr varScale="1">
        <p:scale>
          <a:sx n="114" d="100"/>
          <a:sy n="114" d="100"/>
        </p:scale>
        <p:origin x="176" y="9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5.fntdata"/><Relationship Id="rId89" Type="http://schemas.openxmlformats.org/officeDocument/2006/relationships/font" Target="fonts/font2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90" Type="http://schemas.openxmlformats.org/officeDocument/2006/relationships/font" Target="fonts/font21.fntdata"/><Relationship Id="rId95" Type="http://schemas.openxmlformats.org/officeDocument/2006/relationships/font" Target="fonts/font2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font" Target="fonts/font19.fntdata"/><Relationship Id="rId91" Type="http://schemas.openxmlformats.org/officeDocument/2006/relationships/font" Target="fonts/font22.fntdata"/><Relationship Id="rId96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font" Target="fonts/font17.fntdata"/><Relationship Id="rId94" Type="http://schemas.openxmlformats.org/officeDocument/2006/relationships/font" Target="fonts/font25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92" Type="http://schemas.openxmlformats.org/officeDocument/2006/relationships/font" Target="fonts/font2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8.fntdata"/><Relationship Id="rId61" Type="http://schemas.openxmlformats.org/officeDocument/2006/relationships/slide" Target="slides/slide60.xml"/><Relationship Id="rId82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8.fntdata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93" Type="http://schemas.openxmlformats.org/officeDocument/2006/relationships/font" Target="fonts/font24.fntdata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6db2cd8e4a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6db2cd8e4a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6db2cd8e4a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6db2cd8e4a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6db2cd8e4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6db2cd8e4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38acb1a8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338acb1a8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53650ab7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53650ab7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6d7262048c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6d7262048c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6d7262048c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6d7262048c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6aab59006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6aab59006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32a2d2249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32a2d22496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322e9a14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322e9a14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44b960a58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44b960a58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54108ebe4b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54108ebe4b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53650ab70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53650ab70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54108ebe4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54108ebe4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108ebe4b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108ebe4b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53650ab70c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53650ab70c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6db2cd8e4a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6db2cd8e4a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6d7262048c_1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6d7262048c_1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6d7262048c_1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6d7262048c_1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54108ebe4b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54108ebe4b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b3ab2e8b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2b3ab2e8b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54108ebe4b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54108ebe4b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54108ebe4b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54108ebe4b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54108ebe4b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54108ebe4b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54108ebe4b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54108ebe4b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54108ebe4b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54108ebe4b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6aab59006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6aab59006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6d7262048c_1_1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6d7262048c_1_1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6d7262048c_1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6d7262048c_1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6d7262048c_1_1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6d7262048c_1_1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6d7262048c_1_1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6d7262048c_1_1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8c05f73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28c05f73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6d7262048c_1_1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16d7262048c_1_1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6d7262048c_1_1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6d7262048c_1_1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6d7262048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6d7262048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6aab59006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6aab59006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6d857ddfd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6d857ddfd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6d857ddf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6d857ddf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6aab5900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16aab5900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6aab5900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6aab5900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6d857ddfd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16d857ddfd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6d857ddfd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16d857ddfd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38acb1a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338acb1a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TK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6d857ddfd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6d857ddfd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6aab5900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16aab5900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6d857ddfd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6d857ddfd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6d7262048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6d7262048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6aab59006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16aab59006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6d857ddfd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16d857ddfd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6d857ddfd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16d857ddfd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16d857ddfd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16d857ddfd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6d857ddfd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6d857ddfd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6d857ddfd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6d857ddfd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38acb1a8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338acb1a8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6aab59006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16aab59006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6d726204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16d726204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6aab59006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6aab59006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53650ab70c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53650ab70c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53650ab70c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53650ab70c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6aab59006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16aab59006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DW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b3ab2e8b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2b3ab2e8b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6db2cd8e4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6db2cd8e4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6db2cd8e4a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6db2cd8e4a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22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23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p23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23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23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us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wds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designsystem.digital.gov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8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53" name="Google Shape;253;p48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2022</a:t>
            </a:r>
            <a:endParaRPr/>
          </a:p>
        </p:txBody>
      </p:sp>
      <p:pic>
        <p:nvPicPr>
          <p:cNvPr id="254" name="Google Shape;254;p48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pic>
        <p:nvPicPr>
          <p:cNvPr id="255" name="Google Shape;255;p48" descr="The USWDS logo in pumpkin colors, orange and gre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465" r="455"/>
          <a:stretch/>
        </p:blipFill>
        <p:spPr>
          <a:xfrm>
            <a:off x="3237539" y="619632"/>
            <a:ext cx="2648399" cy="2533199"/>
          </a:xfrm>
          <a:prstGeom prst="rect">
            <a:avLst/>
          </a:prstGeom>
        </p:spPr>
      </p:pic>
      <p:sp>
        <p:nvSpPr>
          <p:cNvPr id="256" name="Google Shape;256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7"/>
          <p:cNvSpPr txBox="1">
            <a:spLocks noGrp="1"/>
          </p:cNvSpPr>
          <p:nvPr>
            <p:ph type="title"/>
          </p:nvPr>
        </p:nvSpPr>
        <p:spPr>
          <a:xfrm>
            <a:off x="311700" y="5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guideline highlights</a:t>
            </a:r>
            <a:endParaRPr sz="24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21" name="Google Shape;321;p57"/>
          <p:cNvSpPr txBox="1">
            <a:spLocks noGrp="1"/>
          </p:cNvSpPr>
          <p:nvPr>
            <p:ph type="body" idx="1"/>
          </p:nvPr>
        </p:nvSpPr>
        <p:spPr>
          <a:xfrm>
            <a:off x="83100" y="1501975"/>
            <a:ext cx="81639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Keep the conversation relevant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No commercial communications or endorsements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Use plain language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Practice constructive criticism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Respect your peers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Use your .gov or .mil email if you have one</a:t>
            </a:r>
            <a:endParaRPr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674EF4-CD74-8AFF-7FA6-6028B2584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538050"/>
            <a:ext cx="7858800" cy="2829625"/>
            <a:chOff x="639675" y="1538050"/>
            <a:chExt cx="7858800" cy="2829625"/>
          </a:xfrm>
        </p:grpSpPr>
        <p:grpSp>
          <p:nvGrpSpPr>
            <p:cNvPr id="322" name="Google Shape;322;p57"/>
            <p:cNvGrpSpPr/>
            <p:nvPr/>
          </p:nvGrpSpPr>
          <p:grpSpPr>
            <a:xfrm>
              <a:off x="639675" y="1538050"/>
              <a:ext cx="7858800" cy="2347425"/>
              <a:chOff x="639675" y="1766650"/>
              <a:chExt cx="7858800" cy="2347425"/>
            </a:xfrm>
          </p:grpSpPr>
          <p:cxnSp>
            <p:nvCxnSpPr>
              <p:cNvPr id="323" name="Google Shape;323;p57"/>
              <p:cNvCxnSpPr/>
              <p:nvPr/>
            </p:nvCxnSpPr>
            <p:spPr>
              <a:xfrm>
                <a:off x="639675" y="1766650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57"/>
              <p:cNvCxnSpPr/>
              <p:nvPr/>
            </p:nvCxnSpPr>
            <p:spPr>
              <a:xfrm>
                <a:off x="639675" y="2234989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57"/>
              <p:cNvCxnSpPr/>
              <p:nvPr/>
            </p:nvCxnSpPr>
            <p:spPr>
              <a:xfrm>
                <a:off x="639675" y="2697617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57"/>
              <p:cNvCxnSpPr/>
              <p:nvPr/>
            </p:nvCxnSpPr>
            <p:spPr>
              <a:xfrm>
                <a:off x="639675" y="3183095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57"/>
              <p:cNvCxnSpPr/>
              <p:nvPr/>
            </p:nvCxnSpPr>
            <p:spPr>
              <a:xfrm>
                <a:off x="639675" y="3657147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57"/>
              <p:cNvCxnSpPr/>
              <p:nvPr/>
            </p:nvCxnSpPr>
            <p:spPr>
              <a:xfrm>
                <a:off x="639675" y="4114075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9" name="Google Shape;329;p57"/>
            <p:cNvCxnSpPr/>
            <p:nvPr/>
          </p:nvCxnSpPr>
          <p:spPr>
            <a:xfrm>
              <a:off x="639675" y="436767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0" name="Google Shape;320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Thanks for being a good community!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5" name="Google Shape;335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341" name="Google Shape;341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2.13.4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Taking a second look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47" name="Google Shape;347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3.2.0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Accessibility improvements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53" name="Google Shape;353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2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Banner improvements in 3.2.0</a:t>
            </a:r>
            <a:endParaRPr sz="32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60" name="Google Shape;360;p62"/>
          <p:cNvSpPr txBox="1">
            <a:spLocks noGrp="1"/>
          </p:cNvSpPr>
          <p:nvPr>
            <p:ph type="body" idx="1"/>
          </p:nvPr>
        </p:nvSpPr>
        <p:spPr>
          <a:xfrm>
            <a:off x="83100" y="1501975"/>
            <a:ext cx="81639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Streamlined and simplified screen reader output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“An official” vs “Unofficial”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Simpler description of lock icon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Skips decorative flag image</a:t>
            </a:r>
            <a:endParaRPr sz="2400"/>
          </a:p>
        </p:txBody>
      </p:sp>
      <p:grpSp>
        <p:nvGrpSpPr>
          <p:cNvPr id="361" name="Google Shape;361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538050"/>
            <a:ext cx="7858800" cy="1890497"/>
            <a:chOff x="639675" y="1766650"/>
            <a:chExt cx="7858800" cy="1890497"/>
          </a:xfrm>
        </p:grpSpPr>
        <p:cxnSp>
          <p:nvCxnSpPr>
            <p:cNvPr id="362" name="Google Shape;362;p62"/>
            <p:cNvCxnSpPr/>
            <p:nvPr/>
          </p:nvCxnSpPr>
          <p:spPr>
            <a:xfrm>
              <a:off x="639675" y="176665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62"/>
            <p:cNvCxnSpPr/>
            <p:nvPr/>
          </p:nvCxnSpPr>
          <p:spPr>
            <a:xfrm>
              <a:off x="639675" y="223498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62"/>
            <p:cNvCxnSpPr/>
            <p:nvPr/>
          </p:nvCxnSpPr>
          <p:spPr>
            <a:xfrm>
              <a:off x="639675" y="269761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62"/>
            <p:cNvCxnSpPr/>
            <p:nvPr/>
          </p:nvCxnSpPr>
          <p:spPr>
            <a:xfrm>
              <a:off x="639675" y="318309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62"/>
            <p:cNvCxnSpPr/>
            <p:nvPr/>
          </p:nvCxnSpPr>
          <p:spPr>
            <a:xfrm>
              <a:off x="639675" y="365714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9" name="Google Shape;359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3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Other improvements in 3.2.0</a:t>
            </a:r>
            <a:endParaRPr sz="32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73" name="Google Shape;373;p63"/>
          <p:cNvSpPr txBox="1">
            <a:spLocks noGrp="1"/>
          </p:cNvSpPr>
          <p:nvPr>
            <p:ph type="body" idx="1"/>
          </p:nvPr>
        </p:nvSpPr>
        <p:spPr>
          <a:xfrm>
            <a:off x="83100" y="1501975"/>
            <a:ext cx="81639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Improved accessibility of usa-validation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Improved screen reader output for character count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Valid ARIA label in Identifier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Fixed potential incompatibility with M1/M2 Macs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Improved alignment of Alert and Site Alert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Allow dynamic initialization of Tooltip</a:t>
            </a:r>
            <a:endParaRPr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374DBD-0553-8CDA-C49F-B3E5F598F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538050"/>
            <a:ext cx="7858800" cy="2830772"/>
            <a:chOff x="639675" y="1538050"/>
            <a:chExt cx="7858800" cy="2830772"/>
          </a:xfrm>
        </p:grpSpPr>
        <p:grpSp>
          <p:nvGrpSpPr>
            <p:cNvPr id="374" name="Google Shape;374;p63"/>
            <p:cNvGrpSpPr/>
            <p:nvPr/>
          </p:nvGrpSpPr>
          <p:grpSpPr>
            <a:xfrm>
              <a:off x="639675" y="1538050"/>
              <a:ext cx="7858800" cy="1890497"/>
              <a:chOff x="639675" y="1766650"/>
              <a:chExt cx="7858800" cy="1890497"/>
            </a:xfrm>
          </p:grpSpPr>
          <p:cxnSp>
            <p:nvCxnSpPr>
              <p:cNvPr id="375" name="Google Shape;375;p63"/>
              <p:cNvCxnSpPr/>
              <p:nvPr/>
            </p:nvCxnSpPr>
            <p:spPr>
              <a:xfrm>
                <a:off x="639675" y="1766650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63"/>
              <p:cNvCxnSpPr/>
              <p:nvPr/>
            </p:nvCxnSpPr>
            <p:spPr>
              <a:xfrm>
                <a:off x="639675" y="2234989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63"/>
              <p:cNvCxnSpPr/>
              <p:nvPr/>
            </p:nvCxnSpPr>
            <p:spPr>
              <a:xfrm>
                <a:off x="639675" y="2697617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63"/>
              <p:cNvCxnSpPr/>
              <p:nvPr/>
            </p:nvCxnSpPr>
            <p:spPr>
              <a:xfrm>
                <a:off x="639675" y="3183095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63"/>
              <p:cNvCxnSpPr/>
              <p:nvPr/>
            </p:nvCxnSpPr>
            <p:spPr>
              <a:xfrm>
                <a:off x="639675" y="3657147"/>
                <a:ext cx="7858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80" name="Google Shape;380;p63"/>
            <p:cNvCxnSpPr/>
            <p:nvPr/>
          </p:nvCxnSpPr>
          <p:spPr>
            <a:xfrm>
              <a:off x="639675" y="390269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63"/>
            <p:cNvCxnSpPr/>
            <p:nvPr/>
          </p:nvCxnSpPr>
          <p:spPr>
            <a:xfrm>
              <a:off x="639675" y="4368822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2" name="Google Shape;372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3.2.0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Out now</a:t>
            </a:r>
            <a:endParaRPr>
              <a:solidFill>
                <a:schemeClr val="accent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87" name="Google Shape;387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5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Profile Patterns Part 1</a:t>
            </a:r>
            <a:br>
              <a:rPr lang="en"/>
            </a:br>
            <a:r>
              <a:rPr lang="en">
                <a:solidFill>
                  <a:schemeClr val="lt1"/>
                </a:solidFill>
              </a:rPr>
              <a:t>Contact information patterns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93" name="Google Shape;393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6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Meghan O’Meara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99" name="Google Shape;399;p66"/>
          <p:cNvSpPr txBox="1">
            <a:spLocks noGrp="1"/>
          </p:cNvSpPr>
          <p:nvPr>
            <p:ph type="subTitle" idx="1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Content Strategist</a:t>
            </a:r>
            <a:b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Inclusive Patterns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400" name="Google Shape;400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62" name="Google Shape;262;p49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263" name="Google Shape;263;p49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64" name="Google Shape;264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7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Jonathan Bobel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he/him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406" name="Google Shape;406;p67"/>
          <p:cNvSpPr txBox="1">
            <a:spLocks noGrp="1"/>
          </p:cNvSpPr>
          <p:nvPr>
            <p:ph type="subTitle" idx="1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UX Engineer</a:t>
            </a:r>
            <a:b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</a:b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Inclusive Patterns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407" name="Google Shape;407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E2E"/>
                </a:solidFill>
              </a:rPr>
              <a:t>Patterns: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Things users do again and again on our sites and services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3" name="Google Shape;413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Help a user to  </a:t>
            </a:r>
            <a:r>
              <a:rPr lang="en">
                <a:solidFill>
                  <a:schemeClr val="dk1"/>
                </a:solidFill>
              </a:rPr>
              <a:t>_________</a:t>
            </a:r>
            <a:r>
              <a:rPr lang="en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9" name="Google Shape;419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cxnSp>
        <p:nvCxnSpPr>
          <p:cNvPr id="420" name="Google Shape;420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37193" y="2825034"/>
            <a:ext cx="25329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0"/>
          <p:cNvSpPr txBox="1">
            <a:spLocks noGrp="1"/>
          </p:cNvSpPr>
          <p:nvPr>
            <p:ph type="title"/>
          </p:nvPr>
        </p:nvSpPr>
        <p:spPr>
          <a:xfrm>
            <a:off x="433681" y="445025"/>
            <a:ext cx="5322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Help a user to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7" name="Google Shape;427;p70"/>
          <p:cNvSpPr txBox="1"/>
          <p:nvPr/>
        </p:nvSpPr>
        <p:spPr>
          <a:xfrm>
            <a:off x="4903157" y="374961"/>
            <a:ext cx="3663000" cy="4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review a complex form.</a:t>
            </a:r>
            <a:endParaRPr sz="180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refine search results.</a:t>
            </a:r>
            <a:endParaRPr sz="180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recover from an error.</a:t>
            </a:r>
            <a:endParaRPr sz="180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make an appointment.</a:t>
            </a:r>
            <a:endParaRPr sz="180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upload a document.</a:t>
            </a:r>
            <a:endParaRPr sz="180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provide their race and ethnicity.</a:t>
            </a:r>
            <a:endParaRPr sz="180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enter their name.</a:t>
            </a:r>
            <a:endParaRPr sz="180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426" name="Google Shape;426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Reduce barriers to participation through every interaction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2"/>
          <p:cNvSpPr txBox="1">
            <a:spLocks noGrp="1"/>
          </p:cNvSpPr>
          <p:nvPr>
            <p:ph type="title"/>
          </p:nvPr>
        </p:nvSpPr>
        <p:spPr>
          <a:xfrm>
            <a:off x="311700" y="424415"/>
            <a:ext cx="85206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Collecting personal information </a:t>
            </a:r>
            <a:br>
              <a:rPr lang="en" sz="3200">
                <a:solidFill>
                  <a:schemeClr val="dk1"/>
                </a:solidFill>
              </a:rPr>
            </a:br>
            <a:r>
              <a:rPr lang="en" sz="3200">
                <a:solidFill>
                  <a:schemeClr val="dk1"/>
                </a:solidFill>
              </a:rPr>
              <a:t>can be challenging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439" name="Google Shape;439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25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440" name="Google Shape;440;p72" descr="A diverse group of over 30 colorful illustrated characters"/>
          <p:cNvGrpSpPr/>
          <p:nvPr/>
        </p:nvGrpSpPr>
        <p:grpSpPr>
          <a:xfrm>
            <a:off x="-466385" y="1362513"/>
            <a:ext cx="10175771" cy="3366563"/>
            <a:chOff x="-466385" y="1362513"/>
            <a:chExt cx="10175771" cy="3366563"/>
          </a:xfrm>
        </p:grpSpPr>
        <p:pic>
          <p:nvPicPr>
            <p:cNvPr id="441" name="Google Shape;441;p7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4438" y="1465450"/>
              <a:ext cx="740725" cy="937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72"/>
            <p:cNvPicPr preferRelativeResize="0"/>
            <p:nvPr/>
          </p:nvPicPr>
          <p:blipFill rotWithShape="1">
            <a:blip r:embed="rId4">
              <a:alphaModFix/>
            </a:blip>
            <a:srcRect l="-15886" r="-15295"/>
            <a:stretch/>
          </p:blipFill>
          <p:spPr>
            <a:xfrm>
              <a:off x="1130675" y="1465450"/>
              <a:ext cx="1006975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72"/>
            <p:cNvPicPr preferRelativeResize="0"/>
            <p:nvPr/>
          </p:nvPicPr>
          <p:blipFill rotWithShape="1">
            <a:blip r:embed="rId5">
              <a:alphaModFix/>
            </a:blip>
            <a:srcRect l="-4450" r="-11451"/>
            <a:stretch/>
          </p:blipFill>
          <p:spPr>
            <a:xfrm>
              <a:off x="2096450" y="1465450"/>
              <a:ext cx="876075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72"/>
            <p:cNvPicPr preferRelativeResize="0"/>
            <p:nvPr/>
          </p:nvPicPr>
          <p:blipFill rotWithShape="1">
            <a:blip r:embed="rId6">
              <a:alphaModFix/>
            </a:blip>
            <a:srcRect t="1690" b="1690"/>
            <a:stretch/>
          </p:blipFill>
          <p:spPr>
            <a:xfrm>
              <a:off x="3009238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7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880838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72"/>
            <p:cNvPicPr preferRelativeResize="0"/>
            <p:nvPr/>
          </p:nvPicPr>
          <p:blipFill rotWithShape="1">
            <a:blip r:embed="rId8">
              <a:alphaModFix/>
            </a:blip>
            <a:srcRect t="1690" b="1690"/>
            <a:stretch/>
          </p:blipFill>
          <p:spPr>
            <a:xfrm>
              <a:off x="4706438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72"/>
            <p:cNvPicPr preferRelativeResize="0"/>
            <p:nvPr/>
          </p:nvPicPr>
          <p:blipFill rotWithShape="1">
            <a:blip r:embed="rId9">
              <a:alphaModFix/>
            </a:blip>
            <a:srcRect l="748" r="748"/>
            <a:stretch/>
          </p:blipFill>
          <p:spPr>
            <a:xfrm>
              <a:off x="5532038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7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357638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72"/>
            <p:cNvPicPr preferRelativeResize="0"/>
            <p:nvPr/>
          </p:nvPicPr>
          <p:blipFill rotWithShape="1">
            <a:blip r:embed="rId11">
              <a:alphaModFix/>
            </a:blip>
            <a:srcRect t="-7795" b="2598"/>
            <a:stretch/>
          </p:blipFill>
          <p:spPr>
            <a:xfrm>
              <a:off x="7183250" y="1362513"/>
              <a:ext cx="740700" cy="104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72"/>
            <p:cNvPicPr preferRelativeResize="0"/>
            <p:nvPr/>
          </p:nvPicPr>
          <p:blipFill rotWithShape="1">
            <a:blip r:embed="rId12">
              <a:alphaModFix/>
            </a:blip>
            <a:srcRect l="495" r="504"/>
            <a:stretch/>
          </p:blipFill>
          <p:spPr>
            <a:xfrm>
              <a:off x="8008838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72"/>
            <p:cNvPicPr preferRelativeResize="0"/>
            <p:nvPr/>
          </p:nvPicPr>
          <p:blipFill rotWithShape="1">
            <a:blip r:embed="rId13">
              <a:alphaModFix/>
            </a:blip>
            <a:srcRect l="-19011" r="-13473"/>
            <a:stretch/>
          </p:blipFill>
          <p:spPr>
            <a:xfrm>
              <a:off x="215200" y="2628450"/>
              <a:ext cx="1055325" cy="93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72"/>
            <p:cNvPicPr preferRelativeResize="0"/>
            <p:nvPr/>
          </p:nvPicPr>
          <p:blipFill rotWithShape="1">
            <a:blip r:embed="rId14">
              <a:alphaModFix/>
            </a:blip>
            <a:srcRect t="1690" b="1690"/>
            <a:stretch/>
          </p:blipFill>
          <p:spPr>
            <a:xfrm>
              <a:off x="1266038" y="2628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72"/>
            <p:cNvPicPr preferRelativeResize="0"/>
            <p:nvPr/>
          </p:nvPicPr>
          <p:blipFill rotWithShape="1">
            <a:blip r:embed="rId15">
              <a:alphaModFix/>
            </a:blip>
            <a:srcRect t="1456" b="1456"/>
            <a:stretch/>
          </p:blipFill>
          <p:spPr>
            <a:xfrm>
              <a:off x="2137638" y="2628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72"/>
            <p:cNvPicPr preferRelativeResize="0"/>
            <p:nvPr/>
          </p:nvPicPr>
          <p:blipFill rotWithShape="1">
            <a:blip r:embed="rId16">
              <a:alphaModFix/>
            </a:blip>
            <a:srcRect l="-13829" r="-13283"/>
            <a:stretch/>
          </p:blipFill>
          <p:spPr>
            <a:xfrm>
              <a:off x="2873875" y="2628450"/>
              <a:ext cx="1006975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72"/>
            <p:cNvPicPr preferRelativeResize="0"/>
            <p:nvPr/>
          </p:nvPicPr>
          <p:blipFill rotWithShape="1">
            <a:blip r:embed="rId17">
              <a:alphaModFix/>
            </a:blip>
            <a:srcRect t="-10879" b="3479"/>
            <a:stretch/>
          </p:blipFill>
          <p:spPr>
            <a:xfrm>
              <a:off x="3880850" y="2483600"/>
              <a:ext cx="740700" cy="1082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72"/>
            <p:cNvPicPr preferRelativeResize="0"/>
            <p:nvPr/>
          </p:nvPicPr>
          <p:blipFill rotWithShape="1">
            <a:blip r:embed="rId18">
              <a:alphaModFix/>
            </a:blip>
            <a:srcRect l="-13489" r="-12932"/>
            <a:stretch/>
          </p:blipFill>
          <p:spPr>
            <a:xfrm>
              <a:off x="4571075" y="2628450"/>
              <a:ext cx="1006975" cy="93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7" name="Google Shape;457;p72"/>
            <p:cNvPicPr preferRelativeResize="0"/>
            <p:nvPr/>
          </p:nvPicPr>
          <p:blipFill rotWithShape="1">
            <a:blip r:embed="rId19">
              <a:alphaModFix/>
            </a:blip>
            <a:srcRect t="1456" b="1456"/>
            <a:stretch/>
          </p:blipFill>
          <p:spPr>
            <a:xfrm>
              <a:off x="5532038" y="2628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72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357638" y="2628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72"/>
            <p:cNvPicPr preferRelativeResize="0"/>
            <p:nvPr/>
          </p:nvPicPr>
          <p:blipFill rotWithShape="1">
            <a:blip r:embed="rId21">
              <a:alphaModFix/>
            </a:blip>
            <a:srcRect l="-9916" r="-5396"/>
            <a:stretch/>
          </p:blipFill>
          <p:spPr>
            <a:xfrm>
              <a:off x="7098350" y="2628450"/>
              <a:ext cx="876075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0" name="Google Shape;460;p72"/>
            <p:cNvPicPr preferRelativeResize="0"/>
            <p:nvPr/>
          </p:nvPicPr>
          <p:blipFill rotWithShape="1">
            <a:blip r:embed="rId22">
              <a:alphaModFix/>
            </a:blip>
            <a:srcRect t="-11457" b="3056"/>
            <a:stretch/>
          </p:blipFill>
          <p:spPr>
            <a:xfrm>
              <a:off x="8008850" y="2483600"/>
              <a:ext cx="740700" cy="1082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p72"/>
            <p:cNvPicPr preferRelativeResize="0"/>
            <p:nvPr/>
          </p:nvPicPr>
          <p:blipFill rotWithShape="1">
            <a:blip r:embed="rId23">
              <a:alphaModFix/>
            </a:blip>
            <a:srcRect l="-12932" r="-13489"/>
            <a:stretch/>
          </p:blipFill>
          <p:spPr>
            <a:xfrm>
              <a:off x="263550" y="3791450"/>
              <a:ext cx="1006975" cy="93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72"/>
            <p:cNvPicPr preferRelativeResize="0"/>
            <p:nvPr/>
          </p:nvPicPr>
          <p:blipFill rotWithShape="1">
            <a:blip r:embed="rId24">
              <a:alphaModFix/>
            </a:blip>
            <a:srcRect l="-13489" r="-12932"/>
            <a:stretch/>
          </p:blipFill>
          <p:spPr>
            <a:xfrm>
              <a:off x="1136735" y="3791450"/>
              <a:ext cx="1006975" cy="93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72"/>
            <p:cNvPicPr preferRelativeResize="0"/>
            <p:nvPr/>
          </p:nvPicPr>
          <p:blipFill rotWithShape="1">
            <a:blip r:embed="rId25">
              <a:alphaModFix/>
            </a:blip>
            <a:srcRect l="-4475" r="-11479"/>
            <a:stretch/>
          </p:blipFill>
          <p:spPr>
            <a:xfrm>
              <a:off x="2096450" y="3791450"/>
              <a:ext cx="876075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72"/>
            <p:cNvPicPr preferRelativeResize="0"/>
            <p:nvPr/>
          </p:nvPicPr>
          <p:blipFill rotWithShape="1">
            <a:blip r:embed="rId26">
              <a:alphaModFix/>
            </a:blip>
            <a:srcRect l="-9500" r="-14692"/>
            <a:stretch/>
          </p:blipFill>
          <p:spPr>
            <a:xfrm>
              <a:off x="2873875" y="3791450"/>
              <a:ext cx="1055325" cy="93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72"/>
            <p:cNvPicPr preferRelativeResize="0"/>
            <p:nvPr/>
          </p:nvPicPr>
          <p:blipFill rotWithShape="1">
            <a:blip r:embed="rId27">
              <a:alphaModFix/>
            </a:blip>
            <a:srcRect l="248" r="248"/>
            <a:stretch/>
          </p:blipFill>
          <p:spPr>
            <a:xfrm>
              <a:off x="3880838" y="3791450"/>
              <a:ext cx="740723" cy="937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72"/>
            <p:cNvPicPr preferRelativeResize="0"/>
            <p:nvPr/>
          </p:nvPicPr>
          <p:blipFill rotWithShape="1">
            <a:blip r:embed="rId28">
              <a:alphaModFix/>
            </a:blip>
            <a:srcRect l="-14172" r="-13623"/>
            <a:stretch/>
          </p:blipFill>
          <p:spPr>
            <a:xfrm>
              <a:off x="4571075" y="3791450"/>
              <a:ext cx="1006974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72"/>
            <p:cNvPicPr preferRelativeResize="0"/>
            <p:nvPr/>
          </p:nvPicPr>
          <p:blipFill rotWithShape="1">
            <a:blip r:embed="rId29">
              <a:alphaModFix/>
            </a:blip>
            <a:srcRect l="1886" r="1876"/>
            <a:stretch/>
          </p:blipFill>
          <p:spPr>
            <a:xfrm>
              <a:off x="5532038" y="3791450"/>
              <a:ext cx="740723" cy="937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72"/>
            <p:cNvPicPr preferRelativeResize="0"/>
            <p:nvPr/>
          </p:nvPicPr>
          <p:blipFill rotWithShape="1">
            <a:blip r:embed="rId30">
              <a:alphaModFix/>
            </a:blip>
            <a:srcRect l="-10239" r="-10227"/>
            <a:stretch/>
          </p:blipFill>
          <p:spPr>
            <a:xfrm>
              <a:off x="6272750" y="3791450"/>
              <a:ext cx="910499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p72"/>
            <p:cNvPicPr preferRelativeResize="0"/>
            <p:nvPr/>
          </p:nvPicPr>
          <p:blipFill rotWithShape="1">
            <a:blip r:embed="rId31">
              <a:alphaModFix/>
            </a:blip>
            <a:srcRect t="-7409" b="3047"/>
            <a:stretch/>
          </p:blipFill>
          <p:spPr>
            <a:xfrm>
              <a:off x="7145313" y="3620075"/>
              <a:ext cx="788251" cy="110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p72"/>
            <p:cNvPicPr preferRelativeResize="0"/>
            <p:nvPr/>
          </p:nvPicPr>
          <p:blipFill rotWithShape="1">
            <a:blip r:embed="rId32">
              <a:alphaModFix/>
            </a:blip>
            <a:srcRect t="465" b="465"/>
            <a:stretch/>
          </p:blipFill>
          <p:spPr>
            <a:xfrm>
              <a:off x="7956225" y="3620081"/>
              <a:ext cx="876074" cy="1108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72"/>
            <p:cNvPicPr preferRelativeResize="0"/>
            <p:nvPr/>
          </p:nvPicPr>
          <p:blipFill rotWithShape="1">
            <a:blip r:embed="rId19">
              <a:alphaModFix/>
            </a:blip>
            <a:srcRect t="1456" b="1456"/>
            <a:stretch/>
          </p:blipFill>
          <p:spPr>
            <a:xfrm>
              <a:off x="-410334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72"/>
            <p:cNvPicPr preferRelativeResize="0"/>
            <p:nvPr/>
          </p:nvPicPr>
          <p:blipFill rotWithShape="1">
            <a:blip r:embed="rId13">
              <a:alphaModFix/>
            </a:blip>
            <a:srcRect l="-19011" r="-13473"/>
            <a:stretch/>
          </p:blipFill>
          <p:spPr>
            <a:xfrm>
              <a:off x="8654060" y="1465450"/>
              <a:ext cx="1055325" cy="93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72"/>
            <p:cNvPicPr preferRelativeResize="0"/>
            <p:nvPr/>
          </p:nvPicPr>
          <p:blipFill rotWithShape="1">
            <a:blip r:embed="rId6">
              <a:alphaModFix/>
            </a:blip>
            <a:srcRect t="1690" b="1690"/>
            <a:stretch/>
          </p:blipFill>
          <p:spPr>
            <a:xfrm>
              <a:off x="8838864" y="3791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72"/>
            <p:cNvPicPr preferRelativeResize="0"/>
            <p:nvPr/>
          </p:nvPicPr>
          <p:blipFill rotWithShape="1">
            <a:blip r:embed="rId5">
              <a:alphaModFix/>
            </a:blip>
            <a:srcRect l="-4450" r="-11451"/>
            <a:stretch/>
          </p:blipFill>
          <p:spPr>
            <a:xfrm>
              <a:off x="8783975" y="2628450"/>
              <a:ext cx="876075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72"/>
            <p:cNvPicPr preferRelativeResize="0"/>
            <p:nvPr/>
          </p:nvPicPr>
          <p:blipFill rotWithShape="1">
            <a:blip r:embed="rId31">
              <a:alphaModFix/>
            </a:blip>
            <a:srcRect t="-7409" b="3047"/>
            <a:stretch/>
          </p:blipFill>
          <p:spPr>
            <a:xfrm>
              <a:off x="-466385" y="2451283"/>
              <a:ext cx="788251" cy="110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72"/>
            <p:cNvPicPr preferRelativeResize="0"/>
            <p:nvPr/>
          </p:nvPicPr>
          <p:blipFill rotWithShape="1">
            <a:blip r:embed="rId22">
              <a:alphaModFix/>
            </a:blip>
            <a:srcRect t="-11457" b="3056"/>
            <a:stretch/>
          </p:blipFill>
          <p:spPr>
            <a:xfrm>
              <a:off x="-406828" y="3646600"/>
              <a:ext cx="740700" cy="10824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3"/>
          <p:cNvSpPr txBox="1">
            <a:spLocks noGrp="1"/>
          </p:cNvSpPr>
          <p:nvPr>
            <p:ph type="title"/>
          </p:nvPr>
        </p:nvSpPr>
        <p:spPr>
          <a:xfrm>
            <a:off x="311700" y="424415"/>
            <a:ext cx="8520600" cy="6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Different cultures, backgrounds, </a:t>
            </a:r>
            <a:br>
              <a:rPr lang="en" sz="3200">
                <a:solidFill>
                  <a:schemeClr val="dk1"/>
                </a:solidFill>
              </a:rPr>
            </a:br>
            <a:r>
              <a:rPr lang="en" sz="3200">
                <a:solidFill>
                  <a:schemeClr val="dk1"/>
                </a:solidFill>
              </a:rPr>
              <a:t>and perspectives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482" name="Google Shape;482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26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483" name="Google Shape;483;p73" descr="A diverse group of over 30 colorful illustrated characters"/>
          <p:cNvGrpSpPr/>
          <p:nvPr/>
        </p:nvGrpSpPr>
        <p:grpSpPr>
          <a:xfrm>
            <a:off x="-466385" y="1362513"/>
            <a:ext cx="10175771" cy="3366563"/>
            <a:chOff x="-466385" y="1362513"/>
            <a:chExt cx="10175771" cy="3366563"/>
          </a:xfrm>
        </p:grpSpPr>
        <p:pic>
          <p:nvPicPr>
            <p:cNvPr id="484" name="Google Shape;484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4438" y="1465450"/>
              <a:ext cx="740725" cy="937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5" name="Google Shape;485;p73"/>
            <p:cNvPicPr preferRelativeResize="0"/>
            <p:nvPr/>
          </p:nvPicPr>
          <p:blipFill rotWithShape="1">
            <a:blip r:embed="rId4">
              <a:alphaModFix/>
            </a:blip>
            <a:srcRect l="-15886" r="-15295"/>
            <a:stretch/>
          </p:blipFill>
          <p:spPr>
            <a:xfrm>
              <a:off x="1130675" y="1465450"/>
              <a:ext cx="1006975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6" name="Google Shape;486;p73"/>
            <p:cNvPicPr preferRelativeResize="0"/>
            <p:nvPr/>
          </p:nvPicPr>
          <p:blipFill rotWithShape="1">
            <a:blip r:embed="rId5">
              <a:alphaModFix/>
            </a:blip>
            <a:srcRect l="-4450" r="-11451"/>
            <a:stretch/>
          </p:blipFill>
          <p:spPr>
            <a:xfrm>
              <a:off x="2096450" y="1465450"/>
              <a:ext cx="876075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73"/>
            <p:cNvPicPr preferRelativeResize="0"/>
            <p:nvPr/>
          </p:nvPicPr>
          <p:blipFill rotWithShape="1">
            <a:blip r:embed="rId6">
              <a:alphaModFix/>
            </a:blip>
            <a:srcRect t="1690" b="1690"/>
            <a:stretch/>
          </p:blipFill>
          <p:spPr>
            <a:xfrm>
              <a:off x="3009238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7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880838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9" name="Google Shape;489;p73"/>
            <p:cNvPicPr preferRelativeResize="0"/>
            <p:nvPr/>
          </p:nvPicPr>
          <p:blipFill rotWithShape="1">
            <a:blip r:embed="rId8">
              <a:alphaModFix/>
            </a:blip>
            <a:srcRect t="1690" b="1690"/>
            <a:stretch/>
          </p:blipFill>
          <p:spPr>
            <a:xfrm>
              <a:off x="4706438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73"/>
            <p:cNvPicPr preferRelativeResize="0"/>
            <p:nvPr/>
          </p:nvPicPr>
          <p:blipFill rotWithShape="1">
            <a:blip r:embed="rId9">
              <a:alphaModFix/>
            </a:blip>
            <a:srcRect l="748" r="748"/>
            <a:stretch/>
          </p:blipFill>
          <p:spPr>
            <a:xfrm>
              <a:off x="5532038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7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357638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73"/>
            <p:cNvPicPr preferRelativeResize="0"/>
            <p:nvPr/>
          </p:nvPicPr>
          <p:blipFill rotWithShape="1">
            <a:blip r:embed="rId11">
              <a:alphaModFix/>
            </a:blip>
            <a:srcRect t="-7795" b="2598"/>
            <a:stretch/>
          </p:blipFill>
          <p:spPr>
            <a:xfrm>
              <a:off x="7183250" y="1362513"/>
              <a:ext cx="740700" cy="104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3" name="Google Shape;493;p73"/>
            <p:cNvPicPr preferRelativeResize="0"/>
            <p:nvPr/>
          </p:nvPicPr>
          <p:blipFill rotWithShape="1">
            <a:blip r:embed="rId12">
              <a:alphaModFix/>
            </a:blip>
            <a:srcRect l="495" r="504"/>
            <a:stretch/>
          </p:blipFill>
          <p:spPr>
            <a:xfrm>
              <a:off x="8008838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4" name="Google Shape;494;p73"/>
            <p:cNvPicPr preferRelativeResize="0"/>
            <p:nvPr/>
          </p:nvPicPr>
          <p:blipFill rotWithShape="1">
            <a:blip r:embed="rId13">
              <a:alphaModFix/>
            </a:blip>
            <a:srcRect l="-19011" r="-13473"/>
            <a:stretch/>
          </p:blipFill>
          <p:spPr>
            <a:xfrm>
              <a:off x="215200" y="2628450"/>
              <a:ext cx="1055325" cy="93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73"/>
            <p:cNvPicPr preferRelativeResize="0"/>
            <p:nvPr/>
          </p:nvPicPr>
          <p:blipFill rotWithShape="1">
            <a:blip r:embed="rId14">
              <a:alphaModFix/>
            </a:blip>
            <a:srcRect t="1690" b="1690"/>
            <a:stretch/>
          </p:blipFill>
          <p:spPr>
            <a:xfrm>
              <a:off x="1266038" y="2628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73"/>
            <p:cNvPicPr preferRelativeResize="0"/>
            <p:nvPr/>
          </p:nvPicPr>
          <p:blipFill rotWithShape="1">
            <a:blip r:embed="rId15">
              <a:alphaModFix/>
            </a:blip>
            <a:srcRect t="1456" b="1456"/>
            <a:stretch/>
          </p:blipFill>
          <p:spPr>
            <a:xfrm>
              <a:off x="2137638" y="2628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73"/>
            <p:cNvPicPr preferRelativeResize="0"/>
            <p:nvPr/>
          </p:nvPicPr>
          <p:blipFill rotWithShape="1">
            <a:blip r:embed="rId16">
              <a:alphaModFix/>
            </a:blip>
            <a:srcRect l="-13829" r="-13283"/>
            <a:stretch/>
          </p:blipFill>
          <p:spPr>
            <a:xfrm>
              <a:off x="2873875" y="2628450"/>
              <a:ext cx="1006975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73"/>
            <p:cNvPicPr preferRelativeResize="0"/>
            <p:nvPr/>
          </p:nvPicPr>
          <p:blipFill rotWithShape="1">
            <a:blip r:embed="rId17">
              <a:alphaModFix/>
            </a:blip>
            <a:srcRect t="-10879" b="3479"/>
            <a:stretch/>
          </p:blipFill>
          <p:spPr>
            <a:xfrm>
              <a:off x="3880850" y="2483600"/>
              <a:ext cx="740700" cy="1082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p73"/>
            <p:cNvPicPr preferRelativeResize="0"/>
            <p:nvPr/>
          </p:nvPicPr>
          <p:blipFill rotWithShape="1">
            <a:blip r:embed="rId18">
              <a:alphaModFix/>
            </a:blip>
            <a:srcRect l="-13489" r="-12932"/>
            <a:stretch/>
          </p:blipFill>
          <p:spPr>
            <a:xfrm>
              <a:off x="4571075" y="2628450"/>
              <a:ext cx="1006975" cy="93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73"/>
            <p:cNvPicPr preferRelativeResize="0"/>
            <p:nvPr/>
          </p:nvPicPr>
          <p:blipFill rotWithShape="1">
            <a:blip r:embed="rId19">
              <a:alphaModFix/>
            </a:blip>
            <a:srcRect t="1456" b="1456"/>
            <a:stretch/>
          </p:blipFill>
          <p:spPr>
            <a:xfrm>
              <a:off x="5532038" y="2628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7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357638" y="2628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2" name="Google Shape;502;p73"/>
            <p:cNvPicPr preferRelativeResize="0"/>
            <p:nvPr/>
          </p:nvPicPr>
          <p:blipFill rotWithShape="1">
            <a:blip r:embed="rId21">
              <a:alphaModFix/>
            </a:blip>
            <a:srcRect l="-9916" r="-5396"/>
            <a:stretch/>
          </p:blipFill>
          <p:spPr>
            <a:xfrm>
              <a:off x="7098350" y="2628450"/>
              <a:ext cx="876075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73"/>
            <p:cNvPicPr preferRelativeResize="0"/>
            <p:nvPr/>
          </p:nvPicPr>
          <p:blipFill rotWithShape="1">
            <a:blip r:embed="rId22">
              <a:alphaModFix/>
            </a:blip>
            <a:srcRect t="-11457" b="3056"/>
            <a:stretch/>
          </p:blipFill>
          <p:spPr>
            <a:xfrm>
              <a:off x="8008850" y="2483600"/>
              <a:ext cx="740700" cy="1082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Google Shape;504;p73"/>
            <p:cNvPicPr preferRelativeResize="0"/>
            <p:nvPr/>
          </p:nvPicPr>
          <p:blipFill rotWithShape="1">
            <a:blip r:embed="rId23">
              <a:alphaModFix/>
            </a:blip>
            <a:srcRect l="-12932" r="-13489"/>
            <a:stretch/>
          </p:blipFill>
          <p:spPr>
            <a:xfrm>
              <a:off x="263550" y="3791450"/>
              <a:ext cx="1006975" cy="93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73"/>
            <p:cNvPicPr preferRelativeResize="0"/>
            <p:nvPr/>
          </p:nvPicPr>
          <p:blipFill rotWithShape="1">
            <a:blip r:embed="rId24">
              <a:alphaModFix/>
            </a:blip>
            <a:srcRect l="-13489" r="-12932"/>
            <a:stretch/>
          </p:blipFill>
          <p:spPr>
            <a:xfrm>
              <a:off x="1136735" y="3791450"/>
              <a:ext cx="1006975" cy="93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73"/>
            <p:cNvPicPr preferRelativeResize="0"/>
            <p:nvPr/>
          </p:nvPicPr>
          <p:blipFill rotWithShape="1">
            <a:blip r:embed="rId25">
              <a:alphaModFix/>
            </a:blip>
            <a:srcRect l="-4475" r="-11479"/>
            <a:stretch/>
          </p:blipFill>
          <p:spPr>
            <a:xfrm>
              <a:off x="2096450" y="3791450"/>
              <a:ext cx="876075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73"/>
            <p:cNvPicPr preferRelativeResize="0"/>
            <p:nvPr/>
          </p:nvPicPr>
          <p:blipFill rotWithShape="1">
            <a:blip r:embed="rId26">
              <a:alphaModFix/>
            </a:blip>
            <a:srcRect l="-9500" r="-14692"/>
            <a:stretch/>
          </p:blipFill>
          <p:spPr>
            <a:xfrm>
              <a:off x="2873875" y="3791450"/>
              <a:ext cx="1055325" cy="93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73"/>
            <p:cNvPicPr preferRelativeResize="0"/>
            <p:nvPr/>
          </p:nvPicPr>
          <p:blipFill rotWithShape="1">
            <a:blip r:embed="rId27">
              <a:alphaModFix/>
            </a:blip>
            <a:srcRect l="248" r="248"/>
            <a:stretch/>
          </p:blipFill>
          <p:spPr>
            <a:xfrm>
              <a:off x="3880838" y="3791450"/>
              <a:ext cx="740723" cy="937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73"/>
            <p:cNvPicPr preferRelativeResize="0"/>
            <p:nvPr/>
          </p:nvPicPr>
          <p:blipFill rotWithShape="1">
            <a:blip r:embed="rId28">
              <a:alphaModFix/>
            </a:blip>
            <a:srcRect l="-14172" r="-13623"/>
            <a:stretch/>
          </p:blipFill>
          <p:spPr>
            <a:xfrm>
              <a:off x="4571075" y="3791450"/>
              <a:ext cx="1006974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73"/>
            <p:cNvPicPr preferRelativeResize="0"/>
            <p:nvPr/>
          </p:nvPicPr>
          <p:blipFill rotWithShape="1">
            <a:blip r:embed="rId29">
              <a:alphaModFix/>
            </a:blip>
            <a:srcRect l="1886" r="1876"/>
            <a:stretch/>
          </p:blipFill>
          <p:spPr>
            <a:xfrm>
              <a:off x="5532038" y="3791450"/>
              <a:ext cx="740723" cy="937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73"/>
            <p:cNvPicPr preferRelativeResize="0"/>
            <p:nvPr/>
          </p:nvPicPr>
          <p:blipFill rotWithShape="1">
            <a:blip r:embed="rId30">
              <a:alphaModFix/>
            </a:blip>
            <a:srcRect l="-10239" r="-10227"/>
            <a:stretch/>
          </p:blipFill>
          <p:spPr>
            <a:xfrm>
              <a:off x="6272750" y="3791450"/>
              <a:ext cx="910499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73"/>
            <p:cNvPicPr preferRelativeResize="0"/>
            <p:nvPr/>
          </p:nvPicPr>
          <p:blipFill rotWithShape="1">
            <a:blip r:embed="rId31">
              <a:alphaModFix/>
            </a:blip>
            <a:srcRect t="-7409" b="3047"/>
            <a:stretch/>
          </p:blipFill>
          <p:spPr>
            <a:xfrm>
              <a:off x="7145313" y="3620075"/>
              <a:ext cx="788251" cy="110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73"/>
            <p:cNvPicPr preferRelativeResize="0"/>
            <p:nvPr/>
          </p:nvPicPr>
          <p:blipFill rotWithShape="1">
            <a:blip r:embed="rId32">
              <a:alphaModFix/>
            </a:blip>
            <a:srcRect t="465" b="465"/>
            <a:stretch/>
          </p:blipFill>
          <p:spPr>
            <a:xfrm>
              <a:off x="7956225" y="3620081"/>
              <a:ext cx="876074" cy="1108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73"/>
            <p:cNvPicPr preferRelativeResize="0"/>
            <p:nvPr/>
          </p:nvPicPr>
          <p:blipFill rotWithShape="1">
            <a:blip r:embed="rId19">
              <a:alphaModFix/>
            </a:blip>
            <a:srcRect t="1456" b="1456"/>
            <a:stretch/>
          </p:blipFill>
          <p:spPr>
            <a:xfrm>
              <a:off x="-410334" y="1465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73"/>
            <p:cNvPicPr preferRelativeResize="0"/>
            <p:nvPr/>
          </p:nvPicPr>
          <p:blipFill rotWithShape="1">
            <a:blip r:embed="rId13">
              <a:alphaModFix/>
            </a:blip>
            <a:srcRect l="-19011" r="-13473"/>
            <a:stretch/>
          </p:blipFill>
          <p:spPr>
            <a:xfrm>
              <a:off x="8654060" y="1465450"/>
              <a:ext cx="1055325" cy="93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73"/>
            <p:cNvPicPr preferRelativeResize="0"/>
            <p:nvPr/>
          </p:nvPicPr>
          <p:blipFill rotWithShape="1">
            <a:blip r:embed="rId6">
              <a:alphaModFix/>
            </a:blip>
            <a:srcRect t="1690" b="1690"/>
            <a:stretch/>
          </p:blipFill>
          <p:spPr>
            <a:xfrm>
              <a:off x="8838864" y="3791450"/>
              <a:ext cx="740725" cy="937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73"/>
            <p:cNvPicPr preferRelativeResize="0"/>
            <p:nvPr/>
          </p:nvPicPr>
          <p:blipFill rotWithShape="1">
            <a:blip r:embed="rId5">
              <a:alphaModFix/>
            </a:blip>
            <a:srcRect l="-4450" r="-11451"/>
            <a:stretch/>
          </p:blipFill>
          <p:spPr>
            <a:xfrm>
              <a:off x="8783975" y="2628450"/>
              <a:ext cx="876075" cy="937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73"/>
            <p:cNvPicPr preferRelativeResize="0"/>
            <p:nvPr/>
          </p:nvPicPr>
          <p:blipFill rotWithShape="1">
            <a:blip r:embed="rId31">
              <a:alphaModFix/>
            </a:blip>
            <a:srcRect t="-7409" b="3047"/>
            <a:stretch/>
          </p:blipFill>
          <p:spPr>
            <a:xfrm>
              <a:off x="-466385" y="2451283"/>
              <a:ext cx="788251" cy="110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73"/>
            <p:cNvPicPr preferRelativeResize="0"/>
            <p:nvPr/>
          </p:nvPicPr>
          <p:blipFill rotWithShape="1">
            <a:blip r:embed="rId22">
              <a:alphaModFix/>
            </a:blip>
            <a:srcRect t="-11457" b="3056"/>
            <a:stretch/>
          </p:blipFill>
          <p:spPr>
            <a:xfrm>
              <a:off x="-406828" y="3646600"/>
              <a:ext cx="740700" cy="10824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4"/>
          <p:cNvSpPr txBox="1">
            <a:spLocks noGrp="1"/>
          </p:cNvSpPr>
          <p:nvPr>
            <p:ph type="title"/>
          </p:nvPr>
        </p:nvSpPr>
        <p:spPr>
          <a:xfrm>
            <a:off x="311700" y="40900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USWDS User profile patterns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526" name="Google Shape;526;p74"/>
          <p:cNvSpPr txBox="1">
            <a:spLocks noGrp="1"/>
          </p:cNvSpPr>
          <p:nvPr>
            <p:ph type="body" idx="1"/>
          </p:nvPr>
        </p:nvSpPr>
        <p:spPr>
          <a:xfrm>
            <a:off x="341718" y="1208950"/>
            <a:ext cx="80013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Provide their name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Enter their address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Provide their email address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Enter their phone number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Indicate their contact preferences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Enter their Social Security Number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Enter their date of birth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Provide their race and ethnicity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Provide their biological sex or gender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Share their pronouns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6EA1A-5105-17BD-2638-B14A130A8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11188"/>
            <a:ext cx="7858800" cy="3418671"/>
            <a:chOff x="639675" y="1311188"/>
            <a:chExt cx="7858800" cy="3418671"/>
          </a:xfrm>
        </p:grpSpPr>
        <p:cxnSp>
          <p:nvCxnSpPr>
            <p:cNvPr id="527" name="Google Shape;527;p74"/>
            <p:cNvCxnSpPr/>
            <p:nvPr/>
          </p:nvCxnSpPr>
          <p:spPr>
            <a:xfrm>
              <a:off x="639675" y="1311188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74"/>
            <p:cNvCxnSpPr/>
            <p:nvPr/>
          </p:nvCxnSpPr>
          <p:spPr>
            <a:xfrm>
              <a:off x="639675" y="165305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74"/>
            <p:cNvCxnSpPr/>
            <p:nvPr/>
          </p:nvCxnSpPr>
          <p:spPr>
            <a:xfrm>
              <a:off x="639675" y="1994922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74"/>
            <p:cNvCxnSpPr/>
            <p:nvPr/>
          </p:nvCxnSpPr>
          <p:spPr>
            <a:xfrm>
              <a:off x="639675" y="233678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74"/>
            <p:cNvCxnSpPr/>
            <p:nvPr/>
          </p:nvCxnSpPr>
          <p:spPr>
            <a:xfrm>
              <a:off x="639675" y="2678656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74"/>
            <p:cNvCxnSpPr/>
            <p:nvPr/>
          </p:nvCxnSpPr>
          <p:spPr>
            <a:xfrm>
              <a:off x="639675" y="3020523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74"/>
            <p:cNvCxnSpPr/>
            <p:nvPr/>
          </p:nvCxnSpPr>
          <p:spPr>
            <a:xfrm>
              <a:off x="639675" y="336239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74"/>
            <p:cNvCxnSpPr/>
            <p:nvPr/>
          </p:nvCxnSpPr>
          <p:spPr>
            <a:xfrm>
              <a:off x="639675" y="370425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74"/>
            <p:cNvCxnSpPr/>
            <p:nvPr/>
          </p:nvCxnSpPr>
          <p:spPr>
            <a:xfrm>
              <a:off x="639675" y="404612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74"/>
            <p:cNvCxnSpPr/>
            <p:nvPr/>
          </p:nvCxnSpPr>
          <p:spPr>
            <a:xfrm>
              <a:off x="639675" y="4387992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74"/>
            <p:cNvCxnSpPr/>
            <p:nvPr/>
          </p:nvCxnSpPr>
          <p:spPr>
            <a:xfrm>
              <a:off x="639675" y="472985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27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5"/>
          <p:cNvSpPr txBox="1">
            <a:spLocks noGrp="1"/>
          </p:cNvSpPr>
          <p:nvPr>
            <p:ph type="title"/>
          </p:nvPr>
        </p:nvSpPr>
        <p:spPr>
          <a:xfrm>
            <a:off x="311700" y="40900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Today we’ll focus on the first four…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544" name="Google Shape;544;p75"/>
          <p:cNvSpPr txBox="1">
            <a:spLocks noGrp="1"/>
          </p:cNvSpPr>
          <p:nvPr>
            <p:ph type="body" idx="1"/>
          </p:nvPr>
        </p:nvSpPr>
        <p:spPr>
          <a:xfrm>
            <a:off x="341718" y="1208950"/>
            <a:ext cx="80013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Provide their name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Enter their address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Provide their email address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Enter their phone number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rgbClr val="D2C397"/>
                </a:solidFill>
              </a:rPr>
              <a:t>Indicate their contact preferences</a:t>
            </a:r>
            <a:endParaRPr sz="1800">
              <a:solidFill>
                <a:srgbClr val="D2C397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rgbClr val="D2C397"/>
                </a:solidFill>
              </a:rPr>
              <a:t>Enter their Social Security Number</a:t>
            </a:r>
            <a:endParaRPr sz="1800">
              <a:solidFill>
                <a:srgbClr val="D2C397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rgbClr val="D2C397"/>
                </a:solidFill>
              </a:rPr>
              <a:t>Enter their date of birth</a:t>
            </a:r>
            <a:endParaRPr sz="1800">
              <a:solidFill>
                <a:srgbClr val="D2C397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rgbClr val="D2C397"/>
                </a:solidFill>
              </a:rPr>
              <a:t>Provide their race and ethnicity</a:t>
            </a:r>
            <a:endParaRPr sz="1800">
              <a:solidFill>
                <a:srgbClr val="D2C397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rgbClr val="D2C397"/>
                </a:solidFill>
              </a:rPr>
              <a:t>Provide their biological sex or gender</a:t>
            </a:r>
            <a:endParaRPr sz="1800">
              <a:solidFill>
                <a:srgbClr val="D2C397"/>
              </a:solidFill>
            </a:endParaRPr>
          </a:p>
          <a:p>
            <a:pPr marL="45720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sz="1800">
                <a:solidFill>
                  <a:srgbClr val="D2C397"/>
                </a:solidFill>
              </a:rPr>
              <a:t>Share their pronouns</a:t>
            </a:r>
            <a:endParaRPr sz="1800">
              <a:solidFill>
                <a:srgbClr val="D2C397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C87F1-40F3-5C78-1A65-E937F1D55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11188"/>
            <a:ext cx="7858800" cy="3418671"/>
            <a:chOff x="639675" y="1311188"/>
            <a:chExt cx="7858800" cy="3418671"/>
          </a:xfrm>
        </p:grpSpPr>
        <p:cxnSp>
          <p:nvCxnSpPr>
            <p:cNvPr id="3" name="Google Shape;527;p74">
              <a:extLst>
                <a:ext uri="{FF2B5EF4-FFF2-40B4-BE49-F238E27FC236}">
                  <a16:creationId xmlns:a16="http://schemas.microsoft.com/office/drawing/2014/main" id="{23A69492-E8B2-EA9C-2CF1-B6009E74750D}"/>
                </a:ext>
              </a:extLst>
            </p:cNvPr>
            <p:cNvCxnSpPr/>
            <p:nvPr/>
          </p:nvCxnSpPr>
          <p:spPr>
            <a:xfrm>
              <a:off x="639675" y="1311188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" name="Google Shape;528;p74">
              <a:extLst>
                <a:ext uri="{FF2B5EF4-FFF2-40B4-BE49-F238E27FC236}">
                  <a16:creationId xmlns:a16="http://schemas.microsoft.com/office/drawing/2014/main" id="{28081627-632E-1790-0877-73D553C8F689}"/>
                </a:ext>
              </a:extLst>
            </p:cNvPr>
            <p:cNvCxnSpPr/>
            <p:nvPr/>
          </p:nvCxnSpPr>
          <p:spPr>
            <a:xfrm>
              <a:off x="639675" y="165305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" name="Google Shape;529;p74">
              <a:extLst>
                <a:ext uri="{FF2B5EF4-FFF2-40B4-BE49-F238E27FC236}">
                  <a16:creationId xmlns:a16="http://schemas.microsoft.com/office/drawing/2014/main" id="{AD02128D-8699-E440-89D1-6C77830F426A}"/>
                </a:ext>
              </a:extLst>
            </p:cNvPr>
            <p:cNvCxnSpPr/>
            <p:nvPr/>
          </p:nvCxnSpPr>
          <p:spPr>
            <a:xfrm>
              <a:off x="639675" y="1994922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530;p74">
              <a:extLst>
                <a:ext uri="{FF2B5EF4-FFF2-40B4-BE49-F238E27FC236}">
                  <a16:creationId xmlns:a16="http://schemas.microsoft.com/office/drawing/2014/main" id="{DEB7BC40-82E3-970E-22FB-CB201A6186C5}"/>
                </a:ext>
              </a:extLst>
            </p:cNvPr>
            <p:cNvCxnSpPr/>
            <p:nvPr/>
          </p:nvCxnSpPr>
          <p:spPr>
            <a:xfrm>
              <a:off x="639675" y="233678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531;p74">
              <a:extLst>
                <a:ext uri="{FF2B5EF4-FFF2-40B4-BE49-F238E27FC236}">
                  <a16:creationId xmlns:a16="http://schemas.microsoft.com/office/drawing/2014/main" id="{8ECDB9F9-A7CB-25E3-1BAE-4BDB25120992}"/>
                </a:ext>
              </a:extLst>
            </p:cNvPr>
            <p:cNvCxnSpPr/>
            <p:nvPr/>
          </p:nvCxnSpPr>
          <p:spPr>
            <a:xfrm>
              <a:off x="639675" y="2678656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532;p74">
              <a:extLst>
                <a:ext uri="{FF2B5EF4-FFF2-40B4-BE49-F238E27FC236}">
                  <a16:creationId xmlns:a16="http://schemas.microsoft.com/office/drawing/2014/main" id="{8D3F5B63-DA76-8A7F-C3DB-4ED1ABB819A5}"/>
                </a:ext>
              </a:extLst>
            </p:cNvPr>
            <p:cNvCxnSpPr/>
            <p:nvPr/>
          </p:nvCxnSpPr>
          <p:spPr>
            <a:xfrm>
              <a:off x="639675" y="3020523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533;p74">
              <a:extLst>
                <a:ext uri="{FF2B5EF4-FFF2-40B4-BE49-F238E27FC236}">
                  <a16:creationId xmlns:a16="http://schemas.microsoft.com/office/drawing/2014/main" id="{51FC4FB1-23B5-ECF2-BF52-2296358DC54A}"/>
                </a:ext>
              </a:extLst>
            </p:cNvPr>
            <p:cNvCxnSpPr/>
            <p:nvPr/>
          </p:nvCxnSpPr>
          <p:spPr>
            <a:xfrm>
              <a:off x="639675" y="336239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534;p74">
              <a:extLst>
                <a:ext uri="{FF2B5EF4-FFF2-40B4-BE49-F238E27FC236}">
                  <a16:creationId xmlns:a16="http://schemas.microsoft.com/office/drawing/2014/main" id="{21E3E765-8678-B845-95F1-EEDF2F987FC5}"/>
                </a:ext>
              </a:extLst>
            </p:cNvPr>
            <p:cNvCxnSpPr/>
            <p:nvPr/>
          </p:nvCxnSpPr>
          <p:spPr>
            <a:xfrm>
              <a:off x="639675" y="370425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535;p74">
              <a:extLst>
                <a:ext uri="{FF2B5EF4-FFF2-40B4-BE49-F238E27FC236}">
                  <a16:creationId xmlns:a16="http://schemas.microsoft.com/office/drawing/2014/main" id="{B0489D91-03A3-1A6F-F659-164A4C4BFB1B}"/>
                </a:ext>
              </a:extLst>
            </p:cNvPr>
            <p:cNvCxnSpPr/>
            <p:nvPr/>
          </p:nvCxnSpPr>
          <p:spPr>
            <a:xfrm>
              <a:off x="639675" y="404612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536;p74">
              <a:extLst>
                <a:ext uri="{FF2B5EF4-FFF2-40B4-BE49-F238E27FC236}">
                  <a16:creationId xmlns:a16="http://schemas.microsoft.com/office/drawing/2014/main" id="{62E930C6-FCCE-B87E-6039-87EC48745887}"/>
                </a:ext>
              </a:extLst>
            </p:cNvPr>
            <p:cNvCxnSpPr/>
            <p:nvPr/>
          </p:nvCxnSpPr>
          <p:spPr>
            <a:xfrm>
              <a:off x="639675" y="4387992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537;p74">
              <a:extLst>
                <a:ext uri="{FF2B5EF4-FFF2-40B4-BE49-F238E27FC236}">
                  <a16:creationId xmlns:a16="http://schemas.microsoft.com/office/drawing/2014/main" id="{6353056A-D159-2FAF-7D7D-424415AAF14A}"/>
                </a:ext>
              </a:extLst>
            </p:cNvPr>
            <p:cNvCxnSpPr/>
            <p:nvPr/>
          </p:nvCxnSpPr>
          <p:spPr>
            <a:xfrm>
              <a:off x="639675" y="472985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3" name="Google Shape;543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28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8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9639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BE2E"/>
                </a:solidFill>
              </a:rPr>
              <a:t>A USWDS pattern page</a:t>
            </a:r>
            <a:endParaRPr dirty="0">
              <a:solidFill>
                <a:srgbClr val="FFBE2E"/>
              </a:solidFill>
            </a:endParaRPr>
          </a:p>
        </p:txBody>
      </p:sp>
      <p:sp>
        <p:nvSpPr>
          <p:cNvPr id="389" name="Google Shape;389;p58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Patterns have </a:t>
            </a:r>
            <a:br>
              <a:rPr lang="en" dirty="0"/>
            </a:br>
            <a:r>
              <a:rPr lang="en" dirty="0"/>
              <a:t>guidance pages just </a:t>
            </a:r>
            <a:br>
              <a:rPr lang="en" dirty="0"/>
            </a:br>
            <a:r>
              <a:rPr lang="en" dirty="0"/>
              <a:t>like components</a:t>
            </a:r>
            <a:endParaRPr dirty="0"/>
          </a:p>
        </p:txBody>
      </p:sp>
      <p:grpSp>
        <p:nvGrpSpPr>
          <p:cNvPr id="2" name="Group 1" descr="A complete screenshot of a patterns page shows only the top section highlighted.">
            <a:extLst>
              <a:ext uri="{FF2B5EF4-FFF2-40B4-BE49-F238E27FC236}">
                <a16:creationId xmlns:a16="http://schemas.microsoft.com/office/drawing/2014/main" id="{AE374CA0-A6F7-9061-30D9-566DE52562DA}"/>
              </a:ext>
            </a:extLst>
          </p:cNvPr>
          <p:cNvGrpSpPr/>
          <p:nvPr/>
        </p:nvGrpSpPr>
        <p:grpSpPr>
          <a:xfrm>
            <a:off x="4547425" y="0"/>
            <a:ext cx="807600" cy="5143501"/>
            <a:chOff x="4547425" y="0"/>
            <a:chExt cx="807600" cy="5143501"/>
          </a:xfrm>
        </p:grpSpPr>
        <p:pic>
          <p:nvPicPr>
            <p:cNvPr id="391" name="Google Shape;391;p5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02996" y="0"/>
              <a:ext cx="69065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58"/>
            <p:cNvSpPr/>
            <p:nvPr/>
          </p:nvSpPr>
          <p:spPr>
            <a:xfrm>
              <a:off x="4602996" y="998719"/>
              <a:ext cx="690600" cy="4144756"/>
            </a:xfrm>
            <a:prstGeom prst="rect">
              <a:avLst/>
            </a:prstGeom>
            <a:solidFill>
              <a:srgbClr val="FFFFFF">
                <a:alpha val="81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8"/>
            <p:cNvSpPr/>
            <p:nvPr/>
          </p:nvSpPr>
          <p:spPr>
            <a:xfrm>
              <a:off x="4547425" y="19219"/>
              <a:ext cx="807600" cy="979500"/>
            </a:xfrm>
            <a:prstGeom prst="roundRect">
              <a:avLst>
                <a:gd name="adj" fmla="val 8333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0" name="Google Shape;390;p58" descr="A screenshot of the top section of a patterns page shows elements similar to a components page: pattern name, description, and sections like &quot;What problem does this solve?&quot;, &quot;When to use this pattern&quot;, and &quot;When to consider something else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b="17985"/>
          <a:stretch/>
        </p:blipFill>
        <p:spPr>
          <a:xfrm>
            <a:off x="5551800" y="200"/>
            <a:ext cx="3592201" cy="5143501"/>
          </a:xfrm>
          <a:prstGeom prst="rect">
            <a:avLst/>
          </a:prstGeom>
        </p:spPr>
      </p:pic>
      <p:sp>
        <p:nvSpPr>
          <p:cNvPr id="388" name="Google Shape;388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29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70" name="Google Shape;270;p50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</p:txBody>
      </p:sp>
      <p:sp>
        <p:nvSpPr>
          <p:cNvPr id="271" name="Google Shape;271;p50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guidelines</a:t>
            </a:r>
            <a:endParaRPr/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updates</a:t>
            </a:r>
            <a:endParaRPr/>
          </a:p>
        </p:txBody>
      </p:sp>
      <p:sp>
        <p:nvSpPr>
          <p:cNvPr id="273" name="Google Shape;273;p50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 patterns</a:t>
            </a:r>
            <a:endParaRPr/>
          </a:p>
        </p:txBody>
      </p:sp>
      <p:pic>
        <p:nvPicPr>
          <p:cNvPr id="274" name="Google Shape;274;p50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75" name="Google Shape;275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76" name="Google Shape;276;p50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9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a pattern</a:t>
            </a:r>
            <a:endParaRPr/>
          </a:p>
        </p:txBody>
      </p:sp>
      <p:sp>
        <p:nvSpPr>
          <p:cNvPr id="399" name="Google Shape;399;p59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top of the page describes the pattern</a:t>
            </a:r>
            <a:endParaRPr/>
          </a:p>
        </p:txBody>
      </p:sp>
      <p:grpSp>
        <p:nvGrpSpPr>
          <p:cNvPr id="2" name="Group 1" descr="A complete screenshot of a patterns page shows only title and description highlighted.">
            <a:extLst>
              <a:ext uri="{FF2B5EF4-FFF2-40B4-BE49-F238E27FC236}">
                <a16:creationId xmlns:a16="http://schemas.microsoft.com/office/drawing/2014/main" id="{75F807C7-A50D-4B13-22A3-490411B6B498}"/>
              </a:ext>
            </a:extLst>
          </p:cNvPr>
          <p:cNvGrpSpPr/>
          <p:nvPr/>
        </p:nvGrpSpPr>
        <p:grpSpPr>
          <a:xfrm>
            <a:off x="4547425" y="-67800"/>
            <a:ext cx="807600" cy="5211375"/>
            <a:chOff x="4547425" y="-67800"/>
            <a:chExt cx="807600" cy="5211375"/>
          </a:xfrm>
        </p:grpSpPr>
        <p:pic>
          <p:nvPicPr>
            <p:cNvPr id="401" name="Google Shape;401;p5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02996" y="0"/>
              <a:ext cx="69065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2" name="Google Shape;402;p59"/>
            <p:cNvSpPr/>
            <p:nvPr/>
          </p:nvSpPr>
          <p:spPr>
            <a:xfrm>
              <a:off x="4603000" y="393675"/>
              <a:ext cx="690600" cy="4749900"/>
            </a:xfrm>
            <a:prstGeom prst="rect">
              <a:avLst/>
            </a:prstGeom>
            <a:solidFill>
              <a:srgbClr val="FFFFFF">
                <a:alpha val="81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9"/>
            <p:cNvSpPr/>
            <p:nvPr/>
          </p:nvSpPr>
          <p:spPr>
            <a:xfrm>
              <a:off x="4603000" y="-67800"/>
              <a:ext cx="690600" cy="125400"/>
            </a:xfrm>
            <a:prstGeom prst="rect">
              <a:avLst/>
            </a:prstGeom>
            <a:solidFill>
              <a:srgbClr val="FFFFFF">
                <a:alpha val="81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9"/>
            <p:cNvSpPr/>
            <p:nvPr/>
          </p:nvSpPr>
          <p:spPr>
            <a:xfrm>
              <a:off x="4547425" y="57675"/>
              <a:ext cx="807600" cy="336000"/>
            </a:xfrm>
            <a:prstGeom prst="roundRect">
              <a:avLst>
                <a:gd name="adj" fmla="val 8333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0" name="Google Shape;400;p59" descr="A larger screenshot shows the title and description of a patterns page. The title is &quot;Three of more languages&quot; and the description is &quot;Help a user choose from multiple available languages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5679" b="68269"/>
          <a:stretch/>
        </p:blipFill>
        <p:spPr>
          <a:xfrm>
            <a:off x="5551800" y="356425"/>
            <a:ext cx="3592201" cy="1633802"/>
          </a:xfrm>
          <a:prstGeom prst="rect">
            <a:avLst/>
          </a:prstGeom>
        </p:spPr>
      </p:pic>
      <p:sp>
        <p:nvSpPr>
          <p:cNvPr id="405" name="Google Shape;405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4825" y="356422"/>
            <a:ext cx="3879600" cy="1633800"/>
          </a:xfrm>
          <a:prstGeom prst="rect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30</a:t>
            </a:fld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1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Guidance</a:t>
            </a:r>
            <a:endParaRPr/>
          </a:p>
        </p:txBody>
      </p:sp>
      <p:sp>
        <p:nvSpPr>
          <p:cNvPr id="426" name="Google Shape;426;p61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do </a:t>
            </a:r>
            <a:br>
              <a:rPr lang="en"/>
            </a:br>
            <a:r>
              <a:rPr lang="en"/>
              <a:t>and what not to do</a:t>
            </a:r>
            <a:endParaRPr/>
          </a:p>
        </p:txBody>
      </p:sp>
      <p:grpSp>
        <p:nvGrpSpPr>
          <p:cNvPr id="2" name="Group 1" descr="A larger screenshot of the top-middle section shows two columns, titled: &quot;What to do&quot; and &quot;What not to do&quot;">
            <a:extLst>
              <a:ext uri="{FF2B5EF4-FFF2-40B4-BE49-F238E27FC236}">
                <a16:creationId xmlns:a16="http://schemas.microsoft.com/office/drawing/2014/main" id="{47EAB516-2242-055C-C87B-4000BB790CEE}"/>
              </a:ext>
            </a:extLst>
          </p:cNvPr>
          <p:cNvGrpSpPr/>
          <p:nvPr/>
        </p:nvGrpSpPr>
        <p:grpSpPr>
          <a:xfrm>
            <a:off x="4547425" y="-67800"/>
            <a:ext cx="807600" cy="5211301"/>
            <a:chOff x="4547425" y="-67800"/>
            <a:chExt cx="807600" cy="5211301"/>
          </a:xfrm>
        </p:grpSpPr>
        <p:pic>
          <p:nvPicPr>
            <p:cNvPr id="428" name="Google Shape;428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02996" y="0"/>
              <a:ext cx="69065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9" name="Google Shape;429;p61"/>
            <p:cNvSpPr/>
            <p:nvPr/>
          </p:nvSpPr>
          <p:spPr>
            <a:xfrm>
              <a:off x="4603000" y="1807425"/>
              <a:ext cx="690600" cy="3336000"/>
            </a:xfrm>
            <a:prstGeom prst="rect">
              <a:avLst/>
            </a:prstGeom>
            <a:solidFill>
              <a:srgbClr val="FFFFFF">
                <a:alpha val="81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1"/>
            <p:cNvSpPr/>
            <p:nvPr/>
          </p:nvSpPr>
          <p:spPr>
            <a:xfrm>
              <a:off x="4603000" y="-67800"/>
              <a:ext cx="690600" cy="1048500"/>
            </a:xfrm>
            <a:prstGeom prst="rect">
              <a:avLst/>
            </a:prstGeom>
            <a:solidFill>
              <a:srgbClr val="FFFFFF">
                <a:alpha val="81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1"/>
            <p:cNvSpPr/>
            <p:nvPr/>
          </p:nvSpPr>
          <p:spPr>
            <a:xfrm>
              <a:off x="4547425" y="980625"/>
              <a:ext cx="807600" cy="826800"/>
            </a:xfrm>
            <a:prstGeom prst="roundRect">
              <a:avLst>
                <a:gd name="adj" fmla="val 8333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7" name="Google Shape;427;p61" descr="A larger screenshot of the top-middle section shows two columns, titled &quot;What to do&quot; and &quot;What not to do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6837" b="25535"/>
          <a:stretch/>
        </p:blipFill>
        <p:spPr>
          <a:xfrm>
            <a:off x="5551800" y="333475"/>
            <a:ext cx="3592201" cy="4242750"/>
          </a:xfrm>
          <a:prstGeom prst="rect">
            <a:avLst/>
          </a:prstGeom>
        </p:spPr>
      </p:pic>
      <p:sp>
        <p:nvSpPr>
          <p:cNvPr id="432" name="Google Shape;432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4825" y="356425"/>
            <a:ext cx="3879600" cy="4219800"/>
          </a:xfrm>
          <a:prstGeom prst="rect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31</a:t>
            </a:fld>
            <a:endParaRPr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2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</a:t>
            </a:r>
            <a:endParaRPr/>
          </a:p>
        </p:txBody>
      </p:sp>
      <p:sp>
        <p:nvSpPr>
          <p:cNvPr id="439" name="Google Shape;439;p62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implementation details, often related to accessibility</a:t>
            </a:r>
            <a:endParaRPr/>
          </a:p>
        </p:txBody>
      </p:sp>
      <p:grpSp>
        <p:nvGrpSpPr>
          <p:cNvPr id="2" name="Group 1" descr="A complete screenshot of a patterns page shows only the middle section highlighted.">
            <a:extLst>
              <a:ext uri="{FF2B5EF4-FFF2-40B4-BE49-F238E27FC236}">
                <a16:creationId xmlns:a16="http://schemas.microsoft.com/office/drawing/2014/main" id="{F9503AAA-DA31-913C-31BA-6C647AF5E9FE}"/>
              </a:ext>
            </a:extLst>
          </p:cNvPr>
          <p:cNvGrpSpPr/>
          <p:nvPr/>
        </p:nvGrpSpPr>
        <p:grpSpPr>
          <a:xfrm>
            <a:off x="4547425" y="-67800"/>
            <a:ext cx="807600" cy="5211301"/>
            <a:chOff x="4547425" y="-67800"/>
            <a:chExt cx="807600" cy="5211301"/>
          </a:xfrm>
        </p:grpSpPr>
        <p:pic>
          <p:nvPicPr>
            <p:cNvPr id="441" name="Google Shape;441;p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02996" y="0"/>
              <a:ext cx="69065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Google Shape;442;p62"/>
            <p:cNvSpPr/>
            <p:nvPr/>
          </p:nvSpPr>
          <p:spPr>
            <a:xfrm>
              <a:off x="4603000" y="2797675"/>
              <a:ext cx="690600" cy="2345700"/>
            </a:xfrm>
            <a:prstGeom prst="rect">
              <a:avLst/>
            </a:prstGeom>
            <a:solidFill>
              <a:srgbClr val="FFFFFF">
                <a:alpha val="81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2"/>
            <p:cNvSpPr/>
            <p:nvPr/>
          </p:nvSpPr>
          <p:spPr>
            <a:xfrm>
              <a:off x="4603000" y="-67800"/>
              <a:ext cx="690600" cy="2279100"/>
            </a:xfrm>
            <a:prstGeom prst="rect">
              <a:avLst/>
            </a:prstGeom>
            <a:solidFill>
              <a:srgbClr val="FFFFFF">
                <a:alpha val="81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2"/>
            <p:cNvSpPr/>
            <p:nvPr/>
          </p:nvSpPr>
          <p:spPr>
            <a:xfrm rot="10800000" flipH="1">
              <a:off x="4547425" y="2211175"/>
              <a:ext cx="807600" cy="586500"/>
            </a:xfrm>
            <a:prstGeom prst="roundRect">
              <a:avLst>
                <a:gd name="adj" fmla="val 8333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0" name="Google Shape;440;p62" descr="A larger screenshot of the middle section shows a section titled: &quot;Considerations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6895" b="46822"/>
          <a:stretch/>
        </p:blipFill>
        <p:spPr>
          <a:xfrm>
            <a:off x="5551800" y="356425"/>
            <a:ext cx="3592201" cy="2902799"/>
          </a:xfrm>
          <a:prstGeom prst="rect">
            <a:avLst/>
          </a:prstGeom>
        </p:spPr>
      </p:pic>
      <p:sp>
        <p:nvSpPr>
          <p:cNvPr id="445" name="Google Shape;445;p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4825" y="356425"/>
            <a:ext cx="3879600" cy="2902800"/>
          </a:xfrm>
          <a:prstGeom prst="rect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32</a:t>
            </a:fld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3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Details</a:t>
            </a:r>
            <a:endParaRPr dirty="0"/>
          </a:p>
        </p:txBody>
      </p:sp>
      <p:sp>
        <p:nvSpPr>
          <p:cNvPr id="452" name="Google Shape;452;p63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USWDS components used to address the pattern and how to implement our solution in code</a:t>
            </a:r>
            <a:endParaRPr dirty="0"/>
          </a:p>
        </p:txBody>
      </p:sp>
      <p:grpSp>
        <p:nvGrpSpPr>
          <p:cNvPr id="2" name="Group 1" descr="A complete screenshot of a patterns page shows only the bottom-middle section highlighted.">
            <a:extLst>
              <a:ext uri="{FF2B5EF4-FFF2-40B4-BE49-F238E27FC236}">
                <a16:creationId xmlns:a16="http://schemas.microsoft.com/office/drawing/2014/main" id="{D88BBF64-E167-E271-4A9E-D5F7F7223D28}"/>
              </a:ext>
            </a:extLst>
          </p:cNvPr>
          <p:cNvGrpSpPr/>
          <p:nvPr/>
        </p:nvGrpSpPr>
        <p:grpSpPr>
          <a:xfrm>
            <a:off x="4547425" y="-67800"/>
            <a:ext cx="807600" cy="5211301"/>
            <a:chOff x="4547425" y="-67800"/>
            <a:chExt cx="807600" cy="5211301"/>
          </a:xfrm>
        </p:grpSpPr>
        <p:pic>
          <p:nvPicPr>
            <p:cNvPr id="454" name="Google Shape;454;p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02996" y="0"/>
              <a:ext cx="69065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63"/>
            <p:cNvSpPr/>
            <p:nvPr/>
          </p:nvSpPr>
          <p:spPr>
            <a:xfrm>
              <a:off x="4603000" y="3576425"/>
              <a:ext cx="690600" cy="1566900"/>
            </a:xfrm>
            <a:prstGeom prst="rect">
              <a:avLst/>
            </a:prstGeom>
            <a:solidFill>
              <a:srgbClr val="FFFFFF">
                <a:alpha val="81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3"/>
            <p:cNvSpPr/>
            <p:nvPr/>
          </p:nvSpPr>
          <p:spPr>
            <a:xfrm>
              <a:off x="4603000" y="-67800"/>
              <a:ext cx="690600" cy="2798100"/>
            </a:xfrm>
            <a:prstGeom prst="rect">
              <a:avLst/>
            </a:prstGeom>
            <a:solidFill>
              <a:srgbClr val="FFFFFF">
                <a:alpha val="81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3"/>
            <p:cNvSpPr/>
            <p:nvPr/>
          </p:nvSpPr>
          <p:spPr>
            <a:xfrm rot="10800000" flipH="1">
              <a:off x="4547425" y="2730425"/>
              <a:ext cx="807600" cy="846000"/>
            </a:xfrm>
            <a:prstGeom prst="roundRect">
              <a:avLst>
                <a:gd name="adj" fmla="val 8333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3" name="Google Shape;453;p63" descr="A larger screenshot of the bottom-middle section shows three columns, titled: &quot;Components used in this pattern&quot;, &quot;Pattern preview&quot;, and &quot;Pattern code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6437" b="25655"/>
          <a:stretch/>
        </p:blipFill>
        <p:spPr>
          <a:xfrm>
            <a:off x="5551800" y="403800"/>
            <a:ext cx="3592201" cy="4259123"/>
          </a:xfrm>
          <a:prstGeom prst="rect">
            <a:avLst/>
          </a:prstGeom>
        </p:spPr>
      </p:pic>
      <p:sp>
        <p:nvSpPr>
          <p:cNvPr id="458" name="Google Shape;458;p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4825" y="356425"/>
            <a:ext cx="3879600" cy="4306500"/>
          </a:xfrm>
          <a:prstGeom prst="rect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33</a:t>
            </a:fld>
            <a:endParaRPr sz="1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4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9639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information</a:t>
            </a:r>
            <a:endParaRPr/>
          </a:p>
        </p:txBody>
      </p:sp>
      <p:sp>
        <p:nvSpPr>
          <p:cNvPr id="466" name="Google Shape;466;p64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examples, </a:t>
            </a:r>
            <a:br>
              <a:rPr lang="en"/>
            </a:br>
            <a:r>
              <a:rPr lang="en"/>
              <a:t>related components,</a:t>
            </a:r>
            <a:br>
              <a:rPr lang="en"/>
            </a:br>
            <a:r>
              <a:rPr lang="en"/>
              <a:t>sources we used in addition to our direct research, and a list of any changes to the pattern page since publication</a:t>
            </a:r>
            <a:endParaRPr/>
          </a:p>
        </p:txBody>
      </p:sp>
      <p:grpSp>
        <p:nvGrpSpPr>
          <p:cNvPr id="2" name="Group 1" descr="A complete screenshot of a patterns page shows only the bottom section highlighted.">
            <a:extLst>
              <a:ext uri="{FF2B5EF4-FFF2-40B4-BE49-F238E27FC236}">
                <a16:creationId xmlns:a16="http://schemas.microsoft.com/office/drawing/2014/main" id="{68645467-281F-28B7-2400-FD0A5F21A728}"/>
              </a:ext>
            </a:extLst>
          </p:cNvPr>
          <p:cNvGrpSpPr/>
          <p:nvPr/>
        </p:nvGrpSpPr>
        <p:grpSpPr>
          <a:xfrm>
            <a:off x="4547425" y="-67800"/>
            <a:ext cx="807600" cy="5211301"/>
            <a:chOff x="4547425" y="-67800"/>
            <a:chExt cx="807600" cy="5211301"/>
          </a:xfrm>
        </p:grpSpPr>
        <p:pic>
          <p:nvPicPr>
            <p:cNvPr id="468" name="Google Shape;468;p6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02996" y="0"/>
              <a:ext cx="690653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64"/>
            <p:cNvSpPr/>
            <p:nvPr/>
          </p:nvSpPr>
          <p:spPr>
            <a:xfrm>
              <a:off x="4603000" y="4484025"/>
              <a:ext cx="690600" cy="659400"/>
            </a:xfrm>
            <a:prstGeom prst="rect">
              <a:avLst/>
            </a:prstGeom>
            <a:solidFill>
              <a:srgbClr val="FFFFFF">
                <a:alpha val="81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4"/>
            <p:cNvSpPr/>
            <p:nvPr/>
          </p:nvSpPr>
          <p:spPr>
            <a:xfrm>
              <a:off x="4603000" y="-67800"/>
              <a:ext cx="690600" cy="3596100"/>
            </a:xfrm>
            <a:prstGeom prst="rect">
              <a:avLst/>
            </a:prstGeom>
            <a:solidFill>
              <a:srgbClr val="FFFFFF">
                <a:alpha val="81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4"/>
            <p:cNvSpPr/>
            <p:nvPr/>
          </p:nvSpPr>
          <p:spPr>
            <a:xfrm rot="10800000" flipH="1">
              <a:off x="4547425" y="3528401"/>
              <a:ext cx="807600" cy="945300"/>
            </a:xfrm>
            <a:prstGeom prst="roundRect">
              <a:avLst>
                <a:gd name="adj" fmla="val 8333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7" name="Google Shape;467;p64" descr="A larger screenshot of the bottom section shows four sections, titled: &quot;See patterns in use&quot;, &quot;Related&quot;, &quot;References&quot;, and &quot;Changelog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6304" b="20128"/>
          <a:stretch/>
        </p:blipFill>
        <p:spPr>
          <a:xfrm>
            <a:off x="5551800" y="356425"/>
            <a:ext cx="3592201" cy="4614001"/>
          </a:xfrm>
          <a:prstGeom prst="rect">
            <a:avLst/>
          </a:prstGeom>
        </p:spPr>
      </p:pic>
      <p:sp>
        <p:nvSpPr>
          <p:cNvPr id="472" name="Google Shape;472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4825" y="356425"/>
            <a:ext cx="3879600" cy="4614000"/>
          </a:xfrm>
          <a:prstGeom prst="rect">
            <a:avLst/>
          </a:prstGeom>
          <a:noFill/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459;p63">
            <a:extLst>
              <a:ext uri="{FF2B5EF4-FFF2-40B4-BE49-F238E27FC236}">
                <a16:creationId xmlns:a16="http://schemas.microsoft.com/office/drawing/2014/main" id="{15B1F4F9-2A50-0D10-9EB1-F7E80912E57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highlight>
                  <a:srgbClr val="000000"/>
                </a:highlight>
              </a:rPr>
              <a:t>34</a:t>
            </a:fld>
            <a:endParaRPr sz="1000" dirty="0"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Name patterns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7" name="Google Shape;637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Only one name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3" name="Google Shape;643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Single-letter names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9" name="Google Shape;649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Very long names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55" name="Google Shape;655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Names with special characters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61" name="Google Shape;661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launches</a:t>
            </a:r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Names with multiple upper-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and lowercase letters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67" name="Google Shape;667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Two or more last names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73" name="Google Shape;673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Anna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rgbClr val="FFBE2E"/>
                </a:solidFill>
              </a:rPr>
              <a:t>May</a:t>
            </a:r>
            <a:r>
              <a:rPr lang="en">
                <a:solidFill>
                  <a:schemeClr val="lt1"/>
                </a:solidFill>
              </a:rPr>
              <a:t> Wong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Wong </a:t>
            </a:r>
            <a:r>
              <a:rPr lang="en">
                <a:solidFill>
                  <a:schemeClr val="dk2"/>
                </a:solidFill>
              </a:rPr>
              <a:t>Liu Tsong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9" name="Google Shape;679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0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Name</a:t>
            </a:r>
            <a:r>
              <a:rPr lang="en">
                <a:solidFill>
                  <a:schemeClr val="lt1"/>
                </a:solidFill>
              </a:rPr>
              <a:t>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Pattern guidance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208964" y="1108375"/>
            <a:ext cx="41550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Support long text fields and short names</a:t>
            </a:r>
            <a:endParaRPr sz="1600" dirty="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Support a rich array of special characters</a:t>
            </a:r>
            <a:endParaRPr sz="1600" dirty="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Allow more than one name in each field</a:t>
            </a:r>
            <a:endParaRPr sz="1600" dirty="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Allow both upper and lowercase letters in each field, along with hyphens, apostrophes and blank spaces</a:t>
            </a:r>
            <a:endParaRPr sz="1600" dirty="0"/>
          </a:p>
          <a:p>
            <a:pPr marL="457200" lvl="0" indent="-330200" algn="l" rtl="0">
              <a:spcBef>
                <a:spcPts val="400"/>
              </a:spcBef>
              <a:spcAft>
                <a:spcPts val="400"/>
              </a:spcAft>
              <a:buSzPts val="1600"/>
              <a:buChar char="●"/>
            </a:pPr>
            <a:r>
              <a:rPr lang="en" sz="1600" dirty="0"/>
              <a:t>If you need it, ask for </a:t>
            </a:r>
            <a:r>
              <a:rPr lang="en" sz="160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previous name</a:t>
            </a:r>
            <a:r>
              <a:rPr lang="en" sz="1600" dirty="0"/>
              <a:t> not </a:t>
            </a:r>
            <a:r>
              <a:rPr lang="en" sz="1600" dirty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maiden name</a:t>
            </a:r>
            <a:r>
              <a:rPr lang="en" sz="1600" dirty="0"/>
              <a:t>.</a:t>
            </a:r>
          </a:p>
          <a:p>
            <a:pPr marL="457200" lvl="0" indent="-330200" algn="l" rtl="0">
              <a:spcBef>
                <a:spcPts val="400"/>
              </a:spcBef>
              <a:spcAft>
                <a:spcPts val="400"/>
              </a:spcAft>
              <a:buSzPts val="1600"/>
              <a:buChar char="●"/>
            </a:pPr>
            <a:r>
              <a:rPr lang="en" sz="1600" dirty="0"/>
              <a:t>Use descriptive hint text</a:t>
            </a:r>
            <a:endParaRPr sz="1600" dirty="0"/>
          </a:p>
        </p:txBody>
      </p:sp>
      <p:pic>
        <p:nvPicPr>
          <p:cNvPr id="687" name="Google Shape;687;p90" descr="A name pattern shows three fields under the header &quot;Name&quot;: &quot;First or given name&quot;, &quot;Middle name&quot; and &quot;Last or family name. First or given name has the hint text of &quot;Example: Jose, Darren, or Mai&quot;. Last or family name has the hint text &quot;Example: Martinez Gonzalez, Gu, or Smith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20" b="-419"/>
          <a:stretch/>
        </p:blipFill>
        <p:spPr>
          <a:xfrm>
            <a:off x="5047050" y="428687"/>
            <a:ext cx="3134324" cy="4184876"/>
          </a:xfrm>
          <a:prstGeom prst="rect">
            <a:avLst/>
          </a:prstGeom>
        </p:spPr>
      </p:pic>
      <p:sp>
        <p:nvSpPr>
          <p:cNvPr id="685" name="Google Shape;685;p9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43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91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Given and family name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94" name="Google Shape;694;p91"/>
          <p:cNvSpPr txBox="1">
            <a:spLocks noGrp="1"/>
          </p:cNvSpPr>
          <p:nvPr>
            <p:ph type="body" idx="1"/>
          </p:nvPr>
        </p:nvSpPr>
        <p:spPr>
          <a:xfrm>
            <a:off x="313143" y="1108375"/>
            <a:ext cx="41550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>
                <a:solidFill>
                  <a:schemeClr val="accent1"/>
                </a:solidFill>
              </a:rPr>
              <a:t>An emerging best practice that addresses some of </a:t>
            </a:r>
            <a:br>
              <a:rPr lang="en">
                <a:solidFill>
                  <a:schemeClr val="accent1"/>
                </a:solidFill>
              </a:rPr>
            </a:br>
            <a:r>
              <a:rPr lang="en">
                <a:solidFill>
                  <a:schemeClr val="accent1"/>
                </a:solidFill>
              </a:rPr>
              <a:t>the challenges with non–Western European names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95" name="Google Shape;695;p91" descr="A name pattern shows three fields under the header &quot;Name&quot;: &quot;First or given name&quot;, &quot;Middle name&quot; and &quot;Last or family name&quot;. Two fields are highlighted: &quot;First or given name&quot; and &quot;Last or family name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47050" y="412613"/>
            <a:ext cx="3134324" cy="4184876"/>
          </a:xfrm>
          <a:prstGeom prst="rect">
            <a:avLst/>
          </a:prstGeom>
        </p:spPr>
      </p:pic>
      <p:sp>
        <p:nvSpPr>
          <p:cNvPr id="693" name="Google Shape;693;p9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44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92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Full name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2" name="Google Shape;702;p92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Use a full name if you don’t need to parse apart the pieces of a name.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703" name="Google Shape;703;p92" descr="A name field with the label &quot;Full Name&quot; and the hint text &quot;Example: Prof. Madeline Martinez Hernandez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"/>
          <a:stretch/>
        </p:blipFill>
        <p:spPr>
          <a:xfrm>
            <a:off x="5014900" y="2079663"/>
            <a:ext cx="3134326" cy="984175"/>
          </a:xfrm>
          <a:prstGeom prst="rect">
            <a:avLst/>
          </a:prstGeom>
        </p:spPr>
      </p:pic>
      <p:sp>
        <p:nvSpPr>
          <p:cNvPr id="701" name="Google Shape;701;p9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45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3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Preferred form of address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0" name="Google Shape;710;p93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If you will be reaching out to speak with someone verbally or expect formal correspondence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711" name="Google Shape;711;p93" descr="A name field with the label &quot;I prefer to be addressed as&quot; and the hint text&quot;Example: Dr. Gu or Mrs. Schmidt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"/>
          <a:stretch/>
        </p:blipFill>
        <p:spPr>
          <a:xfrm>
            <a:off x="5014900" y="2079663"/>
            <a:ext cx="3134326" cy="984175"/>
          </a:xfrm>
          <a:prstGeom prst="rect">
            <a:avLst/>
          </a:prstGeom>
        </p:spPr>
      </p:pic>
      <p:sp>
        <p:nvSpPr>
          <p:cNvPr id="709" name="Google Shape;709;p9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46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Address patterns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7" name="Google Shape;717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Many Puerto Rican addresses require an Urbanization code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or name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23" name="Google Shape;723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Many rural areas don’t follow conventions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29" name="Google Shape;729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USAGov Beta site</a:t>
            </a:r>
            <a:endParaRPr/>
          </a:p>
        </p:txBody>
      </p:sp>
      <p:sp>
        <p:nvSpPr>
          <p:cNvPr id="289" name="Google Shape;289;p52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beta.usa.gov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90" name="Google Shape;290;p52" descr="The beta.usa.gov homepage shows a beta site banner on top of a crisp red, white, and blue page. Hero text on a blue background reads Welcome to the USA.gov beta site, the first step to a new USA.gov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b="43036"/>
          <a:stretch/>
        </p:blipFill>
        <p:spPr>
          <a:xfrm>
            <a:off x="557275" y="895300"/>
            <a:ext cx="8029500" cy="4560600"/>
          </a:xfrm>
          <a:prstGeom prst="roundRect">
            <a:avLst>
              <a:gd name="adj" fmla="val 1366"/>
            </a:avLst>
          </a:prstGeom>
        </p:spPr>
      </p:pic>
      <p:sp>
        <p:nvSpPr>
          <p:cNvPr id="288" name="Google Shape;288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Complexities of context and situation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35" name="Google Shape;735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98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General Address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Fields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42" name="Google Shape;742;p98"/>
          <p:cNvSpPr txBox="1">
            <a:spLocks noGrp="1"/>
          </p:cNvSpPr>
          <p:nvPr>
            <p:ph type="body" idx="1"/>
          </p:nvPr>
        </p:nvSpPr>
        <p:spPr>
          <a:xfrm>
            <a:off x="208962" y="1108375"/>
            <a:ext cx="37290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Street address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Street address line 2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City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State, territory, or military post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ZIP code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Public Sans ExtraBold"/>
                <a:ea typeface="Public Sans ExtraBold"/>
                <a:cs typeface="Public Sans ExtraBold"/>
                <a:sym typeface="Public Sans ExtraBold"/>
              </a:rPr>
              <a:t>If your audience includes Puerto Rico,</a:t>
            </a:r>
            <a:r>
              <a:rPr lang="en" sz="1600"/>
              <a:t> include an Urbanization field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latin typeface="Public Sans ExtraBold"/>
                <a:ea typeface="Public Sans ExtraBold"/>
                <a:cs typeface="Public Sans ExtraBold"/>
                <a:sym typeface="Public Sans ExtraBold"/>
              </a:rPr>
              <a:t>If your audience include those in very remote locations,</a:t>
            </a:r>
            <a:r>
              <a:rPr lang="en" sz="1600"/>
              <a:t> consider a Google Plus Code field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3" name="Google Shape;743;p98" descr="A group of fields under the heading &quot;Physical Address&quot;. Labels include Street Address, Street Address Line 2, and City. City is marked as a required fiel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53497"/>
          <a:stretch/>
        </p:blipFill>
        <p:spPr>
          <a:xfrm>
            <a:off x="4216950" y="650275"/>
            <a:ext cx="2174024" cy="2805524"/>
          </a:xfrm>
          <a:prstGeom prst="rect">
            <a:avLst/>
          </a:prstGeom>
        </p:spPr>
      </p:pic>
      <p:pic>
        <p:nvPicPr>
          <p:cNvPr id="744" name="Google Shape;744;p98" descr="A group of fields related to &quot;Physical Address&quot;. Labels include State Territory or Military post (which uses a select component), ZIP code, Urbanization (Puerto Rico only) and Google Plus Code. State territory or military post is marked as a required fiel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6340"/>
          <a:stretch/>
        </p:blipFill>
        <p:spPr>
          <a:xfrm>
            <a:off x="6603850" y="1197475"/>
            <a:ext cx="2174024" cy="3237299"/>
          </a:xfrm>
          <a:prstGeom prst="rect">
            <a:avLst/>
          </a:prstGeom>
        </p:spPr>
      </p:pic>
      <p:sp>
        <p:nvSpPr>
          <p:cNvPr id="741" name="Google Shape;741;p9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51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9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General Address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Pattern guidance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1" name="Google Shape;751;p99"/>
          <p:cNvSpPr txBox="1">
            <a:spLocks noGrp="1"/>
          </p:cNvSpPr>
          <p:nvPr>
            <p:ph type="body" idx="1"/>
          </p:nvPr>
        </p:nvSpPr>
        <p:spPr>
          <a:xfrm>
            <a:off x="208962" y="1108375"/>
            <a:ext cx="3795112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Support long text fields.</a:t>
            </a:r>
            <a:endParaRPr sz="1600" dirty="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Support a rich array of diacritics, accents, and alternative characters</a:t>
            </a:r>
            <a:endParaRPr sz="1600" dirty="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Consider using the autocomplete attribute on address input fields</a:t>
            </a:r>
            <a:endParaRPr sz="1600" dirty="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If your program does not serve the armed forces or U.S. territories, you may want to provide links to related resources for these users if such resources exist</a:t>
            </a:r>
            <a:endParaRPr sz="1600" dirty="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</a:pPr>
            <a:r>
              <a:rPr lang="en" sz="1600" dirty="0">
                <a:solidFill>
                  <a:schemeClr val="accent4"/>
                </a:solidFill>
              </a:rPr>
              <a:t>Do not assume that people can receive mail at their physical location</a:t>
            </a:r>
            <a:endParaRPr sz="16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52" name="Google Shape;752;p99" descr="A group of fields under the heading &quot;Physical Address&quot;. Labels include Street Address, Street Address Line 2, and City. City is marked as a required fiel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53497"/>
          <a:stretch/>
        </p:blipFill>
        <p:spPr>
          <a:xfrm>
            <a:off x="4216950" y="650275"/>
            <a:ext cx="2174024" cy="2805524"/>
          </a:xfrm>
          <a:prstGeom prst="rect">
            <a:avLst/>
          </a:prstGeom>
        </p:spPr>
      </p:pic>
      <p:pic>
        <p:nvPicPr>
          <p:cNvPr id="753" name="Google Shape;753;p99" descr="A group of fields related to &quot;Physical Address&quot;. Labels include State Territory or Military post (which uses a select component), ZIP code, Urbanization (Puerto Rico only) and Google Plus Code. State territory or military post is marked as a required fiel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6340"/>
          <a:stretch/>
        </p:blipFill>
        <p:spPr>
          <a:xfrm>
            <a:off x="6603850" y="1197475"/>
            <a:ext cx="2174024" cy="3237299"/>
          </a:xfrm>
          <a:prstGeom prst="rect">
            <a:avLst/>
          </a:prstGeom>
        </p:spPr>
      </p:pic>
      <p:sp>
        <p:nvSpPr>
          <p:cNvPr id="750" name="Google Shape;750;p9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52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00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Mailing address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Pattern guidance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1" name="Google Shape;761;p100"/>
          <p:cNvSpPr txBox="1">
            <a:spLocks noGrp="1"/>
          </p:cNvSpPr>
          <p:nvPr>
            <p:ph type="body" idx="1"/>
          </p:nvPr>
        </p:nvSpPr>
        <p:spPr>
          <a:xfrm>
            <a:off x="208945" y="1108375"/>
            <a:ext cx="37692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you need both physical address and mailing address, provide a checkbox for “same as physical address” to auto-populate the mailing address if they are the same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Google Plus Code does not apply to mailing address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street address is required for a mailing address, but it may not be required for a physical address 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65875" y="1237663"/>
            <a:ext cx="2282400" cy="345600"/>
          </a:xfrm>
          <a:prstGeom prst="roundRect">
            <a:avLst>
              <a:gd name="adj" fmla="val 3225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2" name="Google Shape;762;p100" descr="A group of fields under the heading &quot; Mailing Address&quot;. Labels include Street Address, Street Address Line 2, and City. City is marked as a required field. At thew top is a highlighted checkbox with the label &quot;Same as physical address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42883"/>
          <a:stretch/>
        </p:blipFill>
        <p:spPr>
          <a:xfrm>
            <a:off x="4216950" y="650275"/>
            <a:ext cx="2174025" cy="3159127"/>
          </a:xfrm>
          <a:prstGeom prst="rect">
            <a:avLst/>
          </a:prstGeom>
        </p:spPr>
      </p:pic>
      <p:pic>
        <p:nvPicPr>
          <p:cNvPr id="763" name="Google Shape;763;p100" descr="A group of fields related to &quot;Mailing Address&quot;. Labels include State Territory or Military post (which uses a select component), ZIP code, and Urbanization (Puerto Rico only). State territory or military post is marked as a required fiel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56918"/>
          <a:stretch/>
        </p:blipFill>
        <p:spPr>
          <a:xfrm>
            <a:off x="6603850" y="1551671"/>
            <a:ext cx="2174025" cy="2382828"/>
          </a:xfrm>
          <a:prstGeom prst="rect">
            <a:avLst/>
          </a:prstGeom>
        </p:spPr>
      </p:pic>
      <p:sp>
        <p:nvSpPr>
          <p:cNvPr id="760" name="Google Shape;760;p10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53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01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Select instead of Combobox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1" name="Google Shape;771;p101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The Combobox didn't test well with screen reader users, so we’re suggesting a select instead.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68" name="Google Shape;768;p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1900" y="1615375"/>
            <a:ext cx="2282400" cy="699000"/>
          </a:xfrm>
          <a:prstGeom prst="roundRect">
            <a:avLst>
              <a:gd name="adj" fmla="val 3225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3" name="Google Shape;773;p101" descr="A group of fields under the heading &quot; Mailing Address&quot;. Labels include Street Address, Street Address Line 2, and City. City is marked as a required field. At thew top is a checkbox with the label &quot;Same as physical address&quot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42883"/>
          <a:stretch/>
        </p:blipFill>
        <p:spPr>
          <a:xfrm>
            <a:off x="4216950" y="650275"/>
            <a:ext cx="2174025" cy="3159127"/>
          </a:xfrm>
          <a:prstGeom prst="rect">
            <a:avLst/>
          </a:prstGeom>
        </p:spPr>
      </p:pic>
      <p:pic>
        <p:nvPicPr>
          <p:cNvPr id="772" name="Google Shape;772;p101" descr="A group of fields related to &quot;Mailing Address&quot;. Labels include State Territory or Military post (which uses a select component), ZIP code, and Urbanization (Puerto Rico only). State territory or military post is marked as a required field, and is highlighted, as well as its select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57332"/>
          <a:stretch/>
        </p:blipFill>
        <p:spPr>
          <a:xfrm>
            <a:off x="6603850" y="1575473"/>
            <a:ext cx="2174025" cy="2359875"/>
          </a:xfrm>
          <a:prstGeom prst="rect">
            <a:avLst/>
          </a:prstGeom>
        </p:spPr>
      </p:pic>
      <p:sp>
        <p:nvSpPr>
          <p:cNvPr id="770" name="Google Shape;770;p10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54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Email address pattern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9" name="Google Shape;779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Clearly state why you need someone’s email address and when you’d email them.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85" name="Google Shape;785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Email addresses can be very long.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91" name="Google Shape;791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Email address validation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can get complicated.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Keep it simple.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97" name="Google Shape;797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Email address</a:t>
            </a:r>
            <a:r>
              <a:rPr lang="en">
                <a:solidFill>
                  <a:schemeClr val="lt1"/>
                </a:solidFill>
              </a:rPr>
              <a:t>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Pattern guidance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4" name="Google Shape;804;p106"/>
          <p:cNvSpPr txBox="1">
            <a:spLocks noGrp="1"/>
          </p:cNvSpPr>
          <p:nvPr>
            <p:ph type="body" idx="1"/>
          </p:nvPr>
        </p:nvSpPr>
        <p:spPr>
          <a:xfrm>
            <a:off x="192873" y="1108375"/>
            <a:ext cx="37533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Accommodate up to 256 characters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Allow copy/paste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Allow autofill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Consider the safety implications associated with people who share email addresses. You may need to ask for permission to leave potentially sensitive information. 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</a:pPr>
            <a:r>
              <a:rPr lang="en" sz="1600">
                <a:solidFill>
                  <a:schemeClr val="accent4"/>
                </a:solidFill>
              </a:rPr>
              <a:t>Don't autocorrect</a:t>
            </a:r>
            <a:endParaRPr sz="1600">
              <a:solidFill>
                <a:schemeClr val="accent4"/>
              </a:solidFill>
            </a:endParaRPr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</a:pPr>
            <a:r>
              <a:rPr lang="en" sz="1600">
                <a:solidFill>
                  <a:schemeClr val="accent4"/>
                </a:solidFill>
              </a:rPr>
              <a:t>Don’t restrict top-level domains</a:t>
            </a:r>
            <a:endParaRPr sz="16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5" name="Google Shape;805;p106" descr="A email address pattern with a large input, the label &quot;Email address&quot; and a yes/no radio button section below asking whether sensitive information should be sent to this address. Neither is selecte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23775" y="1667600"/>
            <a:ext cx="4221400" cy="1663225"/>
          </a:xfrm>
          <a:prstGeom prst="rect">
            <a:avLst/>
          </a:prstGeom>
        </p:spPr>
      </p:pic>
      <p:sp>
        <p:nvSpPr>
          <p:cNvPr id="803" name="Google Shape;803;p10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59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work!</a:t>
            </a:r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Telephone number pattern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1" name="Google Shape;811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08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Telephone number</a:t>
            </a:r>
            <a:r>
              <a:rPr lang="en">
                <a:solidFill>
                  <a:schemeClr val="lt1"/>
                </a:solidFill>
              </a:rPr>
              <a:t> Pattern guidance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8" name="Google Shape;818;p108"/>
          <p:cNvSpPr txBox="1">
            <a:spLocks noGrp="1"/>
          </p:cNvSpPr>
          <p:nvPr>
            <p:ph type="body" idx="1"/>
          </p:nvPr>
        </p:nvSpPr>
        <p:spPr>
          <a:xfrm>
            <a:off x="200923" y="1108375"/>
            <a:ext cx="37452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</a:t>
            </a:r>
            <a:r>
              <a:rPr lang="en" sz="1600">
                <a:latin typeface="IBM Plex Mono"/>
                <a:ea typeface="IBM Plex Mono"/>
                <a:cs typeface="IBM Plex Mono"/>
                <a:sym typeface="IBM Plex Mono"/>
              </a:rPr>
              <a:t>"text"</a:t>
            </a:r>
            <a:r>
              <a:rPr lang="en" sz="1600"/>
              <a:t> input type  instead of </a:t>
            </a:r>
            <a:r>
              <a:rPr lang="en" sz="1600">
                <a:latin typeface="IBM Plex Mono"/>
                <a:ea typeface="IBM Plex Mono"/>
                <a:cs typeface="IBM Plex Mono"/>
                <a:sym typeface="IBM Plex Mono"/>
              </a:rPr>
              <a:t>"numeric"</a:t>
            </a:r>
            <a:endParaRPr sz="16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</a:t>
            </a:r>
            <a:r>
              <a:rPr lang="en" sz="1600">
                <a:latin typeface="IBM Plex Mono"/>
                <a:ea typeface="IBM Plex Mono"/>
                <a:cs typeface="IBM Plex Mono"/>
                <a:sym typeface="IBM Plex Mono"/>
              </a:rPr>
              <a:t>inputmode="numeric"</a:t>
            </a:r>
            <a:endParaRPr sz="1600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you will be contacting the individual by phone, ask whether you can leave sensitive information in a voicemail or text message</a:t>
            </a:r>
            <a:endParaRPr sz="1600"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Consider using an input mask to shape the correct format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9" name="Google Shape;819;p108" descr="A telephone number pattern show on a mobile phone. The numeric keypad is visible on the phone .The primary phone number field is focussed and shows an input mask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06100" y="163900"/>
            <a:ext cx="2362750" cy="4687773"/>
          </a:xfrm>
          <a:prstGeom prst="rect">
            <a:avLst/>
          </a:prstGeom>
        </p:spPr>
      </p:pic>
      <p:sp>
        <p:nvSpPr>
          <p:cNvPr id="817" name="Google Shape;817;p10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61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Input mask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5" name="Google Shape;825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1" name="Google Shape;831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Personal information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and complex forms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7" name="Google Shape;837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Feedback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3" name="Google Shape;843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1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849" name="Google Shape;849;p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5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449" name="Google Shape;449;p65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November:</a:t>
            </a:r>
            <a:br>
              <a:rPr lang="en-US" dirty="0"/>
            </a:br>
            <a:r>
              <a:rPr lang="en-US" dirty="0"/>
              <a:t>User Profile Patterns Part 2</a:t>
            </a:r>
          </a:p>
        </p:txBody>
      </p:sp>
      <p:sp>
        <p:nvSpPr>
          <p:cNvPr id="450" name="Google Shape;450;p65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#</a:t>
            </a:r>
            <a:r>
              <a:rPr lang="en" dirty="0" err="1"/>
              <a:t>uswds</a:t>
            </a:r>
            <a:r>
              <a:rPr lang="en" dirty="0"/>
              <a:t>-public</a:t>
            </a:r>
            <a:endParaRPr dirty="0"/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designsystem.digital.gov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51" name="Google Shape;451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Spam and community guidelines</a:t>
            </a:r>
            <a:endParaRPr/>
          </a:p>
        </p:txBody>
      </p:sp>
      <p:sp>
        <p:nvSpPr>
          <p:cNvPr id="302" name="Google Shape;302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community page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designsystem.digital.gov/</a:t>
            </a:r>
            <a:r>
              <a:rPr lang="en" sz="24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about/community</a:t>
            </a:r>
            <a:endParaRPr sz="24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08" name="Google Shape;308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Digital.gov community guidelines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digital.gov/</a:t>
            </a:r>
            <a:r>
              <a:rPr lang="en" sz="24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rPr>
              <a:t>communities/community-guidelines/</a:t>
            </a:r>
            <a:endParaRPr sz="2400">
              <a:solidFill>
                <a:schemeClr val="accen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14" name="Google Shape;314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1150</Words>
  <Application>Microsoft Macintosh PowerPoint</Application>
  <PresentationFormat>On-screen Show (16:9)</PresentationFormat>
  <Paragraphs>289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Public Sans</vt:lpstr>
      <vt:lpstr>Public Sans Thin</vt:lpstr>
      <vt:lpstr>Public Sans Medium</vt:lpstr>
      <vt:lpstr>Arial</vt:lpstr>
      <vt:lpstr>IBM Plex Mono Medium</vt:lpstr>
      <vt:lpstr>Public Sans Light</vt:lpstr>
      <vt:lpstr>IBM Plex Mono</vt:lpstr>
      <vt:lpstr>Public Sans ExtraBold</vt:lpstr>
      <vt:lpstr>USWDS</vt:lpstr>
      <vt:lpstr>USWDS Monthly Call</vt:lpstr>
      <vt:lpstr>Hi!</vt:lpstr>
      <vt:lpstr>Agenda</vt:lpstr>
      <vt:lpstr>Site launches</vt:lpstr>
      <vt:lpstr>USAGov Beta site</vt:lpstr>
      <vt:lpstr>Great work!</vt:lpstr>
      <vt:lpstr>Spam and community guidelines</vt:lpstr>
      <vt:lpstr>USWDS community page designsystem.digital.gov/about/community</vt:lpstr>
      <vt:lpstr>Digital.gov community guidelines digital.gov/communities/community-guidelines/</vt:lpstr>
      <vt:lpstr>Community guideline highlights</vt:lpstr>
      <vt:lpstr>Thanks for being a good community!</vt:lpstr>
      <vt:lpstr>Product updates</vt:lpstr>
      <vt:lpstr>USWDS 2.13.4 Taking a second look</vt:lpstr>
      <vt:lpstr>USWDS 3.2.0 Accessibility improvements</vt:lpstr>
      <vt:lpstr>Banner improvements in 3.2.0</vt:lpstr>
      <vt:lpstr>Other improvements in 3.2.0</vt:lpstr>
      <vt:lpstr>USWDS 3.2.0 Out now</vt:lpstr>
      <vt:lpstr>User Profile Patterns Part 1 Contact information patterns</vt:lpstr>
      <vt:lpstr>Meghan O’Meara she/her</vt:lpstr>
      <vt:lpstr>Jonathan Bobel he/him</vt:lpstr>
      <vt:lpstr>Patterns: Things users do again and again on our sites and services</vt:lpstr>
      <vt:lpstr>Help a user to  _________.</vt:lpstr>
      <vt:lpstr>Help a user to</vt:lpstr>
      <vt:lpstr>Reduce barriers to participation through every interaction </vt:lpstr>
      <vt:lpstr>Collecting personal information  can be challenging</vt:lpstr>
      <vt:lpstr>Different cultures, backgrounds,  and perspectives</vt:lpstr>
      <vt:lpstr>USWDS User profile patterns</vt:lpstr>
      <vt:lpstr>Today we’ll focus on the first four…</vt:lpstr>
      <vt:lpstr>A USWDS pattern page</vt:lpstr>
      <vt:lpstr>Introducing a pattern</vt:lpstr>
      <vt:lpstr>Guidance</vt:lpstr>
      <vt:lpstr>Considerations</vt:lpstr>
      <vt:lpstr>Details</vt:lpstr>
      <vt:lpstr>Supporting information</vt:lpstr>
      <vt:lpstr>Name patterns</vt:lpstr>
      <vt:lpstr>Only one name</vt:lpstr>
      <vt:lpstr>Single-letter names</vt:lpstr>
      <vt:lpstr>Very long names</vt:lpstr>
      <vt:lpstr>Names with special characters</vt:lpstr>
      <vt:lpstr>Names with multiple upper-  and lowercase letters</vt:lpstr>
      <vt:lpstr>Two or more last names</vt:lpstr>
      <vt:lpstr>Anna May Wong Wong Liu Tsong </vt:lpstr>
      <vt:lpstr>Name  Pattern guidance</vt:lpstr>
      <vt:lpstr>Given and family name</vt:lpstr>
      <vt:lpstr>Full name</vt:lpstr>
      <vt:lpstr>Preferred form of address</vt:lpstr>
      <vt:lpstr>Address patterns</vt:lpstr>
      <vt:lpstr>Many Puerto Rican addresses require an Urbanization code  or name</vt:lpstr>
      <vt:lpstr>Many rural areas don’t follow conventions</vt:lpstr>
      <vt:lpstr>Complexities of context and situation</vt:lpstr>
      <vt:lpstr>General Address Fields</vt:lpstr>
      <vt:lpstr>General Address Pattern guidance</vt:lpstr>
      <vt:lpstr>Mailing address Pattern guidance</vt:lpstr>
      <vt:lpstr>Select instead of Combobox</vt:lpstr>
      <vt:lpstr>Email address pattern</vt:lpstr>
      <vt:lpstr>Clearly state why you need someone’s email address and when you’d email them.</vt:lpstr>
      <vt:lpstr>Email addresses can be very long.</vt:lpstr>
      <vt:lpstr>Email address validation  can get complicated.  Keep it simple. </vt:lpstr>
      <vt:lpstr>Email address  Pattern guidance</vt:lpstr>
      <vt:lpstr>Telephone number pattern</vt:lpstr>
      <vt:lpstr>Telephone number Pattern guidance</vt:lpstr>
      <vt:lpstr>Input mask</vt:lpstr>
      <vt:lpstr>Demo</vt:lpstr>
      <vt:lpstr>Personal information  and complex forms</vt:lpstr>
      <vt:lpstr>Feedback</vt:lpstr>
      <vt:lpstr>Q&amp;A</vt:lpstr>
      <vt:lpstr>Next month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USWDS Monthly Call</dc:title>
  <cp:lastModifiedBy>Microsoft Office User</cp:lastModifiedBy>
  <cp:revision>3</cp:revision>
  <dcterms:modified xsi:type="dcterms:W3CDTF">2022-10-20T08:15:14Z</dcterms:modified>
</cp:coreProperties>
</file>