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</p:sldMasterIdLst>
  <p:notesMasterIdLst>
    <p:notesMasterId r:id="rId1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9" r:id="rId64"/>
    <p:sldId id="317" r:id="rId65"/>
    <p:sldId id="318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98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99" r:id="rId111"/>
  </p:sldIdLst>
  <p:sldSz cx="9144000" cy="5143500" type="screen16x9"/>
  <p:notesSz cx="6858000" cy="9144000"/>
  <p:embeddedFontLst>
    <p:embeddedFont>
      <p:font typeface="IBM Plex Mono" panose="020B0509050203000203" pitchFamily="49" charset="77"/>
      <p:regular r:id="rId113"/>
      <p:bold r:id="rId114"/>
      <p:italic r:id="rId115"/>
      <p:boldItalic r:id="rId116"/>
    </p:embeddedFont>
    <p:embeddedFont>
      <p:font typeface="IBM Plex Mono Medium" panose="020B0609050203000203" pitchFamily="49" charset="77"/>
      <p:regular r:id="rId117"/>
      <p:bold r:id="rId118"/>
      <p:italic r:id="rId119"/>
      <p:boldItalic r:id="rId120"/>
    </p:embeddedFont>
    <p:embeddedFont>
      <p:font typeface="Public Sans" pitchFamily="2" charset="77"/>
      <p:regular r:id="rId121"/>
      <p:bold r:id="rId122"/>
      <p:italic r:id="rId123"/>
      <p:boldItalic r:id="rId124"/>
    </p:embeddedFont>
    <p:embeddedFont>
      <p:font typeface="Public Sans ExtraBold" pitchFamily="2" charset="77"/>
      <p:bold r:id="rId125"/>
      <p:italic r:id="rId126"/>
      <p:boldItalic r:id="rId127"/>
    </p:embeddedFont>
    <p:embeddedFont>
      <p:font typeface="Public Sans ExtraLight" pitchFamily="2" charset="77"/>
      <p:regular r:id="rId128"/>
      <p:bold r:id="rId129"/>
      <p:italic r:id="rId130"/>
      <p:boldItalic r:id="rId131"/>
    </p:embeddedFont>
    <p:embeddedFont>
      <p:font typeface="Public Sans Light" pitchFamily="2" charset="77"/>
      <p:regular r:id="rId132"/>
      <p:bold r:id="rId133"/>
      <p:italic r:id="rId134"/>
      <p:boldItalic r:id="rId135"/>
    </p:embeddedFont>
    <p:embeddedFont>
      <p:font typeface="Public Sans Medium" pitchFamily="2" charset="77"/>
      <p:regular r:id="rId136"/>
      <p:bold r:id="rId137"/>
      <p:italic r:id="rId138"/>
      <p:boldItalic r:id="rId139"/>
    </p:embeddedFont>
    <p:embeddedFont>
      <p:font typeface="Public Sans Thin" pitchFamily="2" charset="77"/>
      <p:regular r:id="rId140"/>
      <p:bold r:id="rId141"/>
      <p:italic r:id="rId142"/>
      <p:boldItalic r:id="rId1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/>
    <p:restoredTop sz="94648"/>
  </p:normalViewPr>
  <p:slideViewPr>
    <p:cSldViewPr snapToGrid="0">
      <p:cViewPr varScale="1">
        <p:scale>
          <a:sx n="150" d="100"/>
          <a:sy n="150" d="100"/>
        </p:scale>
        <p:origin x="36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5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font" Target="fonts/font26.fntdata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font" Target="fonts/font16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1.fntdata"/><Relationship Id="rId118" Type="http://schemas.openxmlformats.org/officeDocument/2006/relationships/font" Target="fonts/font6.fntdata"/><Relationship Id="rId134" Type="http://schemas.openxmlformats.org/officeDocument/2006/relationships/font" Target="fonts/font22.fntdata"/><Relationship Id="rId139" Type="http://schemas.openxmlformats.org/officeDocument/2006/relationships/font" Target="fonts/font27.fntdata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font" Target="fonts/font12.fntdata"/><Relationship Id="rId129" Type="http://schemas.openxmlformats.org/officeDocument/2006/relationships/font" Target="fonts/font17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font" Target="fonts/font28.fntdata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2.fntdata"/><Relationship Id="rId119" Type="http://schemas.openxmlformats.org/officeDocument/2006/relationships/font" Target="fonts/font7.fntdata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font" Target="fonts/font18.fntdata"/><Relationship Id="rId135" Type="http://schemas.openxmlformats.org/officeDocument/2006/relationships/font" Target="fonts/font23.fntdata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font" Target="fonts/font8.fntdata"/><Relationship Id="rId125" Type="http://schemas.openxmlformats.org/officeDocument/2006/relationships/font" Target="fonts/font13.fntdata"/><Relationship Id="rId141" Type="http://schemas.openxmlformats.org/officeDocument/2006/relationships/font" Target="fonts/font29.fntdata"/><Relationship Id="rId14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font" Target="fonts/font3.fntdata"/><Relationship Id="rId131" Type="http://schemas.openxmlformats.org/officeDocument/2006/relationships/font" Target="fonts/font19.fntdata"/><Relationship Id="rId136" Type="http://schemas.openxmlformats.org/officeDocument/2006/relationships/font" Target="fonts/font24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font" Target="fonts/font14.fntdata"/><Relationship Id="rId14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9.fntdata"/><Relationship Id="rId142" Type="http://schemas.openxmlformats.org/officeDocument/2006/relationships/font" Target="fonts/font30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4.fntdata"/><Relationship Id="rId137" Type="http://schemas.openxmlformats.org/officeDocument/2006/relationships/font" Target="fonts/font2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font" Target="fonts/font20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font" Target="fonts/font1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font" Target="fonts/font10.fntdata"/><Relationship Id="rId143" Type="http://schemas.openxmlformats.org/officeDocument/2006/relationships/font" Target="fonts/font3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33" Type="http://schemas.openxmlformats.org/officeDocument/2006/relationships/font" Target="fonts/font21.fntdata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11.fntdata"/><Relationship Id="rId14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a981a0a0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fa981a0a0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1637b29358_1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1637b29358_1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31637b29358_1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31637b29358_1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fa981a0a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2fa981a0a0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1637b29358_1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31637b29358_1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1637b29358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31637b29358_1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31637b29358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31637b29358_1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1637b29358_1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1637b29358_1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ad21442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ad21442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21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637b29358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1637b29358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295f7aea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f295f7aea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1637b2935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1637b2935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637b2935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1637b2935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1637b29358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1637b29358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637b29358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1637b29358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e6a06d33cc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e6a06d33cc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00c931222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00c931222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637b2935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1637b2935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00c931222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00c931222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00c931222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00c931222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00c931222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00c931222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1637b29358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1637b29358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1637b2935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1637b2935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637b293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1637b2935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1637b2935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1637b2935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1637b2935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1637b2935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1637b2935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1637b2935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1637b2935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1637b2935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1637b2935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1637b2935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1637b2935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1637b2935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637b2935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1637b2935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1637b29358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1637b29358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1637b29358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1637b29358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1637b2935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1637b2935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637b2935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1637b2935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1637b2935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1637b2935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1637b2935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1637b2935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fa981a0a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fa981a0a0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ad21442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ad21442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1637b29358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1637b29358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1637b29358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1637b29358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18c2365d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18c2365d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1637b29358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1637b29358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18c2365d9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18c2365d9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18c2365d9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18c2365d9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18c2365d9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18c2365d92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18c2365d92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18c2365d92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18c2365d92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18c2365d92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164c86621c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164c86621c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6a06d33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e6a06d33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164c86621c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164c86621c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164c86621c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164c86621c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164c86621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164c86621c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164c86621c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164c86621c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164c86621c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164c86621c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18c2365d92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18c2365d92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17164f99b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17164f99b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164c86621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164c86621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1637b29358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1637b29358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1637b29358_1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1637b29358_1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637b293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1637b293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1637b29358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1637b29358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1637b29358_1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1637b29358_1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1637b29358_1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1637b29358_1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1637b29358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1637b29358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1637b29358_1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1637b29358_1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1637b29358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1637b29358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1637b29358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1637b29358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1637b29358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1637b29358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1637b29358_1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1637b29358_1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1637b29358_1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1637b29358_1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ad2144292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ad2144292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1637b29358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1637b29358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1637b29358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1637b29358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1637b29358_1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1637b29358_1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1637b29358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1637b29358_1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1637b29358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1637b29358_1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1637b29358_1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1637b29358_1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1637b29358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1637b29358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1637b29358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1637b29358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1637b29358_1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1637b29358_1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1637b29358_1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1637b29358_1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d214429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ad214429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1637b29358_1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1637b29358_1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1637b29358_1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31637b29358_1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1637b29358_1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31637b29358_1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1637b29358_1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1637b29358_1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1637b29358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1637b29358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1637b29358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1637b29358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1637b2935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1637b2935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1637b29358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1637b29358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1637b29358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1637b29358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1637b29358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1637b29358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295f7ae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f295f7ae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1637b29358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1637b29358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39400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1637b29358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1637b29358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1637b29358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31637b29358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1637b29358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1637b29358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31637b29358_1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31637b29358_1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1637b29358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31637b29358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1637b29358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1637b29358_1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1637b29358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1637b29358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1637b29358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31637b29358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31637b29358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31637b29358_1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cxnSp>
        <p:nvCxnSpPr>
          <p:cNvPr id="115" name="Google Shape;115;p22"/>
          <p:cNvCxnSpPr/>
          <p:nvPr/>
        </p:nvCxnSpPr>
        <p:spPr>
          <a:xfrm>
            <a:off x="9" y="4527560"/>
            <a:ext cx="9160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Quote">
  <p:cSld name="Big Quote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683631" y="1077686"/>
            <a:ext cx="77751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libri"/>
              <a:buNone/>
              <a:defRPr sz="2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683581" y="3465668"/>
            <a:ext cx="77769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3180B0"/>
              </a:buClr>
              <a:buSzPts val="1500"/>
              <a:buFont typeface="Arial"/>
              <a:buChar char="​"/>
              <a:defRPr sz="1500" b="1" i="0">
                <a:solidFill>
                  <a:srgbClr val="3180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200"/>
              <a:buFont typeface="Arial"/>
              <a:buChar char="​"/>
              <a:defRPr sz="1200" b="1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1" name="Google Shape;141;p27"/>
          <p:cNvGrpSpPr/>
          <p:nvPr/>
        </p:nvGrpSpPr>
        <p:grpSpPr>
          <a:xfrm>
            <a:off x="683609" y="918423"/>
            <a:ext cx="7777014" cy="2363336"/>
            <a:chOff x="914400" y="1732950"/>
            <a:chExt cx="7316788" cy="2672550"/>
          </a:xfrm>
        </p:grpSpPr>
        <p:cxnSp>
          <p:nvCxnSpPr>
            <p:cNvPr id="142" name="Google Shape;142;p27"/>
            <p:cNvCxnSpPr/>
            <p:nvPr/>
          </p:nvCxnSpPr>
          <p:spPr>
            <a:xfrm>
              <a:off x="914400" y="1732950"/>
              <a:ext cx="7315200" cy="0"/>
            </a:xfrm>
            <a:prstGeom prst="straightConnector1">
              <a:avLst/>
            </a:prstGeom>
            <a:noFill/>
            <a:ln w="9525" cap="flat" cmpd="sng">
              <a:solidFill>
                <a:srgbClr val="8F99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" name="Google Shape;143;p27"/>
            <p:cNvSpPr/>
            <p:nvPr/>
          </p:nvSpPr>
          <p:spPr>
            <a:xfrm>
              <a:off x="915988" y="4302313"/>
              <a:ext cx="7315200" cy="103187"/>
            </a:xfrm>
            <a:custGeom>
              <a:avLst/>
              <a:gdLst/>
              <a:ahLst/>
              <a:cxnLst/>
              <a:rect l="l" t="t" r="r" b="b"/>
              <a:pathLst>
                <a:path w="4608" h="65" extrusionOk="0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 cmpd="sng">
              <a:solidFill>
                <a:srgbClr val="8F99A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page - 2 text areas">
  <p:cSld name="1_Body page - 2 text area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2400"/>
              <a:buFont typeface="Open Sans"/>
              <a:buNone/>
              <a:defRPr sz="2400">
                <a:solidFill>
                  <a:srgbClr val="4D565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500061" y="1185864"/>
            <a:ext cx="358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None/>
              <a:defRPr sz="2000">
                <a:solidFill>
                  <a:srgbClr val="4D565E"/>
                </a:solidFill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Char char="▪"/>
              <a:defRPr sz="2000" b="0">
                <a:solidFill>
                  <a:srgbClr val="4D565E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D565E"/>
              </a:buClr>
              <a:buSzPts val="1600"/>
              <a:buChar char="▪"/>
              <a:defRPr sz="1600" b="0">
                <a:solidFill>
                  <a:srgbClr val="4D565E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">
  <p:cSld name="TITLE_7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- LG quote">
  <p:cSld name="TITLE_AND_BODY_2_1_1_1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ctrTitle"/>
          </p:nvPr>
        </p:nvSpPr>
        <p:spPr>
          <a:xfrm>
            <a:off x="712850" y="536207"/>
            <a:ext cx="7386600" cy="3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3200"/>
              <a:buNone/>
              <a:defRPr sz="3200" b="1">
                <a:solidFill>
                  <a:srgbClr val="1C30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ldNum" idx="12"/>
          </p:nvPr>
        </p:nvSpPr>
        <p:spPr>
          <a:xfrm>
            <a:off x="8472450" y="4765389"/>
            <a:ext cx="548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600">
                <a:solidFill>
                  <a:srgbClr val="000000"/>
                </a:solidFill>
              </a:defRPr>
            </a:lvl1pPr>
            <a:lvl2pPr lvl="1">
              <a:buNone/>
              <a:defRPr sz="600">
                <a:solidFill>
                  <a:srgbClr val="000000"/>
                </a:solidFill>
              </a:defRPr>
            </a:lvl2pPr>
            <a:lvl3pPr lvl="2">
              <a:buNone/>
              <a:defRPr sz="600">
                <a:solidFill>
                  <a:srgbClr val="000000"/>
                </a:solidFill>
              </a:defRPr>
            </a:lvl3pPr>
            <a:lvl4pPr lvl="3">
              <a:buNone/>
              <a:defRPr sz="600">
                <a:solidFill>
                  <a:srgbClr val="000000"/>
                </a:solidFill>
              </a:defRPr>
            </a:lvl4pPr>
            <a:lvl5pPr lvl="4">
              <a:buNone/>
              <a:defRPr sz="600">
                <a:solidFill>
                  <a:srgbClr val="000000"/>
                </a:solidFill>
              </a:defRPr>
            </a:lvl5pPr>
            <a:lvl6pPr lvl="5">
              <a:buNone/>
              <a:defRPr sz="600">
                <a:solidFill>
                  <a:srgbClr val="000000"/>
                </a:solidFill>
              </a:defRPr>
            </a:lvl6pPr>
            <a:lvl7pPr lvl="6">
              <a:buNone/>
              <a:defRPr sz="600">
                <a:solidFill>
                  <a:srgbClr val="000000"/>
                </a:solidFill>
              </a:defRPr>
            </a:lvl7pPr>
            <a:lvl8pPr lvl="7">
              <a:buNone/>
              <a:defRPr sz="600">
                <a:solidFill>
                  <a:srgbClr val="000000"/>
                </a:solidFill>
              </a:defRPr>
            </a:lvl8pPr>
            <a:lvl9pPr lvl="8">
              <a:buNone/>
              <a:defRPr sz="6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3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3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4" name="Google Shape;174;p3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5" name="Google Shape;185;p37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9" name="Google Shape;189;p38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9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95" name="Google Shape;19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9" name="Google Shape;199;p40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03" name="Google Shape;203;p41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08" name="Google Shape;208;p42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3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7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p47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48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48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48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48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35" name="Google Shape;23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9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44" name="Google Shape;244;p49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2024</a:t>
            </a:r>
            <a:endParaRPr/>
          </a:p>
        </p:txBody>
      </p:sp>
      <p:pic>
        <p:nvPicPr>
          <p:cNvPr id="245" name="Google Shape;245;p49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46" name="Google Shape;24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Notable updates in USWDS 3.10.0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13" name="Google Shape;313;p58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Updated the order of combo box search results. </a:t>
            </a:r>
            <a:br>
              <a:rPr lang="en" sz="2400"/>
            </a:br>
            <a:r>
              <a:rPr lang="en" sz="24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rPr>
              <a:t>The component now displays options that start with the query at the top of the list, followed by options that contain the query.</a:t>
            </a:r>
            <a:endParaRPr sz="2400">
              <a:solidFill>
                <a:schemeClr val="lt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Updated the time picker hint text to improve clarity.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Fixed a bug that caused file input image previews to break when a Content Security Policy is enabled.</a:t>
            </a:r>
            <a:endParaRPr sz="2400"/>
          </a:p>
        </p:txBody>
      </p:sp>
      <p:grpSp>
        <p:nvGrpSpPr>
          <p:cNvPr id="314" name="Google Shape;314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2806773"/>
            <a:chOff x="639675" y="1309450"/>
            <a:chExt cx="7858800" cy="2806773"/>
          </a:xfrm>
        </p:grpSpPr>
        <p:grpSp>
          <p:nvGrpSpPr>
            <p:cNvPr id="315" name="Google Shape;315;p58"/>
            <p:cNvGrpSpPr/>
            <p:nvPr/>
          </p:nvGrpSpPr>
          <p:grpSpPr>
            <a:xfrm>
              <a:off x="639675" y="1309450"/>
              <a:ext cx="7858800" cy="1497621"/>
              <a:chOff x="639675" y="1766650"/>
              <a:chExt cx="7858800" cy="1497621"/>
            </a:xfrm>
          </p:grpSpPr>
          <p:cxnSp>
            <p:nvCxnSpPr>
              <p:cNvPr id="316" name="Google Shape;316;p58"/>
              <p:cNvCxnSpPr/>
              <p:nvPr/>
            </p:nvCxnSpPr>
            <p:spPr>
              <a:xfrm>
                <a:off x="639675" y="1766650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58"/>
              <p:cNvCxnSpPr/>
              <p:nvPr/>
            </p:nvCxnSpPr>
            <p:spPr>
              <a:xfrm>
                <a:off x="639675" y="3264271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8" name="Google Shape;318;p58"/>
            <p:cNvCxnSpPr/>
            <p:nvPr/>
          </p:nvCxnSpPr>
          <p:spPr>
            <a:xfrm>
              <a:off x="639675" y="411622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19" name="Google Shape;319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289778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47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bias toward shipping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1" name="Google Shape;911;p1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100</a:t>
            </a:fld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48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Architectural Decision Records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7" name="Google Shape;917;p1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101</a:t>
            </a:fld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49"/>
          <p:cNvSpPr txBox="1">
            <a:spLocks noGrp="1"/>
          </p:cNvSpPr>
          <p:nvPr>
            <p:ph type="title"/>
          </p:nvPr>
        </p:nvSpPr>
        <p:spPr>
          <a:xfrm>
            <a:off x="0" y="1362200"/>
            <a:ext cx="91440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to expect in 2025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3" name="Google Shape;923;p1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102</a:t>
            </a:fld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50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more modern and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more resilient design system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9" name="Google Shape;929;p1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103</a:t>
            </a:fld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51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priority shift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5" name="Google Shape;935;p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104</a:t>
            </a:fld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2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USWDS Core: </a:t>
            </a:r>
            <a:r>
              <a:rPr lang="en" sz="3000">
                <a:solidFill>
                  <a:srgbClr val="CCCCCC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Interop with Elements and Tokens</a:t>
            </a:r>
            <a:endParaRPr sz="3000">
              <a:solidFill>
                <a:srgbClr val="CCCCCC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USWDS Elements: </a:t>
            </a:r>
            <a:r>
              <a:rPr lang="en" sz="3000">
                <a:solidFill>
                  <a:srgbClr val="D9D9D9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Fewer, simpler, Standards</a:t>
            </a:r>
            <a:endParaRPr sz="3000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USWDS Tokens: </a:t>
            </a:r>
            <a:r>
              <a:rPr lang="en" sz="3000">
                <a:solidFill>
                  <a:srgbClr val="D9D9D9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Powering Core and Elements</a:t>
            </a:r>
            <a:endParaRPr sz="3000">
              <a:solidFill>
                <a:srgbClr val="D9D9D9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USWDS Utilities: </a:t>
            </a:r>
            <a:r>
              <a:rPr lang="en" sz="3000">
                <a:solidFill>
                  <a:srgbClr val="D9D9D9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Cloning Sass-based system</a:t>
            </a:r>
            <a:endParaRPr sz="3000">
              <a:solidFill>
                <a:srgbClr val="D9D9D9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Website: </a:t>
            </a:r>
            <a:r>
              <a:rPr lang="en" sz="3000">
                <a:solidFill>
                  <a:srgbClr val="D9D9D9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Resource for getting up to speed </a:t>
            </a:r>
            <a:endParaRPr sz="3000">
              <a:solidFill>
                <a:srgbClr val="D9D9D9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941" name="Google Shape;941;p1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105</a:t>
            </a:fld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53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Not old and new. </a:t>
            </a:r>
            <a:r>
              <a:rPr lang="en">
                <a:solidFill>
                  <a:schemeClr val="lt1"/>
                </a:solidFill>
              </a:rPr>
              <a:t>United.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7" name="Google Shape;947;p1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106</a:t>
            </a:fld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54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953" name="Google Shape;953;p1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107</a:t>
            </a:fld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55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959" name="Google Shape;959;p155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December: </a:t>
            </a:r>
            <a:br>
              <a:rPr lang="en"/>
            </a:br>
            <a:r>
              <a:rPr lang="en"/>
              <a:t>Federal </a:t>
            </a: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Website Standards</a:t>
            </a:r>
            <a:b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960" name="Google Shape;960;p155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961" name="Google Shape;961;p1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108</a:t>
            </a:fld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Disclaimer: All references to specific brands, products, and/or companies are used only for illustrative purposes and do not imply endorsement by the U.S. federal government or any federal government agency.</a:t>
            </a:r>
            <a:endParaRPr sz="2800" dirty="0"/>
          </a:p>
        </p:txBody>
      </p:sp>
      <p:sp>
        <p:nvSpPr>
          <p:cNvPr id="272" name="Google Shape;27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56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Compile 1.2.1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Coming soon 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25" name="Google Shape;32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 txBox="1">
            <a:spLocks noGrp="1"/>
          </p:cNvSpPr>
          <p:nvPr>
            <p:ph type="title"/>
          </p:nvPr>
        </p:nvSpPr>
        <p:spPr>
          <a:xfrm>
            <a:off x="180125" y="445025"/>
            <a:ext cx="87837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New accessibility test pages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Memorable date, 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Time picker, File input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</a:rPr>
              <a:t>Next:</a:t>
            </a:r>
            <a:r>
              <a:rPr lang="en" sz="23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23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Collection, Summary box, Icon list, </a:t>
            </a:r>
            <a:br>
              <a:rPr lang="en" sz="23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23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Button group, and Process list</a:t>
            </a:r>
            <a:endParaRPr sz="23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1" name="Google Shape;331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>
            <a:spLocks noGrp="1"/>
          </p:cNvSpPr>
          <p:nvPr>
            <p:ph type="title"/>
          </p:nvPr>
        </p:nvSpPr>
        <p:spPr>
          <a:xfrm>
            <a:off x="180125" y="445025"/>
            <a:ext cx="87837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for Figma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Initial Beta version out now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</a:rPr>
              <a:t>figma.com/community</a:t>
            </a:r>
            <a:endParaRPr sz="23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7" name="Google Shape;337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2"/>
          <p:cNvSpPr txBox="1">
            <a:spLocks noGrp="1"/>
          </p:cNvSpPr>
          <p:nvPr>
            <p:ph type="title"/>
          </p:nvPr>
        </p:nvSpPr>
        <p:spPr>
          <a:xfrm>
            <a:off x="180125" y="292625"/>
            <a:ext cx="8783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Tokens, variables, and complete documentation</a:t>
            </a:r>
            <a:endParaRPr sz="24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44" name="Google Shape;344;p62" descr="Figma color tokens showing all the system color tokens in the red famil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5195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343" name="Google Shape;343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>
            <a:spLocks noGrp="1"/>
          </p:cNvSpPr>
          <p:nvPr>
            <p:ph type="title"/>
          </p:nvPr>
        </p:nvSpPr>
        <p:spPr>
          <a:xfrm>
            <a:off x="180125" y="292625"/>
            <a:ext cx="8783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42 USWDS components with examples</a:t>
            </a:r>
            <a:endParaRPr sz="24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51" name="Google Shape;351;p63" descr="Figma component page for the time picke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5042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350" name="Google Shape;350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4"/>
          <p:cNvSpPr txBox="1">
            <a:spLocks noGrp="1"/>
          </p:cNvSpPr>
          <p:nvPr>
            <p:ph type="title"/>
          </p:nvPr>
        </p:nvSpPr>
        <p:spPr>
          <a:xfrm>
            <a:off x="76525" y="292625"/>
            <a:ext cx="8991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In public beta now. </a:t>
            </a:r>
            <a:r>
              <a:rPr lang="en" sz="2400">
                <a:solidFill>
                  <a:schemeClr val="dk2"/>
                </a:solidFill>
              </a:rPr>
              <a:t>Available at the Figma community page.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58" name="Google Shape;358;p64" descr="Figma community page featuring the USWDS design ki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21722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357" name="Google Shape;357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 txBox="1">
            <a:spLocks noGrp="1"/>
          </p:cNvSpPr>
          <p:nvPr>
            <p:ph type="title"/>
          </p:nvPr>
        </p:nvSpPr>
        <p:spPr>
          <a:xfrm>
            <a:off x="533157" y="531581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Public discussions</a:t>
            </a:r>
            <a:endParaRPr sz="40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65" name="Google Shape;365;p65"/>
          <p:cNvSpPr txBox="1">
            <a:spLocks noGrp="1"/>
          </p:cNvSpPr>
          <p:nvPr>
            <p:ph type="body" idx="1"/>
          </p:nvPr>
        </p:nvSpPr>
        <p:spPr>
          <a:xfrm>
            <a:off x="83100" y="1359925"/>
            <a:ext cx="8642700" cy="24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Active component proposals: </a:t>
            </a:r>
            <a:r>
              <a:rPr lang="en" sz="2400"/>
              <a:t>Spinner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Active pattern proposals:</a:t>
            </a:r>
            <a:r>
              <a:rPr lang="en" sz="2400"/>
              <a:t> Prefilled information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Active discussions:</a:t>
            </a:r>
            <a:r>
              <a:rPr lang="en" sz="2400"/>
              <a:t> USWDS with Next.js and SSR, Inclusive experiences beyond visual design</a:t>
            </a:r>
            <a:endParaRPr sz="2400">
              <a:solidFill>
                <a:schemeClr val="accent2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Accessibility: </a:t>
            </a:r>
            <a:r>
              <a:rPr lang="en" sz="2400"/>
              <a:t>Autocomplete attribute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Q&amp;A:</a:t>
            </a:r>
            <a:r>
              <a:rPr lang="en" sz="2400"/>
              <a:t> October monthly call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endParaRPr sz="2400"/>
          </a:p>
        </p:txBody>
      </p:sp>
      <p:grpSp>
        <p:nvGrpSpPr>
          <p:cNvPr id="366" name="Google Shape;366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138" y="1422456"/>
            <a:ext cx="7861725" cy="2693535"/>
            <a:chOff x="639675" y="1422456"/>
            <a:chExt cx="7861725" cy="2693535"/>
          </a:xfrm>
        </p:grpSpPr>
        <p:cxnSp>
          <p:nvCxnSpPr>
            <p:cNvPr id="367" name="Google Shape;367;p6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642600" y="142245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6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642600" y="364000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6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642600" y="4115991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6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642600" y="185838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6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639675" y="315517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6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639675" y="235102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4" name="Google Shape;364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Sunsetting v1 documentation site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Decommissioning at the </a:t>
            </a:r>
            <a:b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end of 2024 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78" name="Google Shape;378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GitHub Contributions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Signed commits 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84" name="Google Shape;384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0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53" name="Google Shape;253;p50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for being here!</a:t>
            </a:r>
            <a:endParaRPr dirty="0"/>
          </a:p>
        </p:txBody>
      </p:sp>
      <p:pic>
        <p:nvPicPr>
          <p:cNvPr id="254" name="Google Shape;254;p50" descr="Dan Williams avata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55" name="Google Shape;25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8"/>
          <p:cNvSpPr txBox="1">
            <a:spLocks noGrp="1"/>
          </p:cNvSpPr>
          <p:nvPr>
            <p:ph type="title"/>
          </p:nvPr>
        </p:nvSpPr>
        <p:spPr>
          <a:xfrm>
            <a:off x="311700" y="12098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next generation of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the design system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90" name="Google Shape;390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9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Anne Petersen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they/them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96" name="Google Shape;396;p69"/>
          <p:cNvSpPr txBox="1">
            <a:spLocks noGrp="1"/>
          </p:cNvSpPr>
          <p:nvPr>
            <p:ph type="subTitle" idx="1"/>
          </p:nvPr>
        </p:nvSpPr>
        <p:spPr>
          <a:xfrm>
            <a:off x="4248300" y="13883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Experience Design Lead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</a:t>
            </a:r>
            <a:endParaRPr/>
          </a:p>
        </p:txBody>
      </p:sp>
      <p:sp>
        <p:nvSpPr>
          <p:cNvPr id="397" name="Google Shape;397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0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Matt Henry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03" name="Google Shape;403;p70"/>
          <p:cNvSpPr txBox="1">
            <a:spLocks noGrp="1"/>
          </p:cNvSpPr>
          <p:nvPr>
            <p:ph type="subTitle" idx="1"/>
          </p:nvPr>
        </p:nvSpPr>
        <p:spPr>
          <a:xfrm>
            <a:off x="2969375" y="1388300"/>
            <a:ext cx="59070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Engineering Lead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</a:t>
            </a:r>
            <a:endParaRPr/>
          </a:p>
        </p:txBody>
      </p:sp>
      <p:sp>
        <p:nvSpPr>
          <p:cNvPr id="404" name="Google Shape;404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1"/>
          <p:cNvSpPr txBox="1">
            <a:spLocks noGrp="1"/>
          </p:cNvSpPr>
          <p:nvPr>
            <p:ph type="title"/>
          </p:nvPr>
        </p:nvSpPr>
        <p:spPr>
          <a:xfrm>
            <a:off x="29445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Tension and change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0" name="Google Shape;410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Change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6" name="Google Shape;416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long view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2" name="Google Shape;422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Design is adaptation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8" name="Google Shape;428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Helping teams do design work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4" name="Google Shape;434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Tension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0" name="Google Shape;440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 tension between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difference and commonality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6" name="Google Shape;446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1"/>
          <p:cNvSpPr txBox="1">
            <a:spLocks noGrp="1"/>
          </p:cNvSpPr>
          <p:nvPr>
            <p:ph type="title"/>
          </p:nvPr>
        </p:nvSpPr>
        <p:spPr>
          <a:xfrm>
            <a:off x="311700" y="8058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61" name="Google Shape;261;p51"/>
          <p:cNvSpPr txBox="1">
            <a:spLocks noGrp="1"/>
          </p:cNvSpPr>
          <p:nvPr>
            <p:ph type="body" idx="1"/>
          </p:nvPr>
        </p:nvSpPr>
        <p:spPr>
          <a:xfrm>
            <a:off x="668400" y="140939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Featured sites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2"/>
          </p:nvPr>
        </p:nvSpPr>
        <p:spPr>
          <a:xfrm>
            <a:off x="668400" y="193468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updates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51"/>
          <p:cNvSpPr txBox="1">
            <a:spLocks noGrp="1"/>
          </p:cNvSpPr>
          <p:nvPr>
            <p:ph type="body" idx="3"/>
          </p:nvPr>
        </p:nvSpPr>
        <p:spPr>
          <a:xfrm>
            <a:off x="668400" y="245497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next generation of USWDS</a:t>
            </a:r>
            <a:endParaRPr/>
          </a:p>
        </p:txBody>
      </p:sp>
      <p:pic>
        <p:nvPicPr>
          <p:cNvPr id="264" name="Google Shape;264;p51" descr="Dan Williams avatar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65" name="Google Shape;26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66" name="Google Shape;266;p51"/>
          <p:cNvSpPr txBox="1">
            <a:spLocks noGrp="1"/>
          </p:cNvSpPr>
          <p:nvPr>
            <p:ph type="body" idx="3"/>
          </p:nvPr>
        </p:nvSpPr>
        <p:spPr>
          <a:xfrm>
            <a:off x="668400" y="295299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 tension between</a:t>
            </a:r>
            <a:b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</a:rPr>
              <a:t>customization and configuration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2" name="Google Shape;452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 tension between</a:t>
            </a:r>
            <a:b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</a:rPr>
              <a:t>present needs and future needs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8" name="Google Shape;45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0"/>
          <p:cNvSpPr txBox="1">
            <a:spLocks noGrp="1"/>
          </p:cNvSpPr>
          <p:nvPr>
            <p:ph type="title"/>
          </p:nvPr>
        </p:nvSpPr>
        <p:spPr>
          <a:xfrm>
            <a:off x="-779156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Dynamic</a:t>
            </a:r>
            <a:r>
              <a:rPr lang="en" dirty="0" err="1">
                <a:solidFill>
                  <a:schemeClr val="dk2"/>
                </a:solidFill>
              </a:rPr>
              <a:t>Tension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64" name="Google Shape;464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465" name="Google Shape;465;p80"/>
          <p:cNvSpPr txBox="1">
            <a:spLocks noGrp="1"/>
          </p:cNvSpPr>
          <p:nvPr>
            <p:ph type="title"/>
          </p:nvPr>
        </p:nvSpPr>
        <p:spPr>
          <a:xfrm>
            <a:off x="528565" y="445025"/>
            <a:ext cx="38979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Dynamic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66" name="Google Shape;466;p80"/>
          <p:cNvSpPr txBox="1">
            <a:spLocks noGrp="1"/>
          </p:cNvSpPr>
          <p:nvPr>
            <p:ph type="title"/>
          </p:nvPr>
        </p:nvSpPr>
        <p:spPr>
          <a:xfrm>
            <a:off x="5319225" y="445025"/>
            <a:ext cx="741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current USWDS codebase is showing its age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2" name="Google Shape;472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do you need to know to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use USWDS? </a:t>
            </a:r>
            <a:r>
              <a:rPr lang="en">
                <a:solidFill>
                  <a:schemeClr val="lt1"/>
                </a:solidFill>
              </a:rPr>
              <a:t>Sass? BEM?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8" name="Google Shape;478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Our goal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Make it easier to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adopt the design system and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stay up to date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4" name="Google Shape;484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35</a:t>
            </a:fld>
            <a:endParaRPr>
              <a:solidFill>
                <a:schemeClr val="dk1"/>
              </a:solidFill>
            </a:endParaRPr>
          </a:p>
        </p:txBody>
      </p:sp>
      <p:cxnSp>
        <p:nvCxnSpPr>
          <p:cNvPr id="485" name="Google Shape;485;p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7803" y="1804817"/>
            <a:ext cx="1208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Folks use the design system in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all kinds of ways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1" name="Google Shape;491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Whose way is the right way?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7" name="Google Shape;497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Wishy-washy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3" name="Google Shape;503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7"/>
          <p:cNvSpPr txBox="1">
            <a:spLocks noGrp="1"/>
          </p:cNvSpPr>
          <p:nvPr>
            <p:ph type="title"/>
          </p:nvPr>
        </p:nvSpPr>
        <p:spPr>
          <a:xfrm>
            <a:off x="29445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Shaping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9" name="Google Shape;509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Featured sites</a:t>
            </a:r>
            <a:endParaRPr/>
          </a:p>
        </p:txBody>
      </p:sp>
      <p:sp>
        <p:nvSpPr>
          <p:cNvPr id="272" name="Google Shape;27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Values made tangible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5" name="Google Shape;515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Values made </a:t>
            </a:r>
            <a:r>
              <a:rPr lang="en">
                <a:solidFill>
                  <a:schemeClr val="accent4"/>
                </a:solidFill>
              </a:rPr>
              <a:t>practice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21" name="Google Shape;521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👀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27" name="Google Shape;527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528" name="Google Shape;528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we perceive the world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Adapt and evolve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4" name="Google Shape;534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2"/>
          <p:cNvSpPr txBox="1">
            <a:spLocks noGrp="1"/>
          </p:cNvSpPr>
          <p:nvPr>
            <p:ph type="title"/>
          </p:nvPr>
        </p:nvSpPr>
        <p:spPr>
          <a:xfrm>
            <a:off x="311700" y="162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Our mission</a:t>
            </a:r>
            <a:endParaRPr sz="32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41" name="Google Shape;541;p92"/>
          <p:cNvSpPr txBox="1">
            <a:spLocks noGrp="1"/>
          </p:cNvSpPr>
          <p:nvPr>
            <p:ph type="body" idx="1"/>
          </p:nvPr>
        </p:nvSpPr>
        <p:spPr>
          <a:xfrm>
            <a:off x="668400" y="2233000"/>
            <a:ext cx="78072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Shaping the future of government </a:t>
            </a:r>
            <a:br>
              <a:rPr lang="en" sz="32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digital services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540" name="Google Shape;540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44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3"/>
          <p:cNvSpPr txBox="1">
            <a:spLocks noGrp="1"/>
          </p:cNvSpPr>
          <p:nvPr>
            <p:ph type="title"/>
          </p:nvPr>
        </p:nvSpPr>
        <p:spPr>
          <a:xfrm>
            <a:off x="311700" y="146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Our vision</a:t>
            </a:r>
            <a:endParaRPr sz="32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48" name="Google Shape;548;p93"/>
          <p:cNvSpPr txBox="1">
            <a:spLocks noGrp="1"/>
          </p:cNvSpPr>
          <p:nvPr>
            <p:ph type="body" idx="1"/>
          </p:nvPr>
        </p:nvSpPr>
        <p:spPr>
          <a:xfrm>
            <a:off x="668400" y="2073250"/>
            <a:ext cx="7807200" cy="16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Empowered and supported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digital service teams. Familiar and easy-to-use digital services.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547" name="Google Shape;547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45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4"/>
          <p:cNvSpPr txBox="1">
            <a:spLocks noGrp="1"/>
          </p:cNvSpPr>
          <p:nvPr>
            <p:ph type="title"/>
          </p:nvPr>
        </p:nvSpPr>
        <p:spPr>
          <a:xfrm>
            <a:off x="311700" y="146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Our polestar</a:t>
            </a:r>
            <a:endParaRPr sz="32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55" name="Google Shape;555;p94"/>
          <p:cNvSpPr txBox="1">
            <a:spLocks noGrp="1"/>
          </p:cNvSpPr>
          <p:nvPr>
            <p:ph type="body" idx="1"/>
          </p:nvPr>
        </p:nvSpPr>
        <p:spPr>
          <a:xfrm>
            <a:off x="668400" y="2073250"/>
            <a:ext cx="7807200" cy="16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We help government teams align, design, and keep their websites </a:t>
            </a:r>
            <a:br>
              <a:rPr lang="en" sz="32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and services up to date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554" name="Google Shape;554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46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USWDS Product Values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Design is adaptation.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Compliance is the baseline.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Strengthen connections.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Easier earlier.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Be a good steward.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61" name="Google Shape;561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USWDS Engineering Values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Embrace the platform.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Support UX with developer experience.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We’re a layer.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Write plain-language code.</a:t>
            </a:r>
            <a:endParaRPr sz="36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67" name="Google Shape;567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(original)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World Wide Web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3" name="Google Shape;573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3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 of Homeland Security Statistics</a:t>
            </a:r>
            <a:endParaRPr/>
          </a:p>
        </p:txBody>
      </p:sp>
      <p:sp>
        <p:nvSpPr>
          <p:cNvPr id="279" name="Google Shape;279;p5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ohss.dhs.gov</a:t>
            </a:r>
            <a:endParaRPr/>
          </a:p>
        </p:txBody>
      </p:sp>
      <p:pic>
        <p:nvPicPr>
          <p:cNvPr id="280" name="Google Shape;280;p53" descr="OHSS homepage shows three cards in the hero section, in DHS blue and whi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21722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</p:spPr>
      </p:pic>
      <p:sp>
        <p:nvSpPr>
          <p:cNvPr id="278" name="Google Shape;278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Public domain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9" name="Google Shape;579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9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collaboration for the benefit of society</a:t>
            </a:r>
            <a:endParaRPr/>
          </a:p>
        </p:txBody>
      </p:sp>
      <p:sp>
        <p:nvSpPr>
          <p:cNvPr id="584" name="Google Shape;584;p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700" y="-102725"/>
            <a:ext cx="9218700" cy="46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86" name="Google Shape;586;p99" descr="Memo from CERN decalring “permission is granted for anyone to use, duplicate, modify and redistribute it.” "/>
          <p:cNvPicPr preferRelativeResize="0"/>
          <p:nvPr/>
        </p:nvPicPr>
        <p:blipFill rotWithShape="1">
          <a:blip r:embed="rId3">
            <a:alphaModFix/>
          </a:blip>
          <a:srcRect l="-4755" t="-947" r="-220" b="6223"/>
          <a:stretch/>
        </p:blipFill>
        <p:spPr>
          <a:xfrm>
            <a:off x="448375" y="-111950"/>
            <a:ext cx="7518848" cy="4641002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0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Wide Web</a:t>
            </a:r>
            <a:endParaRPr/>
          </a:p>
        </p:txBody>
      </p:sp>
      <p:sp>
        <p:nvSpPr>
          <p:cNvPr id="592" name="Google Shape;592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700" y="-102725"/>
            <a:ext cx="9218700" cy="46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94" name="Google Shape;594;p100" descr="The original World Wide Web webpage. Simple text and link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38" y="626313"/>
            <a:ext cx="7383524" cy="34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1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What's out there?</a:t>
            </a:r>
            <a:endParaRPr/>
          </a:p>
        </p:txBody>
      </p:sp>
      <p:pic>
        <p:nvPicPr>
          <p:cNvPr id="602" name="Google Shape;602;p101" descr="The first web page, rendered in the termin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875" y="83825"/>
            <a:ext cx="4925950" cy="43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2"/>
          <p:cNvSpPr txBox="1">
            <a:spLocks noGrp="1"/>
          </p:cNvSpPr>
          <p:nvPr>
            <p:ph type="title"/>
          </p:nvPr>
        </p:nvSpPr>
        <p:spPr>
          <a:xfrm>
            <a:off x="5548592" y="2175804"/>
            <a:ext cx="1804200" cy="7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Meta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08" name="Google Shape;608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609" name="Google Shape;609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1439955">
            <a:off x="5399116" y="1475372"/>
            <a:ext cx="1804169" cy="7916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</a:rPr>
              <a:t>Meta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610" name="Google Shape;610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0055">
            <a:off x="4922844" y="859138"/>
            <a:ext cx="1804091" cy="791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1" name="Google Shape;611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4153591">
            <a:off x="4333031" y="478787"/>
            <a:ext cx="1804191" cy="791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2" name="Google Shape;612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5401715">
            <a:off x="3645272" y="338701"/>
            <a:ext cx="1804200" cy="7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3" name="Google Shape;613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765943">
            <a:off x="2906187" y="503114"/>
            <a:ext cx="1804044" cy="791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4" name="Google Shape;614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7813074">
            <a:off x="2352228" y="881548"/>
            <a:ext cx="1804099" cy="7917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5" name="Google Shape;615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9073607">
            <a:off x="1946675" y="1450867"/>
            <a:ext cx="1803700" cy="792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6" name="Google Shape;616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0796569">
            <a:off x="1791209" y="2199540"/>
            <a:ext cx="1803601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7" name="Google Shape;617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9360045">
            <a:off x="1950717" y="2916161"/>
            <a:ext cx="1804169" cy="7916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8" name="Google Shape;618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7789945">
            <a:off x="2371037" y="3523063"/>
            <a:ext cx="1804091" cy="791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9" name="Google Shape;619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6646409">
            <a:off x="2960750" y="3894081"/>
            <a:ext cx="1804191" cy="791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0" name="Google Shape;620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398285">
            <a:off x="3715362" y="4034151"/>
            <a:ext cx="1804200" cy="7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1" name="Google Shape;621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4034057">
            <a:off x="4434432" y="3869714"/>
            <a:ext cx="1804044" cy="791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2" name="Google Shape;622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986926">
            <a:off x="4988336" y="3491297"/>
            <a:ext cx="1804099" cy="7917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3" name="Google Shape;623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726393">
            <a:off x="5384950" y="2930973"/>
            <a:ext cx="1803700" cy="792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Meta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It builds upon itself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9" name="Google Shape;629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Open, available, flexible, remixable</a:t>
            </a:r>
            <a:r>
              <a:rPr lang="en">
                <a:solidFill>
                  <a:schemeClr val="lt1"/>
                </a:solidFill>
              </a:rPr>
              <a:t>… modular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5" name="Google Shape;635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2"/>
                </a:solidFill>
              </a:rPr>
              <a:t>anticipate 👀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641" name="Google Shape;641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6"/>
          <p:cNvSpPr txBox="1">
            <a:spLocks noGrp="1"/>
          </p:cNvSpPr>
          <p:nvPr>
            <p:ph type="title"/>
          </p:nvPr>
        </p:nvSpPr>
        <p:spPr>
          <a:xfrm>
            <a:off x="29445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United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7" name="Google Shape;647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7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we’re hearing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3" name="Google Shape;653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 Web Standards</a:t>
            </a:r>
            <a:endParaRPr/>
          </a:p>
        </p:txBody>
      </p:sp>
      <p:sp>
        <p:nvSpPr>
          <p:cNvPr id="287" name="Google Shape;287;p54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standards.digital.gov</a:t>
            </a:r>
            <a:endParaRPr/>
          </a:p>
        </p:txBody>
      </p:sp>
      <p:pic>
        <p:nvPicPr>
          <p:cNvPr id="288" name="Google Shape;288;p54" descr="The standards homepage is simple and content-forwar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21722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</p:spPr>
      </p:pic>
      <p:sp>
        <p:nvSpPr>
          <p:cNvPr id="286" name="Google Shape;28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8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story of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USWDS Web Components: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Simpler API, less maintenance, and fewer dependencies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59" name="Google Shape;659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9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Tension and tradeoffs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65" name="Google Shape;665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2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Adopt and adapt?</a:t>
            </a:r>
            <a:endParaRPr dirty="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83" name="Google Shape;683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0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Web Components make this value proposition more complicated.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71" name="Google Shape;671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1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Great until they aren’t great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77" name="Google Shape;677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3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Existential risk on both sides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89" name="Google Shape;689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14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Continue to improve both ways</a:t>
            </a:r>
            <a:endParaRPr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95" name="Google Shape;695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66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5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Core code </a:t>
            </a:r>
            <a:r>
              <a:rPr lang="en">
                <a:solidFill>
                  <a:schemeClr val="dk1"/>
                </a:solidFill>
              </a:rPr>
              <a:t>and </a:t>
            </a:r>
            <a:r>
              <a:rPr lang="en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Web Components</a:t>
            </a:r>
            <a:endParaRPr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01" name="Google Shape;701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67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6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Both products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co-evolving together</a:t>
            </a:r>
            <a:endParaRPr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07" name="Google Shape;707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68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17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Let’s simplify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13" name="Google Shape;713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94" name="Google Shape;294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8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 USWDS Elements</a:t>
            </a:r>
            <a:endParaRPr sz="34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19" name="Google Shape;719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20" name="Google Shape;720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4303" y="2179437"/>
            <a:ext cx="3931500" cy="65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9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lt1"/>
                </a:solidFill>
              </a:rPr>
              <a:t> </a:t>
            </a:r>
            <a:r>
              <a:rPr lang="en" sz="3400" dirty="0">
                <a:solidFill>
                  <a:schemeClr val="dk1"/>
                </a:solidFill>
              </a:rPr>
              <a:t> USWDS Core</a:t>
            </a:r>
            <a:endParaRPr sz="3400" dirty="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26" name="Google Shape;726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27" name="Google Shape;727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6988" y="2179425"/>
            <a:ext cx="3034800" cy="65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0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little seed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33" name="Google Shape;733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1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Core and Elements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39" name="Google Shape;739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22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 old and new.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Just different angles.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45" name="Google Shape;745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3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How can one set of design tokens support both?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51" name="Google Shape;751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4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USWDS Tokens</a:t>
            </a:r>
            <a:endParaRPr sz="34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57" name="Google Shape;757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58" name="Google Shape;758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0800" y="2179425"/>
            <a:ext cx="3522300" cy="65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25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Canonical data, flexible output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64" name="Google Shape;764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26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Standalone integrated products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70" name="Google Shape;770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27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USWDS Utilities</a:t>
            </a:r>
            <a:endParaRPr sz="34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76" name="Google Shape;776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77" name="Google Shape;777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6100" y="2179425"/>
            <a:ext cx="3671700" cy="65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28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More… utility?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83" name="Google Shape;783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29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Each domain can evolve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at its own pace</a:t>
            </a:r>
            <a:endParaRPr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89" name="Google Shape;789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81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0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Semantic versioning.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Really for real.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5" name="Google Shape;795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82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31"/>
          <p:cNvSpPr txBox="1">
            <a:spLocks noGrp="1"/>
          </p:cNvSpPr>
          <p:nvPr>
            <p:ph type="title"/>
          </p:nvPr>
        </p:nvSpPr>
        <p:spPr>
          <a:xfrm>
            <a:off x="175550" y="158310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Not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USWDS 4.0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01" name="Google Shape;801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  <p:cxnSp>
        <p:nvCxnSpPr>
          <p:cNvPr id="802" name="Google Shape;802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978900" y="2437400"/>
            <a:ext cx="3221700" cy="102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2"/>
          <p:cNvSpPr txBox="1">
            <a:spLocks noGrp="1"/>
          </p:cNvSpPr>
          <p:nvPr>
            <p:ph type="title"/>
          </p:nvPr>
        </p:nvSpPr>
        <p:spPr>
          <a:xfrm>
            <a:off x="2321862" y="445025"/>
            <a:ext cx="7101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USWDS Core </a:t>
            </a:r>
            <a:r>
              <a:rPr lang="en" sz="3400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4.0</a:t>
            </a:r>
            <a:endParaRPr sz="3400"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USWDS Elements </a:t>
            </a:r>
            <a:r>
              <a:rPr lang="en" sz="3400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1.0</a:t>
            </a:r>
            <a:endParaRPr sz="34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USWDS Tokens </a:t>
            </a:r>
            <a:r>
              <a:rPr lang="en" sz="3400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1.0</a:t>
            </a:r>
            <a:endParaRPr sz="34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USWDS Utilities </a:t>
            </a:r>
            <a:r>
              <a:rPr lang="en" sz="34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1.0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808" name="Google Shape;808;p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84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33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united model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4" name="Google Shape;814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85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34"/>
          <p:cNvSpPr txBox="1">
            <a:spLocks noGrp="1"/>
          </p:cNvSpPr>
          <p:nvPr>
            <p:ph type="title"/>
          </p:nvPr>
        </p:nvSpPr>
        <p:spPr>
          <a:xfrm>
            <a:off x="29445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Making it work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0" name="Google Shape;820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35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Usage, infrastructure, priorities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6" name="Google Shape;826;p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87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36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Mix and match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2" name="Google Shape;832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88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37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Elements as the starting point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8" name="Google Shape;838;p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89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3.10.0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now! 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06" name="Google Shape;30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37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Extensible Elements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38" name="Google Shape;838;p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9205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38"/>
          <p:cNvSpPr txBox="1">
            <a:spLocks noGrp="1"/>
          </p:cNvSpPr>
          <p:nvPr>
            <p:ph type="title"/>
          </p:nvPr>
        </p:nvSpPr>
        <p:spPr>
          <a:xfrm>
            <a:off x="175550" y="2127050"/>
            <a:ext cx="87930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Eject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4" name="Google Shape;844;p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91</a:t>
            </a:fld>
            <a:endParaRPr/>
          </a:p>
        </p:txBody>
      </p:sp>
      <p:sp>
        <p:nvSpPr>
          <p:cNvPr id="845" name="Google Shape;845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1621294"/>
            <a:ext cx="87930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</a:rPr>
              <a:t>Eject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846" name="Google Shape;846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1107693"/>
            <a:ext cx="87930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Eject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47" name="Google Shape;847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603416"/>
            <a:ext cx="87930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</a:rPr>
              <a:t>Eject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848" name="Google Shape;848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99154"/>
            <a:ext cx="87930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Eject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49" name="Google Shape;849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-409125"/>
            <a:ext cx="87930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Eject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39"/>
          <p:cNvSpPr txBox="1">
            <a:spLocks noGrp="1"/>
          </p:cNvSpPr>
          <p:nvPr>
            <p:ph type="title"/>
          </p:nvPr>
        </p:nvSpPr>
        <p:spPr>
          <a:xfrm>
            <a:off x="175550" y="2157125"/>
            <a:ext cx="8793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Modularization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5" name="Google Shape;855;p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92</a:t>
            </a:fld>
            <a:endParaRPr/>
          </a:p>
        </p:txBody>
      </p:sp>
      <p:sp>
        <p:nvSpPr>
          <p:cNvPr id="856" name="Google Shape;856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2674471"/>
            <a:ext cx="8793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Mod</a:t>
            </a:r>
            <a:r>
              <a:rPr lang="en">
                <a:solidFill>
                  <a:schemeClr val="dk1"/>
                </a:solidFill>
              </a:rPr>
              <a:t>ularization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7" name="Google Shape;857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3081600"/>
            <a:ext cx="8793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Mod</a:t>
            </a:r>
            <a:r>
              <a:rPr lang="en" dirty="0">
                <a:solidFill>
                  <a:srgbClr val="434343"/>
                </a:solidFill>
              </a:rPr>
              <a:t>ular</a:t>
            </a:r>
            <a:r>
              <a:rPr lang="en" dirty="0">
                <a:solidFill>
                  <a:schemeClr val="dk1"/>
                </a:solidFill>
              </a:rPr>
              <a:t>ization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58" name="Google Shape;858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3613875"/>
            <a:ext cx="8793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Modular</a:t>
            </a:r>
            <a:r>
              <a:rPr lang="en">
                <a:solidFill>
                  <a:srgbClr val="434343"/>
                </a:solidFill>
              </a:rPr>
              <a:t>ization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40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Tools and targets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4" name="Google Shape;864;p1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93</a:t>
            </a:fld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41"/>
          <p:cNvSpPr txBox="1">
            <a:spLocks noGrp="1"/>
          </p:cNvSpPr>
          <p:nvPr>
            <p:ph type="title"/>
          </p:nvPr>
        </p:nvSpPr>
        <p:spPr>
          <a:xfrm>
            <a:off x="175550" y="2166475"/>
            <a:ext cx="8793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Dependencies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0" name="Google Shape;870;p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94</a:t>
            </a:fld>
            <a:endParaRPr/>
          </a:p>
        </p:txBody>
      </p:sp>
      <p:sp>
        <p:nvSpPr>
          <p:cNvPr id="871" name="Google Shape;871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2677078"/>
            <a:ext cx="8793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</a:rPr>
              <a:t>Dependencies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872" name="Google Shape;872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3189171"/>
            <a:ext cx="8793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Dependencies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73" name="Google Shape;873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3699785"/>
            <a:ext cx="8793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</a:rPr>
              <a:t>Dependencies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874" name="Google Shape;874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4211888"/>
            <a:ext cx="8793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Dependencies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75" name="Google Shape;875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550" y="4709918"/>
            <a:ext cx="8793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Dependencies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42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Moving to web standard CSS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1" name="Google Shape;881;p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95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3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But that doesn’t mean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we no longer support Sass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7" name="Google Shape;887;p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96</a:t>
            </a:fld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4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For teams, moving to Core 4.0 shouldn’t be a big lift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3" name="Google Shape;893;p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97</a:t>
            </a:fld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45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An Elements component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will precede breaking changes to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 Core component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9" name="Google Shape;899;p1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98</a:t>
            </a:fld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46"/>
          <p:cNvSpPr txBox="1">
            <a:spLocks noGrp="1"/>
          </p:cNvSpPr>
          <p:nvPr>
            <p:ph type="title"/>
          </p:nvPr>
        </p:nvSpPr>
        <p:spPr>
          <a:xfrm>
            <a:off x="175550" y="445025"/>
            <a:ext cx="8793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Continuity matters to 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5" name="Google Shape;905;p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1011</Words>
  <Application>Microsoft Macintosh PowerPoint</Application>
  <PresentationFormat>On-screen Show (16:9)</PresentationFormat>
  <Paragraphs>308</Paragraphs>
  <Slides>109</Slides>
  <Notes>109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109</vt:i4>
      </vt:variant>
    </vt:vector>
  </HeadingPairs>
  <TitlesOfParts>
    <vt:vector size="122" baseType="lpstr">
      <vt:lpstr>Public Sans Thin</vt:lpstr>
      <vt:lpstr>Public Sans Light</vt:lpstr>
      <vt:lpstr>Public Sans ExtraLight</vt:lpstr>
      <vt:lpstr>Arial</vt:lpstr>
      <vt:lpstr>IBM Plex Mono</vt:lpstr>
      <vt:lpstr>Public Sans Medium</vt:lpstr>
      <vt:lpstr>Public Sans ExtraBold</vt:lpstr>
      <vt:lpstr>Public Sans</vt:lpstr>
      <vt:lpstr>Open Sans</vt:lpstr>
      <vt:lpstr>IBM Plex Mono Medium</vt:lpstr>
      <vt:lpstr>Calibri</vt:lpstr>
      <vt:lpstr>USWDS</vt:lpstr>
      <vt:lpstr>USWDS</vt:lpstr>
      <vt:lpstr>USWDS Monthly Call</vt:lpstr>
      <vt:lpstr>Hi!</vt:lpstr>
      <vt:lpstr>Agenda</vt:lpstr>
      <vt:lpstr>Featured sites</vt:lpstr>
      <vt:lpstr>Office of Homeland Security Statistics</vt:lpstr>
      <vt:lpstr>Federal Web Standards</vt:lpstr>
      <vt:lpstr>Great work!</vt:lpstr>
      <vt:lpstr>Product updates</vt:lpstr>
      <vt:lpstr>USWDS 3.10.0 Out now! </vt:lpstr>
      <vt:lpstr>Notable updates in USWDS 3.10.0</vt:lpstr>
      <vt:lpstr>USWDS Compile 1.2.1 Coming soon </vt:lpstr>
      <vt:lpstr>New accessibility test pages Memorable date,  Time picker, File input Next: Collection, Summary box, Icon list,  Button group, and Process list</vt:lpstr>
      <vt:lpstr>USWDS for Figma Initial Beta version out now figma.com/community</vt:lpstr>
      <vt:lpstr>Tokens, variables, and complete documentation</vt:lpstr>
      <vt:lpstr>42 USWDS components with examples</vt:lpstr>
      <vt:lpstr>In public beta now. Available at the Figma community page.</vt:lpstr>
      <vt:lpstr>Public discussions</vt:lpstr>
      <vt:lpstr>Sunsetting v1 documentation site Decommissioning at the  end of 2024 </vt:lpstr>
      <vt:lpstr>GitHub Contributions Signed commits </vt:lpstr>
      <vt:lpstr>The next generation of  the design system</vt:lpstr>
      <vt:lpstr>Anne Petersen they/them</vt:lpstr>
      <vt:lpstr>Matt Henry he/him</vt:lpstr>
      <vt:lpstr>Tension and change</vt:lpstr>
      <vt:lpstr>Change</vt:lpstr>
      <vt:lpstr>The long view</vt:lpstr>
      <vt:lpstr>Design is adaptation</vt:lpstr>
      <vt:lpstr>Helping teams do design work</vt:lpstr>
      <vt:lpstr>Tension</vt:lpstr>
      <vt:lpstr>A tension between difference and commonality</vt:lpstr>
      <vt:lpstr>A tension between customization and configuration</vt:lpstr>
      <vt:lpstr>A tension between present needs and future needs</vt:lpstr>
      <vt:lpstr>DynamicTension</vt:lpstr>
      <vt:lpstr>The current USWDS codebase is showing its age</vt:lpstr>
      <vt:lpstr>What do you need to know to  use USWDS? Sass? BEM? </vt:lpstr>
      <vt:lpstr>Our goal Make it easier to  adopt the design system and  stay up to date</vt:lpstr>
      <vt:lpstr>Folks use the design system in  all kinds of ways</vt:lpstr>
      <vt:lpstr>Whose way is the right way?</vt:lpstr>
      <vt:lpstr>Wishy-washy</vt:lpstr>
      <vt:lpstr>Shaping</vt:lpstr>
      <vt:lpstr>Values made tangible</vt:lpstr>
      <vt:lpstr>Values made practice</vt:lpstr>
      <vt:lpstr>👀</vt:lpstr>
      <vt:lpstr>Adapt and evolve</vt:lpstr>
      <vt:lpstr>Our mission</vt:lpstr>
      <vt:lpstr>Our vision</vt:lpstr>
      <vt:lpstr>Our polestar</vt:lpstr>
      <vt:lpstr>USWDS Product Values Design is adaptation. Compliance is the baseline. Strengthen connections. Easier earlier. Be a good steward.</vt:lpstr>
      <vt:lpstr>USWDS Engineering Values Embrace the platform. Support UX with developer experience. We’re a layer. Write plain-language code.</vt:lpstr>
      <vt:lpstr>The (original) World Wide Web</vt:lpstr>
      <vt:lpstr>Public domain</vt:lpstr>
      <vt:lpstr>Open collaboration for the benefit of society</vt:lpstr>
      <vt:lpstr>World Wide Web</vt:lpstr>
      <vt:lpstr>What's out there?</vt:lpstr>
      <vt:lpstr>Meta</vt:lpstr>
      <vt:lpstr>It builds upon itself</vt:lpstr>
      <vt:lpstr>Open, available, flexible, remixable… modular</vt:lpstr>
      <vt:lpstr>anticipate 👀</vt:lpstr>
      <vt:lpstr>United</vt:lpstr>
      <vt:lpstr>What we’re hearing</vt:lpstr>
      <vt:lpstr>The story of  USWDS Web Components: Simpler API, less maintenance, and fewer dependencies</vt:lpstr>
      <vt:lpstr>Tension and tradeoffs</vt:lpstr>
      <vt:lpstr>Adopt and adapt?</vt:lpstr>
      <vt:lpstr>Web Components make this value proposition more complicated.</vt:lpstr>
      <vt:lpstr>Great until they aren’t great</vt:lpstr>
      <vt:lpstr>Existential risk on both sides</vt:lpstr>
      <vt:lpstr>Continue to improve both ways</vt:lpstr>
      <vt:lpstr>Core code and Web Components</vt:lpstr>
      <vt:lpstr>Both products  co-evolving together</vt:lpstr>
      <vt:lpstr>Let’s simplify</vt:lpstr>
      <vt:lpstr> USWDS Elements</vt:lpstr>
      <vt:lpstr>  USWDS Core</vt:lpstr>
      <vt:lpstr>A little seed</vt:lpstr>
      <vt:lpstr>Core and Elements</vt:lpstr>
      <vt:lpstr>No old and new.  Just different angles.</vt:lpstr>
      <vt:lpstr>How can one set of design tokens support both?</vt:lpstr>
      <vt:lpstr>USWDS Tokens</vt:lpstr>
      <vt:lpstr>Canonical data, flexible output</vt:lpstr>
      <vt:lpstr>Standalone integrated products</vt:lpstr>
      <vt:lpstr>USWDS Utilities</vt:lpstr>
      <vt:lpstr>More… utility?</vt:lpstr>
      <vt:lpstr>Each domain can evolve  at its own pace</vt:lpstr>
      <vt:lpstr>Semantic versioning. Really for real.</vt:lpstr>
      <vt:lpstr>Not USWDS 4.0</vt:lpstr>
      <vt:lpstr>USWDS Core 4.0 USWDS Elements 1.0 USWDS Tokens 1.0 USWDS Utilities 1.0</vt:lpstr>
      <vt:lpstr>A united model</vt:lpstr>
      <vt:lpstr>Making it work</vt:lpstr>
      <vt:lpstr>Usage, infrastructure, priorities</vt:lpstr>
      <vt:lpstr>Mix and match</vt:lpstr>
      <vt:lpstr>Elements as the starting point</vt:lpstr>
      <vt:lpstr>Extensible Elements</vt:lpstr>
      <vt:lpstr>Eject</vt:lpstr>
      <vt:lpstr>Modularization</vt:lpstr>
      <vt:lpstr>Tools and targets</vt:lpstr>
      <vt:lpstr>Dependencies</vt:lpstr>
      <vt:lpstr>Moving to web standard CSS</vt:lpstr>
      <vt:lpstr>But that doesn’t mean  we no longer support Sass</vt:lpstr>
      <vt:lpstr>For teams, moving to Core 4.0 shouldn’t be a big lift</vt:lpstr>
      <vt:lpstr>An Elements component  will precede breaking changes to  a Core component</vt:lpstr>
      <vt:lpstr>Continuity matters to us</vt:lpstr>
      <vt:lpstr>A bias toward shipping</vt:lpstr>
      <vt:lpstr>Architectural Decision Records</vt:lpstr>
      <vt:lpstr>What to expect in 2025</vt:lpstr>
      <vt:lpstr>A more modern and  more resilient design system</vt:lpstr>
      <vt:lpstr>A priority shift</vt:lpstr>
      <vt:lpstr>USWDS Core: Interop with Elements and Tokens USWDS Elements: Fewer, simpler, Standards USWDS Tokens: Powering Core and Elements USWDS Utilities: Cloning Sass-based system Website: Resource for getting up to speed </vt:lpstr>
      <vt:lpstr>Not old and new. United.</vt:lpstr>
      <vt:lpstr>Q&amp;A</vt:lpstr>
      <vt:lpstr>Next month</vt:lpstr>
      <vt:lpstr>Disclaimer: All references to specific brands, products, and/or companies are used only for illustrative purposes and do not imply endorsement by the U.S. federal government or any federal government agency.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 Office User</cp:lastModifiedBy>
  <cp:revision>2</cp:revision>
  <dcterms:modified xsi:type="dcterms:W3CDTF">2024-11-22T17:02:18Z</dcterms:modified>
</cp:coreProperties>
</file>