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6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9144000" cy="5143500" type="screen16x9"/>
  <p:notesSz cx="6858000" cy="9144000"/>
  <p:embeddedFontLst>
    <p:embeddedFont>
      <p:font typeface="IBM Plex Mono" panose="020B0509050203000203" pitchFamily="49" charset="0"/>
      <p:regular r:id="rId67"/>
      <p:bold r:id="rId68"/>
      <p:italic r:id="rId69"/>
      <p:boldItalic r:id="rId70"/>
    </p:embeddedFont>
    <p:embeddedFont>
      <p:font typeface="IBM Plex Mono Medium" panose="020B0609050203000203" pitchFamily="49" charset="0"/>
      <p:regular r:id="rId71"/>
      <p:bold r:id="rId72"/>
      <p:italic r:id="rId73"/>
      <p:boldItalic r:id="rId74"/>
    </p:embeddedFont>
    <p:embeddedFont>
      <p:font typeface="Public Sans" panose="020B0604020202020204" charset="0"/>
      <p:regular r:id="rId75"/>
      <p:bold r:id="rId76"/>
      <p:italic r:id="rId77"/>
      <p:boldItalic r:id="rId78"/>
    </p:embeddedFont>
    <p:embeddedFont>
      <p:font typeface="Public Sans ExtraBold" panose="020B0604020202020204" charset="0"/>
      <p:bold r:id="rId79"/>
      <p:italic r:id="rId80"/>
      <p:boldItalic r:id="rId81"/>
    </p:embeddedFont>
    <p:embeddedFont>
      <p:font typeface="Public Sans ExtraLight" panose="020B0604020202020204" charset="0"/>
      <p:regular r:id="rId82"/>
      <p:bold r:id="rId83"/>
      <p:italic r:id="rId84"/>
      <p:boldItalic r:id="rId85"/>
    </p:embeddedFont>
    <p:embeddedFont>
      <p:font typeface="Public Sans Light" panose="020B0604020202020204" charset="0"/>
      <p:regular r:id="rId86"/>
      <p:bold r:id="rId87"/>
      <p:italic r:id="rId88"/>
      <p:boldItalic r:id="rId89"/>
    </p:embeddedFont>
    <p:embeddedFont>
      <p:font typeface="Public Sans Medium" panose="020B0604020202020204" charset="0"/>
      <p:regular r:id="rId90"/>
      <p:bold r:id="rId91"/>
      <p:italic r:id="rId92"/>
      <p:boldItalic r:id="rId93"/>
    </p:embeddedFont>
    <p:embeddedFont>
      <p:font typeface="Public Sans Thin" panose="020B0604020202020204" charset="0"/>
      <p:regular r:id="rId94"/>
      <p:bold r:id="rId95"/>
      <p:italic r:id="rId96"/>
      <p:boldItalic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5"/>
    <p:restoredTop sz="63715"/>
  </p:normalViewPr>
  <p:slideViewPr>
    <p:cSldViewPr snapToGrid="0">
      <p:cViewPr varScale="1">
        <p:scale>
          <a:sx n="96" d="100"/>
          <a:sy n="96" d="100"/>
        </p:scale>
        <p:origin x="181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2.fntdata"/><Relationship Id="rId84" Type="http://schemas.openxmlformats.org/officeDocument/2006/relationships/font" Target="fonts/font18.fntdata"/><Relationship Id="rId89" Type="http://schemas.openxmlformats.org/officeDocument/2006/relationships/font" Target="fonts/font23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font" Target="fonts/font24.fntdata"/><Relationship Id="rId95" Type="http://schemas.openxmlformats.org/officeDocument/2006/relationships/font" Target="fonts/font29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font" Target="fonts/font3.fntdata"/><Relationship Id="rId80" Type="http://schemas.openxmlformats.org/officeDocument/2006/relationships/font" Target="fonts/font14.fntdata"/><Relationship Id="rId85" Type="http://schemas.openxmlformats.org/officeDocument/2006/relationships/font" Target="fonts/font19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font" Target="fonts/font17.fntdata"/><Relationship Id="rId88" Type="http://schemas.openxmlformats.org/officeDocument/2006/relationships/font" Target="fonts/font22.fntdata"/><Relationship Id="rId91" Type="http://schemas.openxmlformats.org/officeDocument/2006/relationships/font" Target="fonts/font25.fntdata"/><Relationship Id="rId96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font" Target="fonts/font20.fntdata"/><Relationship Id="rId94" Type="http://schemas.openxmlformats.org/officeDocument/2006/relationships/font" Target="fonts/font28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0.fntdata"/><Relationship Id="rId97" Type="http://schemas.openxmlformats.org/officeDocument/2006/relationships/font" Target="fonts/font31.fntdata"/><Relationship Id="rId7" Type="http://schemas.openxmlformats.org/officeDocument/2006/relationships/slide" Target="slides/slide5.xml"/><Relationship Id="rId71" Type="http://schemas.openxmlformats.org/officeDocument/2006/relationships/font" Target="fonts/font5.fntdata"/><Relationship Id="rId92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notesMaster" Target="notesMasters/notesMaster1.xml"/><Relationship Id="rId87" Type="http://schemas.openxmlformats.org/officeDocument/2006/relationships/font" Target="fonts/font21.fntdata"/><Relationship Id="rId61" Type="http://schemas.openxmlformats.org/officeDocument/2006/relationships/slide" Target="slides/slide59.xml"/><Relationship Id="rId82" Type="http://schemas.openxmlformats.org/officeDocument/2006/relationships/font" Target="fonts/font1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11.fntdata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6.fntdata"/><Relationship Id="rId93" Type="http://schemas.openxmlformats.org/officeDocument/2006/relationships/font" Target="fonts/font27.fntdata"/><Relationship Id="rId98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8e316d30e1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8e316d30e1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8e316d30e1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8e316d30e1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9ab17c10d6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9ab17c10d6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8e316d30e1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8e316d30e1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8e316d30e1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8e316d30e1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8e316d30e1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8e316d30e1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8e316d30e1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8e316d30e1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9ab17c10d6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9ab17c10d6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8e316d30e1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8e316d30e1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9ab17c10d6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9ab17c10d6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8e316d30e1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8e316d30e1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8e316d30e1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8e316d30e1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9ab17c10d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9ab17c10d6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8e316d30e1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8e316d30e1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8e316d30e1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8e316d30e1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9ab17c10d6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9ab17c10d6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9ab17c10d6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9ab17c10d6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9ab17c10d6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9ab17c10d6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9ab17c10d6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9ab17c10d6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9ab17c10d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9ab17c10d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8e316d30e1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8e316d30e1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9ab17c10d6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9ab17c10d6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9ab17c10d6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9ab17c10d6_0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9ab17c10d6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9ab17c10d6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9ab17c10d6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9ab17c10d6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9ab17c10d6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9ab17c10d6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9ab17c10d6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9ab17c10d6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9ab17c10d6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9ab17c10d6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9ab17c10d6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9ab17c10d6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9ab17c10d6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9ab17c10d6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8e316d30e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8e316d30e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8e316d30e1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8e316d30e1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9ab17c10d6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9ab17c10d6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9ab17c10d6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9ab17c10d6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8e316d30e1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28e316d30e1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5e8dbb8b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5e8dbb8b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5e8dbb8b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5e8dbb8b9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5e8dbb8b9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5e8dbb8b9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5e8dbb8b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5e8dbb8b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5e8dbb8b9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5e8dbb8b9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5e8dbb8b9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5e8dbb8b9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e316d30e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8e316d30e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5e8dbb8b9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5e8dbb8b9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5e8dbb8b9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25e8dbb8b9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5e8dbb8b9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5e8dbb8b9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9bb9467d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9bb9467d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5e8dbb8b9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5e8dbb8b9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5e8dbb8b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5e8dbb8b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5e8dbb8b9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5e8dbb8b9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5e8dbb8b9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25e8dbb8b9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5e8dbb8b9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5e8dbb8b9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5e8dbb8b9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25e8dbb8b9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e316d30e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8e316d30e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5e8dbb8b9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5e8dbb8b9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5e8dbb8b9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5e8dbb8b9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8e316d30e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8e316d30e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8e316d30e1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8e316d30e1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8e316d30e1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8e316d30e1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 item">
  <p:cSld name="TITLE_AND_TWO_COLUMNS_1">
    <p:bg>
      <p:bgPr>
        <a:solidFill>
          <a:schemeClr val="dk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256616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981075"/>
            <a:ext cx="39999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○"/>
              <a:defRPr sz="1200">
                <a:solidFill>
                  <a:srgbClr val="21212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■"/>
              <a:defRPr sz="1200">
                <a:solidFill>
                  <a:srgbClr val="21212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●"/>
              <a:defRPr sz="1200">
                <a:solidFill>
                  <a:srgbClr val="21212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○"/>
              <a:defRPr sz="1200">
                <a:solidFill>
                  <a:srgbClr val="21212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■"/>
              <a:defRPr sz="1200">
                <a:solidFill>
                  <a:srgbClr val="21212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●"/>
              <a:defRPr sz="1200">
                <a:solidFill>
                  <a:srgbClr val="21212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○"/>
              <a:defRPr sz="1200">
                <a:solidFill>
                  <a:srgbClr val="21212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Char char="■"/>
              <a:defRPr sz="12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2"/>
          </p:nvPr>
        </p:nvSpPr>
        <p:spPr>
          <a:xfrm>
            <a:off x="4832400" y="1973750"/>
            <a:ext cx="3999900" cy="28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3"/>
          </p:nvPr>
        </p:nvSpPr>
        <p:spPr>
          <a:xfrm>
            <a:off x="281920" y="699154"/>
            <a:ext cx="8538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9" name="Google Shape;149;p28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4" name="Google Shape;154;p29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2" name="Google Shape;172;p33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6" name="Google Shape;176;p34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82" name="Google Shape;18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6" name="Google Shape;186;p3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7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90" name="Google Shape;190;p37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95" name="Google Shape;195;p38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9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12" name="Google Shape;212;p4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4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Google Shape;216;p4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4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Google Shape;218;p4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4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22" name="Google Shape;22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system.digital.gov/about/monthly-call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esignsystem.digital.gov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signsystem.digital.gov/about/monthly-calls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31" name="Google Shape;231;p45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2023</a:t>
            </a:r>
            <a:endParaRPr/>
          </a:p>
        </p:txBody>
      </p:sp>
      <p:pic>
        <p:nvPicPr>
          <p:cNvPr id="232" name="Google Shape;232;p45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34" name="Google Shape;23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 monthly call in December</a:t>
            </a:r>
            <a:endParaRPr>
              <a:solidFill>
                <a:schemeClr val="accent4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grpSp>
        <p:nvGrpSpPr>
          <p:cNvPr id="2" name="Group 1" descr="Snowflakes">
            <a:extLst>
              <a:ext uri="{FF2B5EF4-FFF2-40B4-BE49-F238E27FC236}">
                <a16:creationId xmlns:a16="http://schemas.microsoft.com/office/drawing/2014/main" id="{57FB310F-C5F8-5105-D8ED-CAF12E2AEBAA}"/>
              </a:ext>
            </a:extLst>
          </p:cNvPr>
          <p:cNvGrpSpPr/>
          <p:nvPr/>
        </p:nvGrpSpPr>
        <p:grpSpPr>
          <a:xfrm>
            <a:off x="741570" y="445035"/>
            <a:ext cx="7660850" cy="4266625"/>
            <a:chOff x="741570" y="445035"/>
            <a:chExt cx="7660850" cy="4266625"/>
          </a:xfrm>
        </p:grpSpPr>
        <p:grpSp>
          <p:nvGrpSpPr>
            <p:cNvPr id="318" name="Google Shape;318;p54"/>
            <p:cNvGrpSpPr/>
            <p:nvPr/>
          </p:nvGrpSpPr>
          <p:grpSpPr>
            <a:xfrm>
              <a:off x="741570" y="445035"/>
              <a:ext cx="564900" cy="582600"/>
              <a:chOff x="2613020" y="1160535"/>
              <a:chExt cx="564900" cy="582600"/>
            </a:xfrm>
          </p:grpSpPr>
          <p:cxnSp>
            <p:nvCxnSpPr>
              <p:cNvPr id="319" name="Google Shape;319;p54"/>
              <p:cNvCxnSpPr/>
              <p:nvPr/>
            </p:nvCxnSpPr>
            <p:spPr>
              <a:xfrm>
                <a:off x="2671875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54"/>
              <p:cNvCxnSpPr/>
              <p:nvPr/>
            </p:nvCxnSpPr>
            <p:spPr>
              <a:xfrm rot="10800000" flipH="1">
                <a:off x="2695400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54"/>
              <p:cNvCxnSpPr/>
              <p:nvPr/>
            </p:nvCxnSpPr>
            <p:spPr>
              <a:xfrm>
                <a:off x="2613020" y="1462800"/>
                <a:ext cx="56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54"/>
              <p:cNvCxnSpPr/>
              <p:nvPr/>
            </p:nvCxnSpPr>
            <p:spPr>
              <a:xfrm rot="10800000">
                <a:off x="2895300" y="1160535"/>
                <a:ext cx="0" cy="58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3" name="Google Shape;323;p54"/>
            <p:cNvGrpSpPr/>
            <p:nvPr/>
          </p:nvGrpSpPr>
          <p:grpSpPr>
            <a:xfrm>
              <a:off x="2436445" y="1186560"/>
              <a:ext cx="564900" cy="582600"/>
              <a:chOff x="2613020" y="1160535"/>
              <a:chExt cx="564900" cy="582600"/>
            </a:xfrm>
          </p:grpSpPr>
          <p:cxnSp>
            <p:nvCxnSpPr>
              <p:cNvPr id="324" name="Google Shape;324;p54"/>
              <p:cNvCxnSpPr/>
              <p:nvPr/>
            </p:nvCxnSpPr>
            <p:spPr>
              <a:xfrm>
                <a:off x="2671875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54"/>
              <p:cNvCxnSpPr/>
              <p:nvPr/>
            </p:nvCxnSpPr>
            <p:spPr>
              <a:xfrm rot="10800000" flipH="1">
                <a:off x="2695400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54"/>
              <p:cNvCxnSpPr/>
              <p:nvPr/>
            </p:nvCxnSpPr>
            <p:spPr>
              <a:xfrm>
                <a:off x="2613020" y="1462800"/>
                <a:ext cx="56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54"/>
              <p:cNvCxnSpPr/>
              <p:nvPr/>
            </p:nvCxnSpPr>
            <p:spPr>
              <a:xfrm rot="10800000">
                <a:off x="2895300" y="1160535"/>
                <a:ext cx="0" cy="58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8" name="Google Shape;328;p54"/>
            <p:cNvGrpSpPr/>
            <p:nvPr/>
          </p:nvGrpSpPr>
          <p:grpSpPr>
            <a:xfrm>
              <a:off x="4289545" y="445035"/>
              <a:ext cx="564900" cy="582600"/>
              <a:chOff x="2613020" y="1160535"/>
              <a:chExt cx="564900" cy="582600"/>
            </a:xfrm>
          </p:grpSpPr>
          <p:cxnSp>
            <p:nvCxnSpPr>
              <p:cNvPr id="329" name="Google Shape;329;p54"/>
              <p:cNvCxnSpPr/>
              <p:nvPr/>
            </p:nvCxnSpPr>
            <p:spPr>
              <a:xfrm>
                <a:off x="2671875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54"/>
              <p:cNvCxnSpPr/>
              <p:nvPr/>
            </p:nvCxnSpPr>
            <p:spPr>
              <a:xfrm rot="10800000" flipH="1">
                <a:off x="2695400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54"/>
              <p:cNvCxnSpPr/>
              <p:nvPr/>
            </p:nvCxnSpPr>
            <p:spPr>
              <a:xfrm>
                <a:off x="2613020" y="1462800"/>
                <a:ext cx="56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54"/>
              <p:cNvCxnSpPr/>
              <p:nvPr/>
            </p:nvCxnSpPr>
            <p:spPr>
              <a:xfrm rot="10800000">
                <a:off x="2895300" y="1160535"/>
                <a:ext cx="0" cy="58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3" name="Google Shape;333;p54"/>
            <p:cNvGrpSpPr/>
            <p:nvPr/>
          </p:nvGrpSpPr>
          <p:grpSpPr>
            <a:xfrm>
              <a:off x="6172770" y="1186560"/>
              <a:ext cx="564900" cy="582600"/>
              <a:chOff x="2613020" y="1160535"/>
              <a:chExt cx="564900" cy="582600"/>
            </a:xfrm>
          </p:grpSpPr>
          <p:cxnSp>
            <p:nvCxnSpPr>
              <p:cNvPr id="334" name="Google Shape;334;p54"/>
              <p:cNvCxnSpPr/>
              <p:nvPr/>
            </p:nvCxnSpPr>
            <p:spPr>
              <a:xfrm>
                <a:off x="2671875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54"/>
              <p:cNvCxnSpPr/>
              <p:nvPr/>
            </p:nvCxnSpPr>
            <p:spPr>
              <a:xfrm rot="10800000" flipH="1">
                <a:off x="2695400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54"/>
              <p:cNvCxnSpPr/>
              <p:nvPr/>
            </p:nvCxnSpPr>
            <p:spPr>
              <a:xfrm>
                <a:off x="2613020" y="1462800"/>
                <a:ext cx="56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54"/>
              <p:cNvCxnSpPr/>
              <p:nvPr/>
            </p:nvCxnSpPr>
            <p:spPr>
              <a:xfrm rot="10800000">
                <a:off x="2895300" y="1160535"/>
                <a:ext cx="0" cy="58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8" name="Google Shape;338;p54"/>
            <p:cNvGrpSpPr/>
            <p:nvPr/>
          </p:nvGrpSpPr>
          <p:grpSpPr>
            <a:xfrm>
              <a:off x="7837520" y="445035"/>
              <a:ext cx="564900" cy="582600"/>
              <a:chOff x="2613020" y="1160535"/>
              <a:chExt cx="564900" cy="582600"/>
            </a:xfrm>
          </p:grpSpPr>
          <p:cxnSp>
            <p:nvCxnSpPr>
              <p:cNvPr id="339" name="Google Shape;339;p54"/>
              <p:cNvCxnSpPr/>
              <p:nvPr/>
            </p:nvCxnSpPr>
            <p:spPr>
              <a:xfrm>
                <a:off x="2671875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54"/>
              <p:cNvCxnSpPr/>
              <p:nvPr/>
            </p:nvCxnSpPr>
            <p:spPr>
              <a:xfrm rot="10800000" flipH="1">
                <a:off x="2695400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54"/>
              <p:cNvCxnSpPr/>
              <p:nvPr/>
            </p:nvCxnSpPr>
            <p:spPr>
              <a:xfrm>
                <a:off x="2613020" y="1462800"/>
                <a:ext cx="56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54"/>
              <p:cNvCxnSpPr/>
              <p:nvPr/>
            </p:nvCxnSpPr>
            <p:spPr>
              <a:xfrm rot="10800000">
                <a:off x="2895300" y="1160535"/>
                <a:ext cx="0" cy="58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3" name="Google Shape;343;p54"/>
            <p:cNvGrpSpPr/>
            <p:nvPr/>
          </p:nvGrpSpPr>
          <p:grpSpPr>
            <a:xfrm>
              <a:off x="2436445" y="3364035"/>
              <a:ext cx="564900" cy="582600"/>
              <a:chOff x="2613020" y="1160535"/>
              <a:chExt cx="564900" cy="582600"/>
            </a:xfrm>
          </p:grpSpPr>
          <p:cxnSp>
            <p:nvCxnSpPr>
              <p:cNvPr id="344" name="Google Shape;344;p54"/>
              <p:cNvCxnSpPr/>
              <p:nvPr/>
            </p:nvCxnSpPr>
            <p:spPr>
              <a:xfrm>
                <a:off x="2671875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54"/>
              <p:cNvCxnSpPr/>
              <p:nvPr/>
            </p:nvCxnSpPr>
            <p:spPr>
              <a:xfrm rot="10800000" flipH="1">
                <a:off x="2695400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54"/>
              <p:cNvCxnSpPr/>
              <p:nvPr/>
            </p:nvCxnSpPr>
            <p:spPr>
              <a:xfrm>
                <a:off x="2613020" y="1462800"/>
                <a:ext cx="56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54"/>
              <p:cNvCxnSpPr/>
              <p:nvPr/>
            </p:nvCxnSpPr>
            <p:spPr>
              <a:xfrm rot="10800000">
                <a:off x="2895300" y="1160535"/>
                <a:ext cx="0" cy="58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8" name="Google Shape;348;p54"/>
            <p:cNvGrpSpPr/>
            <p:nvPr/>
          </p:nvGrpSpPr>
          <p:grpSpPr>
            <a:xfrm>
              <a:off x="6172770" y="3364035"/>
              <a:ext cx="564900" cy="582600"/>
              <a:chOff x="2613020" y="1160535"/>
              <a:chExt cx="564900" cy="582600"/>
            </a:xfrm>
          </p:grpSpPr>
          <p:cxnSp>
            <p:nvCxnSpPr>
              <p:cNvPr id="349" name="Google Shape;349;p54"/>
              <p:cNvCxnSpPr/>
              <p:nvPr/>
            </p:nvCxnSpPr>
            <p:spPr>
              <a:xfrm>
                <a:off x="2671875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54"/>
              <p:cNvCxnSpPr/>
              <p:nvPr/>
            </p:nvCxnSpPr>
            <p:spPr>
              <a:xfrm rot="10800000" flipH="1">
                <a:off x="2695400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54"/>
              <p:cNvCxnSpPr/>
              <p:nvPr/>
            </p:nvCxnSpPr>
            <p:spPr>
              <a:xfrm>
                <a:off x="2613020" y="1462800"/>
                <a:ext cx="56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54"/>
              <p:cNvCxnSpPr/>
              <p:nvPr/>
            </p:nvCxnSpPr>
            <p:spPr>
              <a:xfrm rot="10800000">
                <a:off x="2895300" y="1160535"/>
                <a:ext cx="0" cy="58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3" name="Google Shape;353;p54"/>
            <p:cNvGrpSpPr/>
            <p:nvPr/>
          </p:nvGrpSpPr>
          <p:grpSpPr>
            <a:xfrm>
              <a:off x="741570" y="4129060"/>
              <a:ext cx="564900" cy="582600"/>
              <a:chOff x="2613020" y="1160535"/>
              <a:chExt cx="564900" cy="582600"/>
            </a:xfrm>
          </p:grpSpPr>
          <p:cxnSp>
            <p:nvCxnSpPr>
              <p:cNvPr id="354" name="Google Shape;354;p54"/>
              <p:cNvCxnSpPr/>
              <p:nvPr/>
            </p:nvCxnSpPr>
            <p:spPr>
              <a:xfrm>
                <a:off x="2671875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54"/>
              <p:cNvCxnSpPr/>
              <p:nvPr/>
            </p:nvCxnSpPr>
            <p:spPr>
              <a:xfrm rot="10800000" flipH="1">
                <a:off x="2695400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54"/>
              <p:cNvCxnSpPr/>
              <p:nvPr/>
            </p:nvCxnSpPr>
            <p:spPr>
              <a:xfrm>
                <a:off x="2613020" y="1462800"/>
                <a:ext cx="56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54"/>
              <p:cNvCxnSpPr/>
              <p:nvPr/>
            </p:nvCxnSpPr>
            <p:spPr>
              <a:xfrm rot="10800000">
                <a:off x="2895300" y="1160535"/>
                <a:ext cx="0" cy="58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8" name="Google Shape;358;p54"/>
            <p:cNvGrpSpPr/>
            <p:nvPr/>
          </p:nvGrpSpPr>
          <p:grpSpPr>
            <a:xfrm>
              <a:off x="4289545" y="4129060"/>
              <a:ext cx="564900" cy="582600"/>
              <a:chOff x="2613020" y="1160535"/>
              <a:chExt cx="564900" cy="582600"/>
            </a:xfrm>
          </p:grpSpPr>
          <p:cxnSp>
            <p:nvCxnSpPr>
              <p:cNvPr id="359" name="Google Shape;359;p54"/>
              <p:cNvCxnSpPr/>
              <p:nvPr/>
            </p:nvCxnSpPr>
            <p:spPr>
              <a:xfrm>
                <a:off x="2671875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54"/>
              <p:cNvCxnSpPr/>
              <p:nvPr/>
            </p:nvCxnSpPr>
            <p:spPr>
              <a:xfrm rot="10800000" flipH="1">
                <a:off x="2695400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54"/>
              <p:cNvCxnSpPr/>
              <p:nvPr/>
            </p:nvCxnSpPr>
            <p:spPr>
              <a:xfrm>
                <a:off x="2613020" y="1462800"/>
                <a:ext cx="56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54"/>
              <p:cNvCxnSpPr/>
              <p:nvPr/>
            </p:nvCxnSpPr>
            <p:spPr>
              <a:xfrm rot="10800000">
                <a:off x="2895300" y="1160535"/>
                <a:ext cx="0" cy="58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3" name="Google Shape;363;p54"/>
            <p:cNvGrpSpPr/>
            <p:nvPr/>
          </p:nvGrpSpPr>
          <p:grpSpPr>
            <a:xfrm>
              <a:off x="7837520" y="4129060"/>
              <a:ext cx="564900" cy="582600"/>
              <a:chOff x="2613020" y="1160535"/>
              <a:chExt cx="564900" cy="582600"/>
            </a:xfrm>
          </p:grpSpPr>
          <p:cxnSp>
            <p:nvCxnSpPr>
              <p:cNvPr id="364" name="Google Shape;364;p54"/>
              <p:cNvCxnSpPr/>
              <p:nvPr/>
            </p:nvCxnSpPr>
            <p:spPr>
              <a:xfrm>
                <a:off x="2671875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54"/>
              <p:cNvCxnSpPr/>
              <p:nvPr/>
            </p:nvCxnSpPr>
            <p:spPr>
              <a:xfrm rot="10800000" flipH="1">
                <a:off x="2695400" y="1237050"/>
                <a:ext cx="423600" cy="423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54"/>
              <p:cNvCxnSpPr/>
              <p:nvPr/>
            </p:nvCxnSpPr>
            <p:spPr>
              <a:xfrm>
                <a:off x="2613020" y="1462800"/>
                <a:ext cx="56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54"/>
              <p:cNvCxnSpPr/>
              <p:nvPr/>
            </p:nvCxnSpPr>
            <p:spPr>
              <a:xfrm rot="10800000">
                <a:off x="2895300" y="1160535"/>
                <a:ext cx="0" cy="58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7" name="Google Shape;317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Usability research: Next steps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Applying what we learned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373" name="Google Shape;373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Research has been a challenge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9" name="Google Shape;379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Need to be more proactive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5" name="Google Shape;385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E2E"/>
                </a:solidFill>
              </a:rPr>
              <a:t>Got help with Research Ops</a:t>
            </a:r>
            <a:endParaRPr>
              <a:solidFill>
                <a:srgbClr val="FFBE2E"/>
              </a:solidFill>
            </a:endParaRPr>
          </a:p>
        </p:txBody>
      </p:sp>
      <p:sp>
        <p:nvSpPr>
          <p:cNvPr id="391" name="Google Shape;391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E2E"/>
                </a:solidFill>
              </a:rPr>
              <a:t>Testing with people </a:t>
            </a:r>
            <a:br>
              <a:rPr lang="en">
                <a:solidFill>
                  <a:srgbClr val="FFBE2E"/>
                </a:solidFill>
              </a:rPr>
            </a:br>
            <a:r>
              <a:rPr lang="en">
                <a:solidFill>
                  <a:srgbClr val="FFBE2E"/>
                </a:solidFill>
              </a:rPr>
              <a:t>with disabilities</a:t>
            </a:r>
            <a:endParaRPr>
              <a:solidFill>
                <a:srgbClr val="FFBE2E"/>
              </a:solidFill>
            </a:endParaRPr>
          </a:p>
        </p:txBody>
      </p:sp>
      <p:sp>
        <p:nvSpPr>
          <p:cNvPr id="397" name="Google Shape;397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0"/>
          <p:cNvSpPr txBox="1">
            <a:spLocks noGrp="1"/>
          </p:cNvSpPr>
          <p:nvPr>
            <p:ph type="title"/>
          </p:nvPr>
        </p:nvSpPr>
        <p:spPr>
          <a:xfrm>
            <a:off x="311700" y="43200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tested</a:t>
            </a:r>
            <a:endParaRPr/>
          </a:p>
        </p:txBody>
      </p:sp>
      <p:sp>
        <p:nvSpPr>
          <p:cNvPr id="404" name="Google Shape;404;p60"/>
          <p:cNvSpPr txBox="1">
            <a:spLocks noGrp="1"/>
          </p:cNvSpPr>
          <p:nvPr>
            <p:ph type="body" idx="1"/>
          </p:nvPr>
        </p:nvSpPr>
        <p:spPr>
          <a:xfrm>
            <a:off x="616314" y="1087590"/>
            <a:ext cx="75483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Accordion</a:t>
            </a:r>
            <a:endParaRPr sz="2900"/>
          </a:p>
          <a:p>
            <a: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Character count</a:t>
            </a:r>
            <a:endParaRPr sz="2900"/>
          </a:p>
          <a:p>
            <a: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Combo box</a:t>
            </a:r>
            <a:endParaRPr sz="2900"/>
          </a:p>
          <a:p>
            <a: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Date picker</a:t>
            </a:r>
            <a:endParaRPr sz="2900"/>
          </a:p>
          <a:p>
            <a: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File input</a:t>
            </a:r>
            <a:endParaRPr sz="2900"/>
          </a:p>
          <a:p>
            <a: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Input mask</a:t>
            </a:r>
            <a:endParaRPr sz="2900"/>
          </a:p>
          <a:p>
            <a: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Step indicator</a:t>
            </a:r>
            <a:endParaRPr sz="2900"/>
          </a:p>
          <a:p>
            <a: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/>
              <a:t>Validation</a:t>
            </a:r>
            <a:endParaRPr sz="2900"/>
          </a:p>
        </p:txBody>
      </p:sp>
      <p:sp>
        <p:nvSpPr>
          <p:cNvPr id="403" name="Google Shape;403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891700" cy="19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410" name="Google Shape;410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11" name="Google Shape;411;p61"/>
          <p:cNvSpPr txBox="1">
            <a:spLocks noGrp="1"/>
          </p:cNvSpPr>
          <p:nvPr>
            <p:ph type="title"/>
          </p:nvPr>
        </p:nvSpPr>
        <p:spPr>
          <a:xfrm>
            <a:off x="2778731" y="370553"/>
            <a:ext cx="6932641" cy="4509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Accordion			</a:t>
            </a:r>
            <a:r>
              <a:rPr lang="en" sz="1800" dirty="0">
                <a:solidFill>
                  <a:schemeClr val="accent2"/>
                </a:solidFill>
              </a:rPr>
              <a:t>No friction</a:t>
            </a:r>
            <a:endParaRPr sz="18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Character count			</a:t>
            </a:r>
            <a:r>
              <a:rPr lang="en" sz="1800" dirty="0">
                <a:solidFill>
                  <a:srgbClr val="FFBE2E"/>
                </a:solidFill>
              </a:rPr>
              <a:t>Minor friction</a:t>
            </a:r>
            <a:endParaRPr sz="1800" dirty="0">
              <a:solidFill>
                <a:srgbClr val="FFBE2E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Combo box			</a:t>
            </a:r>
            <a:r>
              <a:rPr lang="en" sz="1800" dirty="0">
                <a:solidFill>
                  <a:schemeClr val="accent4"/>
                </a:solidFill>
              </a:rPr>
              <a:t>Most friction</a:t>
            </a:r>
            <a:endParaRPr sz="18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Date picker			</a:t>
            </a:r>
            <a:r>
              <a:rPr lang="en" sz="1800" dirty="0">
                <a:solidFill>
                  <a:schemeClr val="accent4"/>
                </a:solidFill>
              </a:rPr>
              <a:t>Most friction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File input			</a:t>
            </a:r>
            <a:r>
              <a:rPr lang="en" sz="1800" dirty="0">
                <a:solidFill>
                  <a:srgbClr val="FFBE2E"/>
                </a:solidFill>
              </a:rPr>
              <a:t>Minor friction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Input mask			</a:t>
            </a:r>
            <a:r>
              <a:rPr lang="en" sz="1800" dirty="0">
                <a:solidFill>
                  <a:schemeClr val="accent4"/>
                </a:solidFill>
              </a:rPr>
              <a:t>Most friction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Step indicator			</a:t>
            </a:r>
            <a:r>
              <a:rPr lang="en" sz="1800" dirty="0">
                <a:solidFill>
                  <a:schemeClr val="accent2"/>
                </a:solidFill>
              </a:rPr>
              <a:t>No friction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Validation			</a:t>
            </a:r>
            <a:r>
              <a:rPr lang="en" sz="1800" dirty="0">
                <a:solidFill>
                  <a:schemeClr val="accent4"/>
                </a:solidFill>
              </a:rPr>
              <a:t>Most friction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Links styled as buttons		</a:t>
            </a:r>
            <a:r>
              <a:rPr lang="en" sz="1800" dirty="0">
                <a:solidFill>
                  <a:schemeClr val="accent6"/>
                </a:solidFill>
              </a:rPr>
              <a:t>Needs more research</a:t>
            </a:r>
            <a:endParaRPr sz="18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Banner				</a:t>
            </a:r>
            <a:r>
              <a:rPr lang="en" sz="1800" dirty="0">
                <a:solidFill>
                  <a:schemeClr val="accent6"/>
                </a:solidFill>
              </a:rPr>
              <a:t>Needs more research</a:t>
            </a:r>
            <a:endParaRPr sz="18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CD3684-3419-AB53-58F6-AA7AEDF8A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51688" y="533714"/>
            <a:ext cx="6029062" cy="4000939"/>
            <a:chOff x="3190350" y="533714"/>
            <a:chExt cx="5690400" cy="4000939"/>
          </a:xfrm>
        </p:grpSpPr>
        <p:cxnSp>
          <p:nvCxnSpPr>
            <p:cNvPr id="412" name="Google Shape;412;p61"/>
            <p:cNvCxnSpPr/>
            <p:nvPr/>
          </p:nvCxnSpPr>
          <p:spPr>
            <a:xfrm>
              <a:off x="3190350" y="4534653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61"/>
            <p:cNvCxnSpPr/>
            <p:nvPr/>
          </p:nvCxnSpPr>
          <p:spPr>
            <a:xfrm>
              <a:off x="3190350" y="4157028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61"/>
            <p:cNvCxnSpPr/>
            <p:nvPr/>
          </p:nvCxnSpPr>
          <p:spPr>
            <a:xfrm>
              <a:off x="3190350" y="3742268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61"/>
            <p:cNvCxnSpPr/>
            <p:nvPr/>
          </p:nvCxnSpPr>
          <p:spPr>
            <a:xfrm>
              <a:off x="3190350" y="3327528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61"/>
            <p:cNvCxnSpPr/>
            <p:nvPr/>
          </p:nvCxnSpPr>
          <p:spPr>
            <a:xfrm>
              <a:off x="3190350" y="2949903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61"/>
            <p:cNvCxnSpPr/>
            <p:nvPr/>
          </p:nvCxnSpPr>
          <p:spPr>
            <a:xfrm>
              <a:off x="3190350" y="2546235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61"/>
            <p:cNvCxnSpPr/>
            <p:nvPr/>
          </p:nvCxnSpPr>
          <p:spPr>
            <a:xfrm>
              <a:off x="3190350" y="2144507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61"/>
            <p:cNvCxnSpPr/>
            <p:nvPr/>
          </p:nvCxnSpPr>
          <p:spPr>
            <a:xfrm>
              <a:off x="3190350" y="1729757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61"/>
            <p:cNvCxnSpPr/>
            <p:nvPr/>
          </p:nvCxnSpPr>
          <p:spPr>
            <a:xfrm>
              <a:off x="3190350" y="1339110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61"/>
            <p:cNvCxnSpPr/>
            <p:nvPr/>
          </p:nvCxnSpPr>
          <p:spPr>
            <a:xfrm>
              <a:off x="3190350" y="926300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61"/>
            <p:cNvCxnSpPr/>
            <p:nvPr/>
          </p:nvCxnSpPr>
          <p:spPr>
            <a:xfrm>
              <a:off x="3190350" y="533714"/>
              <a:ext cx="56904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BE2E"/>
                </a:solidFill>
              </a:rPr>
              <a:t>For more detail:</a:t>
            </a:r>
            <a:endParaRPr dirty="0">
              <a:solidFill>
                <a:srgbClr val="FFBE2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October 2023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r>
              <a:rPr lang="en" sz="2400" dirty="0">
                <a:solidFill>
                  <a:schemeClr val="bg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/about/monthly-calls</a:t>
            </a:r>
            <a:r>
              <a:rPr lang="en" sz="2400" dirty="0">
                <a:solidFill>
                  <a:schemeClr val="bg2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2400" dirty="0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(!)</a:t>
            </a:r>
            <a:endParaRPr sz="2400" dirty="0">
              <a:solidFill>
                <a:schemeClr val="accent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28" name="Google Shape;428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3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Jacline Contrino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34" name="Google Shape;434;p63"/>
          <p:cNvSpPr txBox="1">
            <a:spLocks noGrp="1"/>
          </p:cNvSpPr>
          <p:nvPr>
            <p:ph type="subTitle" idx="1"/>
          </p:nvPr>
        </p:nvSpPr>
        <p:spPr>
          <a:xfrm>
            <a:off x="4248300" y="13883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UX Researcher, Contractor</a:t>
            </a:r>
            <a:endParaRPr sz="27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</a:t>
            </a:r>
            <a:endParaRPr/>
          </a:p>
        </p:txBody>
      </p:sp>
      <p:sp>
        <p:nvSpPr>
          <p:cNvPr id="435" name="Google Shape;435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40" name="Google Shape;240;p46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41" name="Google Shape;241;p46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42" name="Google Shape;24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9550" y="0"/>
            <a:ext cx="3414450" cy="5143500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41" name="Google Shape;441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174225"/>
            <a:ext cx="5729550" cy="969275"/>
          </a:xfrm>
          <a:prstGeom prst="flowChartProcess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42" name="Google Shape;442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Banner</a:t>
            </a:r>
            <a:endParaRPr sz="3900"/>
          </a:p>
        </p:txBody>
      </p:sp>
      <p:sp>
        <p:nvSpPr>
          <p:cNvPr id="445" name="Google Shape;445;p64"/>
          <p:cNvSpPr txBox="1">
            <a:spLocks noGrp="1"/>
          </p:cNvSpPr>
          <p:nvPr>
            <p:ph type="body" idx="1"/>
          </p:nvPr>
        </p:nvSpPr>
        <p:spPr>
          <a:xfrm>
            <a:off x="311700" y="1508825"/>
            <a:ext cx="51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It can be confused for navigation. 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448" name="Google Shape;448;p64"/>
          <p:cNvSpPr txBox="1">
            <a:spLocks noGrp="1"/>
          </p:cNvSpPr>
          <p:nvPr>
            <p:ph type="body" idx="1"/>
          </p:nvPr>
        </p:nvSpPr>
        <p:spPr>
          <a:xfrm>
            <a:off x="311700" y="2188183"/>
            <a:ext cx="51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There can be button/link confusion. 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444" name="Google Shape;444;p64"/>
          <p:cNvSpPr txBox="1">
            <a:spLocks noGrp="1"/>
          </p:cNvSpPr>
          <p:nvPr>
            <p:ph type="body" idx="2"/>
          </p:nvPr>
        </p:nvSpPr>
        <p:spPr>
          <a:xfrm>
            <a:off x="303475" y="2642315"/>
            <a:ext cx="51315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A participant with some vision commented that it was an example of something labeled as a button that wasn’t a true button.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450" name="Google Shape;450;p64"/>
          <p:cNvSpPr txBox="1"/>
          <p:nvPr/>
        </p:nvSpPr>
        <p:spPr>
          <a:xfrm>
            <a:off x="5920800" y="1424247"/>
            <a:ext cx="291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“I was thinking [it] might be more menu options. Because usually any buttons that are collapsed at the top of the page like that are usually menu, navigation things.”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47" name="Google Shape;447;p64" descr="A gov banner component"/>
          <p:cNvPicPr preferRelativeResize="0"/>
          <p:nvPr/>
        </p:nvPicPr>
        <p:blipFill rotWithShape="1">
          <a:blip r:embed="rId3">
            <a:alphaModFix/>
          </a:blip>
          <a:srcRect t="44024"/>
          <a:stretch/>
        </p:blipFill>
        <p:spPr>
          <a:xfrm>
            <a:off x="303475" y="4355925"/>
            <a:ext cx="4740874" cy="46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6" name="Google Shape;446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3751" y="1536800"/>
            <a:ext cx="50394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9" name="Google Shape;449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3751" y="2216158"/>
            <a:ext cx="50394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1" name="Google Shape;451;p64"/>
          <p:cNvSpPr txBox="1"/>
          <p:nvPr/>
        </p:nvSpPr>
        <p:spPr>
          <a:xfrm>
            <a:off x="5916500" y="238194"/>
            <a:ext cx="8802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“</a:t>
            </a:r>
            <a:endParaRPr sz="8000">
              <a:solidFill>
                <a:schemeClr val="dk1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452" name="Google Shape;452;p64"/>
          <p:cNvSpPr txBox="1"/>
          <p:nvPr/>
        </p:nvSpPr>
        <p:spPr>
          <a:xfrm>
            <a:off x="8140950" y="3877794"/>
            <a:ext cx="6912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Public Sans ExtraBold"/>
                <a:ea typeface="Public Sans ExtraBold"/>
                <a:cs typeface="Public Sans ExtraBold"/>
                <a:sym typeface="Public Sans ExtraBold"/>
              </a:rPr>
              <a:t>”</a:t>
            </a:r>
            <a:endParaRPr sz="80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443" name="Google Shape;44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20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5"/>
          <p:cNvSpPr txBox="1">
            <a:spLocks noGrp="1"/>
          </p:cNvSpPr>
          <p:nvPr>
            <p:ph type="ctrTitle"/>
          </p:nvPr>
        </p:nvSpPr>
        <p:spPr>
          <a:xfrm>
            <a:off x="311700" y="815195"/>
            <a:ext cx="8520600" cy="3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Forced colors and </a:t>
            </a:r>
            <a:br>
              <a:rPr lang="en" sz="4200"/>
            </a:br>
            <a:r>
              <a:rPr lang="en" sz="4200"/>
              <a:t>external plugins</a:t>
            </a:r>
            <a:endParaRPr sz="4200"/>
          </a:p>
        </p:txBody>
      </p:sp>
      <p:sp>
        <p:nvSpPr>
          <p:cNvPr id="458" name="Google Shape;458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Shared findings, discussed, and created GitHub issues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464" name="Google Shape;464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7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each component </a:t>
            </a:r>
            <a:br>
              <a:rPr lang="en"/>
            </a:br>
            <a:r>
              <a:rPr lang="en"/>
              <a:t>gets an issue…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1" name="Google Shape;471;p67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findings in one place for discussion</a:t>
            </a:r>
            <a:endParaRPr/>
          </a:p>
        </p:txBody>
      </p:sp>
      <p:pic>
        <p:nvPicPr>
          <p:cNvPr id="472" name="Google Shape;472;p67" descr="Date picker findings in GitHub include a description, links to video clips and a findings report takeaway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t="-18" b="12438"/>
          <a:stretch/>
        </p:blipFill>
        <p:spPr>
          <a:xfrm>
            <a:off x="3996000" y="201"/>
            <a:ext cx="5148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8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…then each finding </a:t>
            </a:r>
            <a:br>
              <a:rPr lang="en"/>
            </a:br>
            <a:r>
              <a:rPr lang="en"/>
              <a:t>gets an issue.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9" name="Google Shape;479;p68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findings</a:t>
            </a:r>
            <a:endParaRPr/>
          </a:p>
        </p:txBody>
      </p:sp>
      <p:pic>
        <p:nvPicPr>
          <p:cNvPr id="480" name="Google Shape;480;p68" descr="A single date picker issue in GitHub says the focus indicator is not visible around the calendar icon in high contrast mod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1488"/>
          <a:stretch/>
        </p:blipFill>
        <p:spPr>
          <a:xfrm>
            <a:off x="3996000" y="201"/>
            <a:ext cx="5148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Lessons learned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86" name="Google Shape;486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Timing and scoping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492" name="Google Shape;492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1"/>
          <p:cNvSpPr txBox="1">
            <a:spLocks noGrp="1"/>
          </p:cNvSpPr>
          <p:nvPr>
            <p:ph type="title"/>
          </p:nvPr>
        </p:nvSpPr>
        <p:spPr>
          <a:xfrm>
            <a:off x="394090" y="386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Plan for more time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499" name="Google Shape;499;p71"/>
          <p:cNvSpPr txBox="1">
            <a:spLocks noGrp="1"/>
          </p:cNvSpPr>
          <p:nvPr>
            <p:ph type="body" idx="1"/>
          </p:nvPr>
        </p:nvSpPr>
        <p:spPr>
          <a:xfrm>
            <a:off x="405860" y="105892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Especially for setup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0" name="Google Shape;500;p71"/>
          <p:cNvSpPr txBox="1">
            <a:spLocks noGrp="1"/>
          </p:cNvSpPr>
          <p:nvPr>
            <p:ph type="body" idx="2"/>
          </p:nvPr>
        </p:nvSpPr>
        <p:spPr>
          <a:xfrm>
            <a:off x="-58235" y="1723602"/>
            <a:ext cx="8891700" cy="29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Asking questions about full tech setup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Ensuring tech is working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Troubleshooting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Verbally obtaining informed consent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Study purpose, what to expect, voluntary participation</a:t>
            </a:r>
            <a:endParaRPr sz="2400"/>
          </a:p>
        </p:txBody>
      </p:sp>
      <p:grpSp>
        <p:nvGrpSpPr>
          <p:cNvPr id="501" name="Google Shape;501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295" y="1890040"/>
            <a:ext cx="7858800" cy="2752320"/>
            <a:chOff x="422905" y="1870425"/>
            <a:chExt cx="7858800" cy="2752320"/>
          </a:xfrm>
        </p:grpSpPr>
        <p:cxnSp>
          <p:nvCxnSpPr>
            <p:cNvPr id="502" name="Google Shape;502;p71"/>
            <p:cNvCxnSpPr/>
            <p:nvPr/>
          </p:nvCxnSpPr>
          <p:spPr>
            <a:xfrm>
              <a:off x="422905" y="187042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71"/>
            <p:cNvCxnSpPr/>
            <p:nvPr/>
          </p:nvCxnSpPr>
          <p:spPr>
            <a:xfrm>
              <a:off x="422905" y="242362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71"/>
            <p:cNvCxnSpPr/>
            <p:nvPr/>
          </p:nvCxnSpPr>
          <p:spPr>
            <a:xfrm>
              <a:off x="422905" y="297493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71"/>
            <p:cNvCxnSpPr/>
            <p:nvPr/>
          </p:nvCxnSpPr>
          <p:spPr>
            <a:xfrm>
              <a:off x="422905" y="35163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71"/>
            <p:cNvCxnSpPr/>
            <p:nvPr/>
          </p:nvCxnSpPr>
          <p:spPr>
            <a:xfrm>
              <a:off x="422905" y="40695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71"/>
            <p:cNvCxnSpPr/>
            <p:nvPr/>
          </p:nvCxnSpPr>
          <p:spPr>
            <a:xfrm>
              <a:off x="422905" y="462274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98" name="Google Shape;498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Scope: </a:t>
            </a:r>
            <a:r>
              <a:rPr lang="en" sz="4200">
                <a:solidFill>
                  <a:schemeClr val="lt1"/>
                </a:solidFill>
              </a:rPr>
              <a:t>Scale it back</a:t>
            </a:r>
            <a:endParaRPr sz="4200">
              <a:solidFill>
                <a:schemeClr val="lt1"/>
              </a:solidFill>
            </a:endParaRPr>
          </a:p>
        </p:txBody>
      </p:sp>
      <p:sp>
        <p:nvSpPr>
          <p:cNvPr id="513" name="Google Shape;513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Make testing day </a:t>
            </a:r>
            <a:br>
              <a:rPr lang="en" sz="4200">
                <a:solidFill>
                  <a:schemeClr val="dk2"/>
                </a:solidFill>
              </a:rPr>
            </a:br>
            <a:r>
              <a:rPr lang="en" sz="4200">
                <a:solidFill>
                  <a:schemeClr val="dk2"/>
                </a:solidFill>
              </a:rPr>
              <a:t>run smoother with a checklist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519" name="Google Shape;519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48" name="Google Shape;248;p47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3.7.0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7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Compile 1.1.0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7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monthly call page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47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52" name="Google Shape;25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53" name="Google Shape;253;p47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research: Next steps</a:t>
            </a:r>
            <a:endParaRPr/>
          </a:p>
        </p:txBody>
      </p:sp>
      <p:sp>
        <p:nvSpPr>
          <p:cNvPr id="254" name="Google Shape;254;p47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testing day checklist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5" name="Google Shape;525;p7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526" name="Google Shape;526;p74" descr="Usability testing day checklist in a GitHub wiki says &quot;Usability testing: steps to follow on the day of testing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794" b="27454"/>
          <a:stretch/>
        </p:blipFill>
        <p:spPr>
          <a:xfrm>
            <a:off x="3996000" y="201"/>
            <a:ext cx="5148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Protecting participants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532" name="Google Shape;532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6"/>
          <p:cNvSpPr txBox="1">
            <a:spLocks noGrp="1"/>
          </p:cNvSpPr>
          <p:nvPr>
            <p:ph type="title"/>
          </p:nvPr>
        </p:nvSpPr>
        <p:spPr>
          <a:xfrm>
            <a:off x="38232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Personally identifiable information (PII)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539" name="Google Shape;539;p76"/>
          <p:cNvSpPr txBox="1">
            <a:spLocks noGrp="1"/>
          </p:cNvSpPr>
          <p:nvPr>
            <p:ph type="body" idx="1"/>
          </p:nvPr>
        </p:nvSpPr>
        <p:spPr>
          <a:xfrm>
            <a:off x="38232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Keep participants anonymous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0" name="Google Shape;540;p76"/>
          <p:cNvSpPr txBox="1">
            <a:spLocks noGrp="1"/>
          </p:cNvSpPr>
          <p:nvPr>
            <p:ph type="body" idx="2"/>
          </p:nvPr>
        </p:nvSpPr>
        <p:spPr>
          <a:xfrm>
            <a:off x="-51340" y="2135550"/>
            <a:ext cx="86100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Use testing platform settings (like turning off </a:t>
            </a:r>
            <a:br>
              <a:rPr lang="en" sz="2400"/>
            </a:br>
            <a:r>
              <a:rPr lang="en" sz="2400"/>
              <a:t>name display)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Allow participants to turn off camera or use an avatar</a:t>
            </a:r>
            <a:endParaRPr sz="2400"/>
          </a:p>
        </p:txBody>
      </p:sp>
      <p:grpSp>
        <p:nvGrpSpPr>
          <p:cNvPr id="541" name="Google Shape;541;p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295" y="2326228"/>
            <a:ext cx="7858800" cy="1557955"/>
            <a:chOff x="422905" y="1870425"/>
            <a:chExt cx="7858800" cy="1557955"/>
          </a:xfrm>
        </p:grpSpPr>
        <p:cxnSp>
          <p:nvCxnSpPr>
            <p:cNvPr id="542" name="Google Shape;542;p76"/>
            <p:cNvCxnSpPr/>
            <p:nvPr/>
          </p:nvCxnSpPr>
          <p:spPr>
            <a:xfrm>
              <a:off x="422905" y="187042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76"/>
            <p:cNvCxnSpPr/>
            <p:nvPr/>
          </p:nvCxnSpPr>
          <p:spPr>
            <a:xfrm>
              <a:off x="422905" y="282258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76"/>
            <p:cNvCxnSpPr/>
            <p:nvPr/>
          </p:nvCxnSpPr>
          <p:spPr>
            <a:xfrm>
              <a:off x="422905" y="342838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8" name="Google Shape;538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Be mindful of their screen sharing and what gets captured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550" name="Google Shape;550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Participation is voluntary. </a:t>
            </a:r>
            <a:r>
              <a:rPr lang="en" sz="4200">
                <a:solidFill>
                  <a:schemeClr val="lt1"/>
                </a:solidFill>
              </a:rPr>
              <a:t>Really.</a:t>
            </a:r>
            <a:endParaRPr sz="4200">
              <a:solidFill>
                <a:schemeClr val="lt1"/>
              </a:solidFill>
            </a:endParaRPr>
          </a:p>
        </p:txBody>
      </p:sp>
      <p:sp>
        <p:nvSpPr>
          <p:cNvPr id="556" name="Google Shape;556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Test with a more </a:t>
            </a:r>
            <a:br>
              <a:rPr lang="en" sz="4200">
                <a:solidFill>
                  <a:schemeClr val="dk2"/>
                </a:solidFill>
              </a:rPr>
            </a:br>
            <a:r>
              <a:rPr lang="en" sz="4200">
                <a:solidFill>
                  <a:schemeClr val="dk2"/>
                </a:solidFill>
              </a:rPr>
              <a:t>realistic scenario</a:t>
            </a:r>
            <a:endParaRPr sz="4200" i="1">
              <a:solidFill>
                <a:schemeClr val="dk2"/>
              </a:solidFill>
            </a:endParaRPr>
          </a:p>
        </p:txBody>
      </p:sp>
      <p:sp>
        <p:nvSpPr>
          <p:cNvPr id="562" name="Google Shape;562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Best practices for testing with visually impaired participants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68" name="Google Shape;568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Do baseline manual accessibility testing first</a:t>
            </a:r>
            <a:endParaRPr sz="4200" i="1">
              <a:solidFill>
                <a:schemeClr val="dk2"/>
              </a:solidFill>
            </a:endParaRPr>
          </a:p>
        </p:txBody>
      </p:sp>
      <p:sp>
        <p:nvSpPr>
          <p:cNvPr id="574" name="Google Shape;574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Do a pilot. </a:t>
            </a:r>
            <a:br>
              <a:rPr lang="en" sz="4200">
                <a:solidFill>
                  <a:schemeClr val="dk2"/>
                </a:solidFill>
              </a:rPr>
            </a:br>
            <a:r>
              <a:rPr lang="en" sz="4200">
                <a:solidFill>
                  <a:schemeClr val="lt1"/>
                </a:solidFill>
              </a:rPr>
              <a:t>Work out any issues before </a:t>
            </a:r>
            <a:br>
              <a:rPr lang="en" sz="4200">
                <a:solidFill>
                  <a:schemeClr val="lt1"/>
                </a:solidFill>
              </a:rPr>
            </a:br>
            <a:r>
              <a:rPr lang="en" sz="4200">
                <a:solidFill>
                  <a:schemeClr val="lt1"/>
                </a:solidFill>
              </a:rPr>
              <a:t>the real thing</a:t>
            </a:r>
            <a:endParaRPr sz="4200" i="1">
              <a:solidFill>
                <a:schemeClr val="lt1"/>
              </a:solidFill>
            </a:endParaRPr>
          </a:p>
        </p:txBody>
      </p:sp>
      <p:sp>
        <p:nvSpPr>
          <p:cNvPr id="580" name="Google Shape;580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3"/>
          <p:cNvSpPr txBox="1">
            <a:spLocks noGrp="1"/>
          </p:cNvSpPr>
          <p:nvPr>
            <p:ph type="title"/>
          </p:nvPr>
        </p:nvSpPr>
        <p:spPr>
          <a:xfrm>
            <a:off x="39409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Honor participant preferences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587" name="Google Shape;587;p83"/>
          <p:cNvSpPr txBox="1">
            <a:spLocks noGrp="1"/>
          </p:cNvSpPr>
          <p:nvPr>
            <p:ph type="body" idx="1"/>
          </p:nvPr>
        </p:nvSpPr>
        <p:spPr>
          <a:xfrm>
            <a:off x="-22220" y="1676950"/>
            <a:ext cx="8209800" cy="29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Allow participants to use their own equipment.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Don’t ask participants to change their configurations.</a:t>
            </a:r>
            <a:endParaRPr sz="2400"/>
          </a:p>
        </p:txBody>
      </p:sp>
      <p:grpSp>
        <p:nvGrpSpPr>
          <p:cNvPr id="588" name="Google Shape;588;p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295" y="1847319"/>
            <a:ext cx="7858800" cy="1557955"/>
            <a:chOff x="422905" y="1870425"/>
            <a:chExt cx="7858800" cy="1557955"/>
          </a:xfrm>
        </p:grpSpPr>
        <p:cxnSp>
          <p:nvCxnSpPr>
            <p:cNvPr id="589" name="Google Shape;589;p83"/>
            <p:cNvCxnSpPr/>
            <p:nvPr/>
          </p:nvCxnSpPr>
          <p:spPr>
            <a:xfrm>
              <a:off x="422905" y="187042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83"/>
            <p:cNvCxnSpPr/>
            <p:nvPr/>
          </p:nvCxnSpPr>
          <p:spPr>
            <a:xfrm>
              <a:off x="422905" y="242362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83"/>
            <p:cNvCxnSpPr/>
            <p:nvPr/>
          </p:nvCxnSpPr>
          <p:spPr>
            <a:xfrm>
              <a:off x="422905" y="342838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6" name="Google Shape;586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260" name="Google Shape;26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Use accessible </a:t>
            </a:r>
            <a:br>
              <a:rPr lang="en" sz="4200">
                <a:solidFill>
                  <a:schemeClr val="dk2"/>
                </a:solidFill>
              </a:rPr>
            </a:br>
            <a:r>
              <a:rPr lang="en" sz="4200">
                <a:solidFill>
                  <a:schemeClr val="dk2"/>
                </a:solidFill>
              </a:rPr>
              <a:t>platforms and materials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597" name="Google Shape;597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Use high fidelity prototypes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603" name="Google Shape;603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2"/>
                </a:solidFill>
              </a:rPr>
              <a:t>Monitor energy levels and allow them to take breaks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609" name="Google Shape;609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7"/>
          <p:cNvSpPr txBox="1">
            <a:spLocks noGrp="1"/>
          </p:cNvSpPr>
          <p:nvPr>
            <p:ph type="title"/>
          </p:nvPr>
        </p:nvSpPr>
        <p:spPr>
          <a:xfrm>
            <a:off x="557275" y="259300"/>
            <a:ext cx="78465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Check out Digital.gov’s accessibility guides and resources</a:t>
            </a:r>
            <a:endParaRPr sz="20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pic>
        <p:nvPicPr>
          <p:cNvPr id="616" name="Google Shape;616;p87" descr="Digital.gov's Accessibility topic page says &quot;Accessibility: The design of products, devices, services, or environments for people with disabilities&quot;"/>
          <p:cNvPicPr preferRelativeResize="0"/>
          <p:nvPr/>
        </p:nvPicPr>
        <p:blipFill rotWithShape="1">
          <a:blip r:embed="rId3">
            <a:alphaModFix/>
          </a:blip>
          <a:srcRect t="-205" b="29363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615" name="Google Shape;615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8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Anne Petersen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they/them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22" name="Google Shape;622;p88"/>
          <p:cNvSpPr txBox="1">
            <a:spLocks noGrp="1"/>
          </p:cNvSpPr>
          <p:nvPr>
            <p:ph type="subTitle" idx="1"/>
          </p:nvPr>
        </p:nvSpPr>
        <p:spPr>
          <a:xfrm>
            <a:off x="4572000" y="1388309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Experience Design Lead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</a:t>
            </a:r>
            <a:endParaRPr/>
          </a:p>
        </p:txBody>
      </p:sp>
      <p:sp>
        <p:nvSpPr>
          <p:cNvPr id="623" name="Google Shape;623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What’s next?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9" name="Google Shape;629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Maturing our process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5" name="Google Shape;635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Our process is (part of)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our product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1" name="Google Shape;641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design system: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dk2"/>
                </a:solidFill>
              </a:rPr>
              <a:t>Not just a commonality machine but a change machine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7" name="Google Shape;647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3"/>
          <p:cNvSpPr txBox="1">
            <a:spLocks noGrp="1"/>
          </p:cNvSpPr>
          <p:nvPr>
            <p:ph type="title"/>
          </p:nvPr>
        </p:nvSpPr>
        <p:spPr>
          <a:xfrm>
            <a:off x="311700" y="146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Our polestar</a:t>
            </a:r>
            <a:endParaRPr sz="3200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54" name="Google Shape;654;p93"/>
          <p:cNvSpPr txBox="1">
            <a:spLocks noGrp="1"/>
          </p:cNvSpPr>
          <p:nvPr>
            <p:ph type="body" idx="1"/>
          </p:nvPr>
        </p:nvSpPr>
        <p:spPr>
          <a:xfrm>
            <a:off x="668400" y="2073250"/>
            <a:ext cx="7807200" cy="16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We help government teams align, design, and keep their websites </a:t>
            </a:r>
            <a:br>
              <a:rPr lang="en" sz="3200">
                <a:solidFill>
                  <a:schemeClr val="dk1"/>
                </a:solidFill>
              </a:rPr>
            </a:br>
            <a:r>
              <a:rPr lang="en" sz="3200">
                <a:solidFill>
                  <a:schemeClr val="dk1"/>
                </a:solidFill>
              </a:rPr>
              <a:t>and services up to date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653" name="Google Shape;653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3.7.0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now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66" name="Google Shape;26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What are we doing?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60" name="Google Shape;660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22725" y="1000"/>
            <a:ext cx="5148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66" name="Google Shape;666;p9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recruiting page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8" name="Google Shape;668;p9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drafting a new page for research participant recruitment</a:t>
            </a:r>
            <a:endParaRPr/>
          </a:p>
        </p:txBody>
      </p:sp>
      <p:pic>
        <p:nvPicPr>
          <p:cNvPr id="669" name="Google Shape;669;p95" descr="A sceenshot of a participant recruitment pag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70" t="2024" r="1941" b="-17032"/>
          <a:stretch/>
        </p:blipFill>
        <p:spPr>
          <a:xfrm>
            <a:off x="4172850" y="731500"/>
            <a:ext cx="4971150" cy="441220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Regular research cadence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5" name="Google Shape;675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7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new research page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2" name="Google Shape;682;p97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steps toward a better research resource</a:t>
            </a:r>
            <a:endParaRPr/>
          </a:p>
        </p:txBody>
      </p:sp>
      <p:pic>
        <p:nvPicPr>
          <p:cNvPr id="683" name="Google Shape;683;p97" descr="The research page on the USWDS website talks about how research supports USWDS decision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768" b="31986"/>
          <a:stretch/>
        </p:blipFill>
        <p:spPr>
          <a:xfrm>
            <a:off x="3996000" y="201"/>
            <a:ext cx="5148001" cy="514350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8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findings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0" name="Google Shape;690;p98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publishing findings to our repository’s wiki, </a:t>
            </a:r>
            <a:br>
              <a:rPr lang="en"/>
            </a:br>
            <a:r>
              <a:rPr lang="en"/>
              <a:t>linked from relevant components</a:t>
            </a:r>
            <a:endParaRPr/>
          </a:p>
        </p:txBody>
      </p:sp>
      <p:pic>
        <p:nvPicPr>
          <p:cNvPr id="691" name="Google Shape;691;p98" descr="A sceenshot of a usability research findings github wiki entr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966" b="42541"/>
          <a:stretch/>
        </p:blipFill>
        <p:spPr>
          <a:xfrm>
            <a:off x="3996000" y="201"/>
            <a:ext cx="5148001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9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</a:t>
            </a:r>
            <a:br>
              <a:rPr lang="en"/>
            </a:br>
            <a:r>
              <a:rPr lang="en"/>
              <a:t>known issues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9" name="Google Shape;699;p99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component with notable known issues will have an alert at the top of the page</a:t>
            </a:r>
            <a:endParaRPr/>
          </a:p>
        </p:txBody>
      </p:sp>
      <p:pic>
        <p:nvPicPr>
          <p:cNvPr id="696" name="Google Shape;696;p99" descr="The date picker page on the USWDS website has an informational box that says &quot;Testing has revealed some issues with this component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82" b="28271"/>
          <a:stretch/>
        </p:blipFill>
        <p:spPr>
          <a:xfrm>
            <a:off x="3996000" y="201"/>
            <a:ext cx="5148001" cy="514350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00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</a:t>
            </a:r>
            <a:br>
              <a:rPr lang="en"/>
            </a:br>
            <a:r>
              <a:rPr lang="en"/>
              <a:t>known issues details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7" name="Google Shape;707;p100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collect notable known issues in a plain-language list, </a:t>
            </a:r>
            <a:br>
              <a:rPr lang="en"/>
            </a:br>
            <a:r>
              <a:rPr lang="en"/>
              <a:t>with a link to the issue in our code repository</a:t>
            </a:r>
            <a:endParaRPr/>
          </a:p>
        </p:txBody>
      </p:sp>
      <p:pic>
        <p:nvPicPr>
          <p:cNvPr id="704" name="Google Shape;704;p100" descr="The known issues section of the Date Picker page shows two notable usability issu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4201" b="16553"/>
          <a:stretch/>
        </p:blipFill>
        <p:spPr>
          <a:xfrm>
            <a:off x="3996000" y="201"/>
            <a:ext cx="5148001" cy="514350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Everyone should be able to make informed decisions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3" name="Google Shape;713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Planned for release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9" name="Google Shape;719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03"/>
          <p:cNvSpPr txBox="1">
            <a:spLocks noGrp="1"/>
          </p:cNvSpPr>
          <p:nvPr>
            <p:ph type="title"/>
          </p:nvPr>
        </p:nvSpPr>
        <p:spPr>
          <a:xfrm>
            <a:off x="256616" y="216425"/>
            <a:ext cx="87645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Establish ongoing accessibility-focused usability testing</a:t>
            </a:r>
            <a:endParaRPr dirty="0"/>
          </a:p>
        </p:txBody>
      </p:sp>
      <p:sp>
        <p:nvSpPr>
          <p:cNvPr id="727" name="Google Shape;727;p103"/>
          <p:cNvSpPr txBox="1">
            <a:spLocks noGrp="1"/>
          </p:cNvSpPr>
          <p:nvPr>
            <p:ph type="subTitle" idx="3"/>
          </p:nvPr>
        </p:nvSpPr>
        <p:spPr>
          <a:xfrm>
            <a:off x="281920" y="699154"/>
            <a:ext cx="85380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Operationalize usability testing with people with disabilities as a sustainable, repeatable process that other teams could adapt</a:t>
            </a:r>
            <a:endParaRPr/>
          </a:p>
        </p:txBody>
      </p:sp>
      <p:sp>
        <p:nvSpPr>
          <p:cNvPr id="726" name="Google Shape;726;p103"/>
          <p:cNvSpPr txBox="1">
            <a:spLocks noGrp="1"/>
          </p:cNvSpPr>
          <p:nvPr>
            <p:ph type="body" idx="1"/>
          </p:nvPr>
        </p:nvSpPr>
        <p:spPr>
          <a:xfrm>
            <a:off x="311700" y="1981075"/>
            <a:ext cx="3999900" cy="29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Why are we doing this?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better understand how our components perform with real users, especially those with disabilities</a:t>
            </a:r>
            <a:endParaRPr b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be proactive when it comes to component usability</a:t>
            </a:r>
            <a:endParaRPr b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0"/>
              <a:t>To be able to share our process with other teams that want to improve their own usability testing capacity</a:t>
            </a:r>
            <a:endParaRPr b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28" name="Google Shape;728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8750" y="3700625"/>
            <a:ext cx="46383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29" name="Google Shape;729;p103"/>
          <p:cNvSpPr txBox="1">
            <a:spLocks noGrp="1"/>
          </p:cNvSpPr>
          <p:nvPr>
            <p:ph type="body" idx="2"/>
          </p:nvPr>
        </p:nvSpPr>
        <p:spPr>
          <a:xfrm>
            <a:off x="4832400" y="1973750"/>
            <a:ext cx="3999900" cy="28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Milestones</a:t>
            </a:r>
            <a:endParaRPr b="0">
              <a:solidFill>
                <a:srgbClr val="212121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First: </a:t>
            </a:r>
            <a:r>
              <a:rPr lang="en" b="0">
                <a:solidFill>
                  <a:srgbClr val="212121"/>
                </a:solidFill>
              </a:rPr>
              <a:t>Develop a process for recruitment, management, compensation, and testing.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Next: </a:t>
            </a:r>
            <a:r>
              <a:rPr lang="en" b="0">
                <a:solidFill>
                  <a:srgbClr val="212121"/>
                </a:solidFill>
              </a:rPr>
              <a:t>Pilot this process and develop relationships with communities.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After: </a:t>
            </a:r>
            <a:r>
              <a:rPr lang="en" b="0">
                <a:solidFill>
                  <a:srgbClr val="212121"/>
                </a:solidFill>
              </a:rPr>
              <a:t>Perform ongoing testing and share our process with our own community.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21212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Total:</a:t>
            </a:r>
            <a:r>
              <a:rPr lang="en" b="0">
                <a:solidFill>
                  <a:srgbClr val="212121"/>
                </a:solidFill>
              </a:rPr>
              <a:t> 6 months (2 months remaining) </a:t>
            </a:r>
            <a:endParaRPr b="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25" name="Google Shape;725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Key improvements in USWDS 3.7.0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73" name="Google Shape;273;p50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JAWS keyboard navigation in Date picker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keyboard navigation in Range slider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Added units data to Range slider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Allow custom language content in File input 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teardown of Modal in dynamic applications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Banner initialization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Add an X social media icon</a:t>
            </a:r>
            <a:endParaRPr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2B58D7-9E3C-4171-8A49-6A846B33E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3307653"/>
            <a:chOff x="639675" y="1309450"/>
            <a:chExt cx="7858800" cy="3307653"/>
          </a:xfrm>
        </p:grpSpPr>
        <p:grpSp>
          <p:nvGrpSpPr>
            <p:cNvPr id="274" name="Google Shape;274;p50"/>
            <p:cNvGrpSpPr/>
            <p:nvPr/>
          </p:nvGrpSpPr>
          <p:grpSpPr>
            <a:xfrm>
              <a:off x="639675" y="1309450"/>
              <a:ext cx="7858800" cy="2834547"/>
              <a:chOff x="639675" y="1309450"/>
              <a:chExt cx="7858800" cy="2834547"/>
            </a:xfrm>
          </p:grpSpPr>
          <p:grpSp>
            <p:nvGrpSpPr>
              <p:cNvPr id="275" name="Google Shape;275;p50"/>
              <p:cNvGrpSpPr/>
              <p:nvPr/>
            </p:nvGrpSpPr>
            <p:grpSpPr>
              <a:xfrm>
                <a:off x="639675" y="1309450"/>
                <a:ext cx="7858800" cy="1908141"/>
                <a:chOff x="639675" y="1766650"/>
                <a:chExt cx="7858800" cy="1908141"/>
              </a:xfrm>
            </p:grpSpPr>
            <p:cxnSp>
              <p:nvCxnSpPr>
                <p:cNvPr id="276" name="Google Shape;276;p50"/>
                <p:cNvCxnSpPr/>
                <p:nvPr/>
              </p:nvCxnSpPr>
              <p:spPr>
                <a:xfrm>
                  <a:off x="639675" y="1766650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" name="Google Shape;277;p50"/>
                <p:cNvCxnSpPr/>
                <p:nvPr/>
              </p:nvCxnSpPr>
              <p:spPr>
                <a:xfrm>
                  <a:off x="639675" y="2234989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" name="Google Shape;278;p50"/>
                <p:cNvCxnSpPr/>
                <p:nvPr/>
              </p:nvCxnSpPr>
              <p:spPr>
                <a:xfrm>
                  <a:off x="639675" y="2697617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" name="Google Shape;279;p50"/>
                <p:cNvCxnSpPr/>
                <p:nvPr/>
              </p:nvCxnSpPr>
              <p:spPr>
                <a:xfrm>
                  <a:off x="639675" y="3183095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" name="Google Shape;280;p50"/>
                <p:cNvCxnSpPr/>
                <p:nvPr/>
              </p:nvCxnSpPr>
              <p:spPr>
                <a:xfrm>
                  <a:off x="639675" y="3674791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1" name="Google Shape;281;p50"/>
              <p:cNvCxnSpPr/>
              <p:nvPr/>
            </p:nvCxnSpPr>
            <p:spPr>
              <a:xfrm>
                <a:off x="639675" y="3693697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0"/>
              <p:cNvCxnSpPr/>
              <p:nvPr/>
            </p:nvCxnSpPr>
            <p:spPr>
              <a:xfrm>
                <a:off x="639675" y="4143997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83" name="Google Shape;283;p50"/>
            <p:cNvCxnSpPr/>
            <p:nvPr/>
          </p:nvCxnSpPr>
          <p:spPr>
            <a:xfrm>
              <a:off x="639675" y="4617103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2" name="Google Shape;27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Bit by bit.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Improvement by improvement.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35" name="Google Shape;735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Onward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1" name="Google Shape;741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06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747" name="Google Shape;747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07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753" name="Google Shape;753;p107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January:</a:t>
            </a:r>
            <a:br>
              <a:rPr lang="en"/>
            </a:br>
            <a:r>
              <a:rPr lang="en"/>
              <a:t>Launching critical checklists</a:t>
            </a:r>
            <a:endParaRPr/>
          </a:p>
        </p:txBody>
      </p:sp>
      <p:sp>
        <p:nvSpPr>
          <p:cNvPr id="754" name="Google Shape;754;p107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#</a:t>
            </a:r>
            <a:r>
              <a:rPr lang="en" dirty="0" err="1"/>
              <a:t>uswds</a:t>
            </a:r>
            <a:r>
              <a:rPr lang="en" dirty="0"/>
              <a:t>-public</a:t>
            </a:r>
            <a:endParaRPr dirty="0"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55" name="Google Shape;755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Compile 1.1.0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tomorrow</a:t>
            </a:r>
            <a:endParaRPr>
              <a:solidFill>
                <a:schemeClr val="accent4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9" name="Google Shape;289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What’s new in USWDS Compile 1.1.0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96" name="Google Shape;296;p52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Fixed a problem with sourcemaps paths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Added support for pnpm package manager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  <p:grpSp>
        <p:nvGrpSp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930967"/>
            <a:chOff x="639675" y="1766650"/>
            <a:chExt cx="7858800" cy="930967"/>
          </a:xfrm>
        </p:grpSpPr>
        <p:cxnSp>
          <p:nvCxnSpPr>
            <p:cNvPr id="298" name="Google Shape;298;p52"/>
            <p:cNvCxnSpPr/>
            <p:nvPr/>
          </p:nvCxnSpPr>
          <p:spPr>
            <a:xfrm>
              <a:off x="639675" y="17666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52"/>
            <p:cNvCxnSpPr/>
            <p:nvPr/>
          </p:nvCxnSpPr>
          <p:spPr>
            <a:xfrm>
              <a:off x="639675" y="22349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52"/>
            <p:cNvCxnSpPr/>
            <p:nvPr/>
          </p:nvCxnSpPr>
          <p:spPr>
            <a:xfrm>
              <a:off x="639675" y="269761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5" name="Google Shape;295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"/>
          <p:cNvSpPr txBox="1">
            <a:spLocks noGrp="1"/>
          </p:cNvSpPr>
          <p:nvPr>
            <p:ph type="title"/>
          </p:nvPr>
        </p:nvSpPr>
        <p:spPr>
          <a:xfrm>
            <a:off x="557276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Calls</a:t>
            </a:r>
            <a:endParaRPr sz="2000" dirty="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307" name="Google Shape;307;p53"/>
          <p:cNvSpPr txBox="1">
            <a:spLocks noGrp="1"/>
          </p:cNvSpPr>
          <p:nvPr>
            <p:ph type="subTitle" idx="1"/>
          </p:nvPr>
        </p:nvSpPr>
        <p:spPr>
          <a:xfrm>
            <a:off x="3331750" y="336790"/>
            <a:ext cx="5255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 err="1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r>
              <a:rPr lang="en" sz="1600" dirty="0">
                <a:solidFill>
                  <a:schemeClr val="bg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/about/monthly-calls</a:t>
            </a:r>
            <a:endParaRPr sz="1600" dirty="0">
              <a:solidFill>
                <a:schemeClr val="bg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308" name="Google Shape;308;p53" descr="The monthly call page on the USWDS website shows the most recent 9 monthly call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7945" b="-5792"/>
          <a:stretch/>
        </p:blipFill>
        <p:spPr>
          <a:xfrm>
            <a:off x="486825" y="871760"/>
            <a:ext cx="5322000" cy="6045900"/>
          </a:xfrm>
          <a:prstGeom prst="roundRect">
            <a:avLst>
              <a:gd name="adj" fmla="val 1378"/>
            </a:avLst>
          </a:prstGeom>
        </p:spPr>
      </p:pic>
      <p:pic>
        <p:nvPicPr>
          <p:cNvPr id="309" name="Google Shape;309;p53" descr="Screen capture from the October 2023 monthly call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-2140" t="-1455" r="2139" b="-2494"/>
          <a:stretch/>
        </p:blipFill>
        <p:spPr>
          <a:xfrm>
            <a:off x="5920400" y="895300"/>
            <a:ext cx="2687700" cy="1676400"/>
          </a:xfrm>
          <a:prstGeom prst="roundRect">
            <a:avLst>
              <a:gd name="adj" fmla="val 2800"/>
            </a:avLst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0" name="Google Shape;310;p53" descr="Screen capture from the September 2023 monthly call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-1970" r="1970" b="-3939"/>
          <a:stretch/>
        </p:blipFill>
        <p:spPr>
          <a:xfrm>
            <a:off x="5920400" y="2707875"/>
            <a:ext cx="2687700" cy="1676400"/>
          </a:xfrm>
          <a:prstGeom prst="roundRect">
            <a:avLst>
              <a:gd name="adj" fmla="val 2337"/>
            </a:avLst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1" name="Google Shape;311;p53" descr="Screen capture from the August 2023 monthly call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r="-796" b="-4766"/>
          <a:stretch/>
        </p:blipFill>
        <p:spPr>
          <a:xfrm>
            <a:off x="5920400" y="4520450"/>
            <a:ext cx="2687700" cy="1676400"/>
          </a:xfrm>
          <a:prstGeom prst="roundRect">
            <a:avLst>
              <a:gd name="adj" fmla="val 2800"/>
            </a:avLst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6" name="Google Shape;306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On-screen Show (16:9)</PresentationFormat>
  <Paragraphs>209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IBM Plex Mono</vt:lpstr>
      <vt:lpstr>Public Sans ExtraLight</vt:lpstr>
      <vt:lpstr>Arial</vt:lpstr>
      <vt:lpstr>Public Sans Light</vt:lpstr>
      <vt:lpstr>Public Sans ExtraBold</vt:lpstr>
      <vt:lpstr>IBM Plex Mono Medium</vt:lpstr>
      <vt:lpstr>Public Sans</vt:lpstr>
      <vt:lpstr>Public Sans Thin</vt:lpstr>
      <vt:lpstr>Public Sans Medium</vt:lpstr>
      <vt:lpstr>USWDS</vt:lpstr>
      <vt:lpstr>USWDS</vt:lpstr>
      <vt:lpstr>USWDS Monthly Call</vt:lpstr>
      <vt:lpstr>Hi!</vt:lpstr>
      <vt:lpstr>Agenda</vt:lpstr>
      <vt:lpstr>Product updates</vt:lpstr>
      <vt:lpstr>USWDS 3.7.0 Out now</vt:lpstr>
      <vt:lpstr>Key improvements in USWDS 3.7.0</vt:lpstr>
      <vt:lpstr>USWDS Compile 1.1.0 Out tomorrow</vt:lpstr>
      <vt:lpstr>What’s new in USWDS Compile 1.1.0</vt:lpstr>
      <vt:lpstr>USWDS Monthly Calls</vt:lpstr>
      <vt:lpstr>No monthly call in December</vt:lpstr>
      <vt:lpstr>Usability research: Next steps Applying what we learned</vt:lpstr>
      <vt:lpstr>Research has been a challenge</vt:lpstr>
      <vt:lpstr>Need to be more proactive</vt:lpstr>
      <vt:lpstr>Got help with Research Ops</vt:lpstr>
      <vt:lpstr>Testing with people  with disabilities</vt:lpstr>
      <vt:lpstr>What we tested</vt:lpstr>
      <vt:lpstr>Results</vt:lpstr>
      <vt:lpstr>For more detail: October 2023  designsystem.digital.gov/about/monthly-calls (!)</vt:lpstr>
      <vt:lpstr>Jacline Contrino she/her</vt:lpstr>
      <vt:lpstr>Banner</vt:lpstr>
      <vt:lpstr>Forced colors and  external plugins</vt:lpstr>
      <vt:lpstr>Shared findings, discussed, and created GitHub issues</vt:lpstr>
      <vt:lpstr>First, each component  gets an issue…</vt:lpstr>
      <vt:lpstr>…then each finding  gets an issue.</vt:lpstr>
      <vt:lpstr>Lessons learned</vt:lpstr>
      <vt:lpstr>Timing and scoping</vt:lpstr>
      <vt:lpstr>Plan for more time</vt:lpstr>
      <vt:lpstr>Scope: Scale it back</vt:lpstr>
      <vt:lpstr>Make testing day  run smoother with a checklist</vt:lpstr>
      <vt:lpstr>Our testing day checklist</vt:lpstr>
      <vt:lpstr>Protecting participants</vt:lpstr>
      <vt:lpstr>Personally identifiable information (PII)</vt:lpstr>
      <vt:lpstr>Be mindful of their screen sharing and what gets captured</vt:lpstr>
      <vt:lpstr>Participation is voluntary. Really.</vt:lpstr>
      <vt:lpstr>Test with a more  realistic scenario</vt:lpstr>
      <vt:lpstr>Best practices for testing with visually impaired participants</vt:lpstr>
      <vt:lpstr>Do baseline manual accessibility testing first</vt:lpstr>
      <vt:lpstr>Do a pilot.  Work out any issues before  the real thing</vt:lpstr>
      <vt:lpstr>Honor participant preferences</vt:lpstr>
      <vt:lpstr>Use accessible  platforms and materials</vt:lpstr>
      <vt:lpstr>Use high fidelity prototypes</vt:lpstr>
      <vt:lpstr>Monitor energy levels and allow them to take breaks</vt:lpstr>
      <vt:lpstr>Check out Digital.gov’s accessibility guides and resources</vt:lpstr>
      <vt:lpstr>Anne Petersen they/them</vt:lpstr>
      <vt:lpstr>What’s next?</vt:lpstr>
      <vt:lpstr>Maturing our process</vt:lpstr>
      <vt:lpstr>Our process is (part of)  our product</vt:lpstr>
      <vt:lpstr>The design system:  Not just a commonality machine but a change machine</vt:lpstr>
      <vt:lpstr>Our polestar</vt:lpstr>
      <vt:lpstr>What are we doing?</vt:lpstr>
      <vt:lpstr>Future recruiting page</vt:lpstr>
      <vt:lpstr>Regular research cadence</vt:lpstr>
      <vt:lpstr>A new research page</vt:lpstr>
      <vt:lpstr>Usability  research findings</vt:lpstr>
      <vt:lpstr>Component  known issues</vt:lpstr>
      <vt:lpstr>Component  known issues details</vt:lpstr>
      <vt:lpstr>Everyone should be able to make informed decisions</vt:lpstr>
      <vt:lpstr>Planned for release</vt:lpstr>
      <vt:lpstr>Establish ongoing accessibility-focused usability testing</vt:lpstr>
      <vt:lpstr>Bit by bit. Improvement by improvement.</vt:lpstr>
      <vt:lpstr>Onward</vt:lpstr>
      <vt:lpstr>Q&amp;A</vt:lpstr>
      <vt:lpstr>Next month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2023-11-16T13:59:10Z</dcterms:modified>
  <cp:category/>
</cp:coreProperties>
</file>