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5143500" type="screen16x9"/>
  <p:notesSz cx="6858000" cy="9144000"/>
  <p:embeddedFontLst>
    <p:embeddedFont>
      <p:font typeface="IBM Plex Mono Medium" panose="020B0509050203000203" pitchFamily="49" charset="77"/>
      <p:regular r:id="rId85"/>
      <p:bold r:id="rId86"/>
      <p:italic r:id="rId87"/>
      <p:boldItalic r:id="rId88"/>
    </p:embeddedFont>
    <p:embeddedFont>
      <p:font typeface="Public Sans" pitchFamily="2" charset="77"/>
      <p:regular r:id="rId89"/>
      <p:bold r:id="rId90"/>
      <p:italic r:id="rId91"/>
      <p:boldItalic r:id="rId92"/>
    </p:embeddedFont>
    <p:embeddedFont>
      <p:font typeface="Public Sans ExtraBold" pitchFamily="2" charset="77"/>
      <p:bold r:id="rId93"/>
      <p:italic r:id="rId94"/>
      <p:boldItalic r:id="rId95"/>
    </p:embeddedFont>
    <p:embeddedFont>
      <p:font typeface="Public Sans Light" pitchFamily="2" charset="77"/>
      <p:regular r:id="rId96"/>
      <p:bold r:id="rId97"/>
      <p:italic r:id="rId98"/>
      <p:boldItalic r:id="rId99"/>
    </p:embeddedFont>
    <p:embeddedFont>
      <p:font typeface="Public Sans Medium" pitchFamily="2" charset="77"/>
      <p:regular r:id="rId100"/>
      <p:bold r:id="rId101"/>
      <p:italic r:id="rId102"/>
      <p:boldItalic r:id="rId103"/>
    </p:embeddedFont>
    <p:embeddedFont>
      <p:font typeface="Public Sans Thin" pitchFamily="2" charset="77"/>
      <p:regular r:id="rId104"/>
      <p:bold r:id="rId105"/>
      <p:italic r:id="rId106"/>
      <p:bold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9"/>
    <p:restoredTop sz="58148"/>
  </p:normalViewPr>
  <p:slideViewPr>
    <p:cSldViewPr snapToGrid="0">
      <p:cViewPr varScale="1">
        <p:scale>
          <a:sx n="124" d="100"/>
          <a:sy n="124" d="100"/>
        </p:scale>
        <p:origin x="168" y="2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font" Target="fonts/font23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8.fntdata"/><Relationship Id="rId5" Type="http://schemas.openxmlformats.org/officeDocument/2006/relationships/slide" Target="slides/slide4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9.fntdata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3.fntdata"/><Relationship Id="rId104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6.fntdata"/><Relationship Id="rId105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6aab59006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6aab59006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8e0562e3d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8e0562e3d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8e0562e3d4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8e0562e3d4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8e0562e3d4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8e0562e3d4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e0562e3d4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e0562e3d4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8e0562e3d4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8e0562e3d4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8e0562e3d4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8e0562e3d4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8e0562e3d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8e0562e3d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8d8650de0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8d8650de0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8e0562e3d4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8e0562e3d4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b3ab2e8b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b3ab2e8b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2a2d22496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2a2d22496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22e9a14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22e9a14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4b960a58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44b960a58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8d8650de0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8d8650de0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3650ab70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53650ab70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54108ebe4b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54108ebe4b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8d8650de0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8d8650de0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8e0562e3d4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8e0562e3d4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8e0562e3d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8e0562e3d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8d8650de0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8d8650de06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b3ab2e8b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b3ab2e8b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8e0562e3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8e0562e3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8e0562e3d4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8e0562e3d4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93b88b4c3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93b88b4c3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93b88b4c3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93b88b4c3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8e0562e3d4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8e0562e3d4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e0562e3d4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e0562e3d4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8d8650de0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8d8650de06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8e0562e3d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8e0562e3d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8e0562e3d4_4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8e0562e3d4_4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93b88b4c3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93b88b4c3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6db2cd8e4a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6db2cd8e4a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8e0562e3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8e0562e3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8e0562e3d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8e0562e3d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8e0562e3d4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8e0562e3d4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8e0562e3d4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8e0562e3d4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8e0562e3d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8e0562e3d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8e0562e3d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8e0562e3d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8e0562e3d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8e0562e3d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8e0562e3d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8e0562e3d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8e0562e3d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8e0562e3d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8e0562e3d4_4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8e0562e3d4_4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3650ab7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53650ab7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8e0562e3d4_4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8e0562e3d4_4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8e0562e3d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8e0562e3d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8e0562e3d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8e0562e3d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8e0562e3d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8e0562e3d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8e0562e3d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8e0562e3d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8e0562e3d4_4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8e0562e3d4_4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8e0562e3d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8e0562e3d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8e0562e3d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8e0562e3d4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8e0562e3d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8e0562e3d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8e0562e3d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8e0562e3d4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8d8650de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8d8650de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8e0562e3d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8e0562e3d4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8e0562e3d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8e0562e3d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8e0562e3d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8e0562e3d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8e0562e3d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8e0562e3d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8e0562e3d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8e0562e3d4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8e0562e3d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8e0562e3d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8e0562e3d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8e0562e3d4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8e0562e3d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8e0562e3d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8e0562e3d4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8e0562e3d4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8e0562e3d4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8e0562e3d4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8e0562e3d4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8e0562e3d4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8e0562e3d4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8e0562e3d4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8e0562e3d4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8e0562e3d4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8e0562e3d4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8e0562e3d4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8e0562e3d4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8e0562e3d4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8e0562e3d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8e0562e3d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8e0562e3d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8e0562e3d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8e0562e3d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8e0562e3d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8e0562e3d4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8e0562e3d4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8e0562e3d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8e0562e3d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8e0562e3d4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8e0562e3d4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8e0562e3d4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8e0562e3d4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8e0562e3d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8e0562e3d4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2b3ab2e8b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12b3ab2e8b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2b3ab2e8b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2b3ab2e8b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8e0562e3d4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8e0562e3d4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ublic Sans Thin"/>
              <a:buNone/>
              <a:defRPr sz="40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3227925" y="619632"/>
            <a:ext cx="2648400" cy="253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est">
  <p:cSld name="CUSTOM_3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5016000" y="1362200"/>
            <a:ext cx="3860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11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ection">
  <p:cSld name="CUSTOM_3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2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e Launch">
  <p:cSld name="CUSTOM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ublic Sans"/>
              <a:buNone/>
              <a:defRPr sz="160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Public Sans ExtraBold"/>
              <a:buNone/>
              <a:defRPr sz="2000" b="0">
                <a:solidFill>
                  <a:schemeClr val="l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>
            <a:spLocks noGrp="1"/>
          </p:cNvSpPr>
          <p:nvPr>
            <p:ph type="pic" idx="2"/>
          </p:nvPr>
        </p:nvSpPr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">
  <p:cSld name="CUSTOM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78" name="Google Shape;78;p14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Code Right">
  <p:cSld name="CUSTOM_1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3990950" y="0"/>
            <a:ext cx="5143500" cy="515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"/>
          </p:nvPr>
        </p:nvSpPr>
        <p:spPr>
          <a:xfrm>
            <a:off x="4509900" y="391750"/>
            <a:ext cx="40467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: Top heading">
  <p:cSld name="CUSTOM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89" name="Google Shape;89;p16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: Heading only">
  <p:cSld name="CUSTOM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95250" y="1077950"/>
            <a:ext cx="3592200" cy="2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0942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Public Sans Light"/>
              <a:buChar char="●"/>
              <a:defRPr sz="2400" b="0"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2"/>
          </p:nvPr>
        </p:nvSpPr>
        <p:spPr>
          <a:xfrm>
            <a:off x="311700" y="2135550"/>
            <a:ext cx="8520600" cy="2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head">
  <p:cSld name="TITLE_AND_BODY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None/>
              <a:defRPr sz="40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 Thin"/>
              <a:buNone/>
              <a:defRPr sz="40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3898200" y="3464650"/>
            <a:ext cx="1347600" cy="16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BLANK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-47134" y="-668034"/>
            <a:ext cx="9229800" cy="51918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5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7" name="Google Shape;117;p23" descr="A colorful collection of human avatar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172" y="3720369"/>
            <a:ext cx="8120741" cy="14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24"/>
          <p:cNvCxnSpPr/>
          <p:nvPr/>
        </p:nvCxnSpPr>
        <p:spPr>
          <a:xfrm>
            <a:off x="683089" y="2514604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1" name="Google Shape;121;p24"/>
          <p:cNvCxnSpPr/>
          <p:nvPr/>
        </p:nvCxnSpPr>
        <p:spPr>
          <a:xfrm>
            <a:off x="683089" y="3167746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24"/>
          <p:cNvCxnSpPr/>
          <p:nvPr/>
        </p:nvCxnSpPr>
        <p:spPr>
          <a:xfrm>
            <a:off x="683089" y="37991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24"/>
          <p:cNvCxnSpPr/>
          <p:nvPr/>
        </p:nvCxnSpPr>
        <p:spPr>
          <a:xfrm>
            <a:off x="683089" y="44087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ublic Sans Thin"/>
              <a:buNone/>
              <a:defRPr sz="24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Thin"/>
              <a:buChar char="●"/>
              <a:defRPr sz="28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marL="914400" lvl="1" indent="-317500" rtl="0">
              <a:spcBef>
                <a:spcPts val="1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121" y="2646250"/>
            <a:ext cx="387637" cy="3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04" y="3272477"/>
            <a:ext cx="424554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279" y="3930215"/>
            <a:ext cx="396866" cy="369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4 Items">
  <p:cSld name="CUSTOM_4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5 Items">
  <p:cSld name="CUSTOM_4_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68400" y="10485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68400" y="15738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3"/>
          </p:nvPr>
        </p:nvSpPr>
        <p:spPr>
          <a:xfrm>
            <a:off x="668400" y="20941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4"/>
          </p:nvPr>
        </p:nvSpPr>
        <p:spPr>
          <a:xfrm>
            <a:off x="668400" y="26122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6"/>
          </p:nvPr>
        </p:nvSpPr>
        <p:spPr>
          <a:xfrm>
            <a:off x="668400" y="313966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itle and text">
  <p:cSld name="CUSTOM_4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3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ist">
  <p:cSld name="CUSTOM_4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93192" y="310896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33125" y="1420075"/>
            <a:ext cx="7842600" cy="2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: 3 items">
  <p:cSld name="CUSTOM_4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390266" y="308875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465950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65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48" name="Google Shape;48;p8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64646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3343457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33434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51" name="Google Shape;51;p8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8921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body" idx="5"/>
          </p:nvPr>
        </p:nvSpPr>
        <p:spPr>
          <a:xfrm>
            <a:off x="6220964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6"/>
          </p:nvPr>
        </p:nvSpPr>
        <p:spPr>
          <a:xfrm>
            <a:off x="6220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CUSTOM_3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ublic Sans Thin"/>
              <a:buNone/>
              <a:defRPr sz="12000" b="0">
                <a:solidFill>
                  <a:schemeClr val="lt1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ublic Sans ExtraBold"/>
              <a:buNone/>
              <a:defRPr sz="2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Char char="●"/>
              <a:defRPr sz="1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togeth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pattern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patterns/select-a-language/three-or-more-languag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patterns/create-a-user-profile/addres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components/in-page-navig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components/language-selecto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components/input-mas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wds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designsystem.digital.go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system.digital.gov/components/input-mas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USWDS Monthly Call</a:t>
            </a: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1"/>
          </p:nvPr>
        </p:nvSpPr>
        <p:spPr>
          <a:xfrm>
            <a:off x="311575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November 2022</a:t>
            </a:r>
            <a:endParaRPr/>
          </a:p>
        </p:txBody>
      </p:sp>
      <p:pic>
        <p:nvPicPr>
          <p:cNvPr id="141" name="Google Shape;141;p26" descr="USWDS logo: Five triangles forming a pentagon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65" r="455"/>
          <a:stretch/>
        </p:blipFill>
        <p:spPr>
          <a:xfrm>
            <a:off x="3227925" y="619632"/>
            <a:ext cx="2648400" cy="2533200"/>
          </a:xfrm>
          <a:prstGeom prst="rect">
            <a:avLst/>
          </a:prstGeom>
        </p:spPr>
      </p:pic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3.3.0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Out now</a:t>
            </a:r>
            <a:endParaRPr dirty="0"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11" name="Google Shape;21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Together: </a:t>
            </a:r>
            <a:r>
              <a:rPr lang="en" sz="3200">
                <a:solidFill>
                  <a:schemeClr val="dk2"/>
                </a:solidFill>
              </a:rPr>
              <a:t>An inclusive design report</a:t>
            </a:r>
            <a:endParaRPr sz="3200">
              <a:solidFill>
                <a:schemeClr val="dk2"/>
              </a:solidFill>
            </a:endParaRPr>
          </a:p>
        </p:txBody>
      </p:sp>
      <p:sp>
        <p:nvSpPr>
          <p:cNvPr id="219" name="Google Shape;219;p36"/>
          <p:cNvSpPr txBox="1">
            <a:spLocks noGrp="1"/>
          </p:cNvSpPr>
          <p:nvPr>
            <p:ph type="body" idx="1"/>
          </p:nvPr>
        </p:nvSpPr>
        <p:spPr>
          <a:xfrm>
            <a:off x="668400" y="948096"/>
            <a:ext cx="78072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r>
              <a:rPr lang="en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/together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218" name="Google Shape;218;p36" descr="The Inclusive Patterns report homepage shows an illustration of four characters with different clothes and skin tones, and the text &quot;Working together to reduce barriers to participation through every interaction&quot;"/>
          <p:cNvPicPr preferRelativeResize="0"/>
          <p:nvPr/>
        </p:nvPicPr>
        <p:blipFill rotWithShape="1">
          <a:blip r:embed="rId4">
            <a:alphaModFix/>
          </a:blip>
          <a:srcRect t="1861" b="49398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17" name="Google Shape;2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2"/>
                </a:solidFill>
              </a:rPr>
              <a:t>Pattern guidance</a:t>
            </a:r>
            <a:endParaRPr sz="3200" dirty="0">
              <a:solidFill>
                <a:schemeClr val="dk2"/>
              </a:solidFill>
            </a:endParaRPr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1"/>
          </p:nvPr>
        </p:nvSpPr>
        <p:spPr>
          <a:xfrm>
            <a:off x="668400" y="948096"/>
            <a:ext cx="78072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r>
              <a:rPr lang="en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/patterns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226" name="Google Shape;226;p37" descr="The patterns homepage on the USWDS website highlights three pattern families: Complete a complex form, Select a language, and Create a user profile"/>
          <p:cNvPicPr preferRelativeResize="0"/>
          <p:nvPr/>
        </p:nvPicPr>
        <p:blipFill rotWithShape="1">
          <a:blip r:embed="rId4">
            <a:alphaModFix/>
          </a:blip>
          <a:srcRect t="9304" b="41955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25" name="Google Shape;22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Pattern guidance: </a:t>
            </a:r>
            <a:r>
              <a:rPr lang="en" sz="3200">
                <a:solidFill>
                  <a:schemeClr val="dk2"/>
                </a:solidFill>
              </a:rPr>
              <a:t>Language selection</a:t>
            </a:r>
            <a:endParaRPr sz="3200">
              <a:solidFill>
                <a:schemeClr val="dk2"/>
              </a:solidFill>
            </a:endParaRPr>
          </a:p>
        </p:txBody>
      </p:sp>
      <p:sp>
        <p:nvSpPr>
          <p:cNvPr id="235" name="Google Shape;235;p38"/>
          <p:cNvSpPr txBox="1">
            <a:spLocks noGrp="1"/>
          </p:cNvSpPr>
          <p:nvPr>
            <p:ph type="body" idx="1"/>
          </p:nvPr>
        </p:nvSpPr>
        <p:spPr>
          <a:xfrm>
            <a:off x="0" y="948103"/>
            <a:ext cx="91440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r>
              <a:rPr lang="en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/patterns/select-a-language/three-or-more-languages/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234" name="Google Shape;234;p38" descr="The top of the three or more languages pattern page on the USWDS website shows the name of the pattern collects general information about the pattern"/>
          <p:cNvPicPr preferRelativeResize="0"/>
          <p:nvPr/>
        </p:nvPicPr>
        <p:blipFill rotWithShape="1">
          <a:blip r:embed="rId4">
            <a:alphaModFix/>
          </a:blip>
          <a:srcRect t="9299" b="41960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33" name="Google Shape;23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Pattern guidance: </a:t>
            </a:r>
            <a:r>
              <a:rPr lang="en" sz="3200">
                <a:solidFill>
                  <a:schemeClr val="dk2"/>
                </a:solidFill>
              </a:rPr>
              <a:t>Address</a:t>
            </a:r>
            <a:endParaRPr sz="3200">
              <a:solidFill>
                <a:schemeClr val="dk2"/>
              </a:solidFill>
            </a:endParaRPr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0" y="948103"/>
            <a:ext cx="91440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designsystem.digital.gov/patterns/create-a-user-profile/address/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42" name="Google Shape;242;p39" descr="The top of the address pattern page on the USWDS website shows the name of the pattern collects general information about the pattern"/>
          <p:cNvPicPr preferRelativeResize="0"/>
          <p:nvPr/>
        </p:nvPicPr>
        <p:blipFill rotWithShape="1">
          <a:blip r:embed="rId4">
            <a:alphaModFix/>
          </a:blip>
          <a:srcRect t="9314" b="41945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41" name="Google Shape;24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311700" y="52692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2"/>
                </a:solidFill>
              </a:rPr>
              <a:t>In-page </a:t>
            </a:r>
            <a:r>
              <a:rPr lang="en" sz="3200" dirty="0" err="1">
                <a:solidFill>
                  <a:schemeClr val="dk2"/>
                </a:solidFill>
              </a:rPr>
              <a:t>navigatio</a:t>
            </a:r>
            <a:r>
              <a:rPr lang="en-US" sz="3200" dirty="0">
                <a:solidFill>
                  <a:schemeClr val="dk2"/>
                </a:solidFill>
              </a:rPr>
              <a:t>n</a:t>
            </a:r>
            <a:r>
              <a:rPr lang="en" sz="3200" dirty="0">
                <a:solidFill>
                  <a:schemeClr val="dk2"/>
                </a:solidFill>
              </a:rPr>
              <a:t> in action</a:t>
            </a:r>
            <a:endParaRPr sz="3200" dirty="0">
              <a:solidFill>
                <a:schemeClr val="dk2"/>
              </a:solidFill>
            </a:endParaRPr>
          </a:p>
        </p:txBody>
      </p:sp>
      <p:pic>
        <p:nvPicPr>
          <p:cNvPr id="250" name="Google Shape;250;p40" descr="A USWDS webpage with the content removed, highlighting an in-page navigation component on the right side"/>
          <p:cNvPicPr preferRelativeResize="0"/>
          <p:nvPr/>
        </p:nvPicPr>
        <p:blipFill rotWithShape="1">
          <a:blip r:embed="rId3">
            <a:alphaModFix/>
          </a:blip>
          <a:srcRect t="9314" b="41945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51" name="Google Shape;251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9550" y="1444725"/>
            <a:ext cx="6318600" cy="3987300"/>
          </a:xfrm>
          <a:prstGeom prst="rect">
            <a:avLst/>
          </a:prstGeom>
          <a:solidFill>
            <a:srgbClr val="1B1B1B">
              <a:alpha val="68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311700" y="39594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</a:rPr>
              <a:t>Latest updates</a:t>
            </a:r>
            <a:endParaRPr sz="3200">
              <a:solidFill>
                <a:schemeClr val="dk2"/>
              </a:solidFill>
            </a:endParaRPr>
          </a:p>
        </p:txBody>
      </p:sp>
      <p:sp>
        <p:nvSpPr>
          <p:cNvPr id="259" name="Google Shape;259;p41"/>
          <p:cNvSpPr txBox="1">
            <a:spLocks noGrp="1"/>
          </p:cNvSpPr>
          <p:nvPr>
            <p:ph type="body" idx="1"/>
          </p:nvPr>
        </p:nvSpPr>
        <p:spPr>
          <a:xfrm>
            <a:off x="0" y="4531404"/>
            <a:ext cx="91440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Changelogs for components, patterns, and guidance</a:t>
            </a:r>
            <a:endParaRPr sz="1600"/>
          </a:p>
        </p:txBody>
      </p:sp>
      <p:pic>
        <p:nvPicPr>
          <p:cNvPr id="258" name="Google Shape;258;p41" descr="The bottom of the banner component page on the USWDS website shows the latest updates that apply to this component"/>
          <p:cNvPicPr preferRelativeResize="0"/>
          <p:nvPr/>
        </p:nvPicPr>
        <p:blipFill rotWithShape="1">
          <a:blip r:embed="rId3">
            <a:alphaModFix/>
          </a:blip>
          <a:srcRect t="780" b="46507"/>
          <a:stretch/>
        </p:blipFill>
        <p:spPr>
          <a:xfrm>
            <a:off x="557275" y="-332400"/>
            <a:ext cx="8029500" cy="42513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57" name="Google Shape;25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5" name="Google Shape;26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runway and the plane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1" name="Google Shape;27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Together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7" name="Google Shape;27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Hi!</a:t>
            </a: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being here!</a:t>
            </a:r>
            <a:endParaRPr/>
          </a:p>
        </p:txBody>
      </p:sp>
      <p:pic>
        <p:nvPicPr>
          <p:cNvPr id="150" name="Google Shape;150;p27" descr="Avatar of Dan William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98200" y="3464650"/>
            <a:ext cx="1347600" cy="1678800"/>
          </a:xfrm>
          <a:prstGeom prst="rect">
            <a:avLst/>
          </a:prstGeom>
        </p:spPr>
      </p:pic>
      <p:sp>
        <p:nvSpPr>
          <p:cNvPr id="151" name="Google Shape;15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Profile Patterns, Part 2</a:t>
            </a:r>
            <a:br>
              <a:rPr lang="en"/>
            </a:br>
            <a:r>
              <a:rPr lang="en">
                <a:solidFill>
                  <a:schemeClr val="lt1"/>
                </a:solidFill>
              </a:rPr>
              <a:t>Personal information patterns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3" name="Google Shape;28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Meghan O’Meara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she/her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89" name="Google Shape;289;p46"/>
          <p:cNvSpPr txBox="1">
            <a:spLocks noGrp="1"/>
          </p:cNvSpPr>
          <p:nvPr>
            <p:ph type="subTitle" idx="1"/>
          </p:nvPr>
        </p:nvSpPr>
        <p:spPr>
          <a:xfrm>
            <a:off x="4572000" y="1362200"/>
            <a:ext cx="4304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Content Strategist</a:t>
            </a:r>
            <a:b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Inclusive Patterns</a:t>
            </a:r>
            <a:endParaRPr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Contractor</a:t>
            </a:r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Jona Decker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she/her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96" name="Google Shape;296;p47"/>
          <p:cNvSpPr txBox="1">
            <a:spLocks noGrp="1"/>
          </p:cNvSpPr>
          <p:nvPr>
            <p:ph type="subTitle" idx="1"/>
          </p:nvPr>
        </p:nvSpPr>
        <p:spPr>
          <a:xfrm>
            <a:off x="4572000" y="1362200"/>
            <a:ext cx="4304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Technologist</a:t>
            </a:r>
            <a:b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Inclusive Patterns</a:t>
            </a:r>
            <a:endParaRPr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Contractor</a:t>
            </a:r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Austin Hernandez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he/they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303" name="Google Shape;303;p48"/>
          <p:cNvSpPr txBox="1">
            <a:spLocks noGrp="1"/>
          </p:cNvSpPr>
          <p:nvPr>
            <p:ph type="subTitle" idx="1"/>
          </p:nvPr>
        </p:nvSpPr>
        <p:spPr>
          <a:xfrm>
            <a:off x="4572000" y="1362200"/>
            <a:ext cx="4304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Sr. Product Designer</a:t>
            </a:r>
            <a:b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18F</a:t>
            </a:r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Help a user to  </a:t>
            </a:r>
            <a:r>
              <a:rPr lang="en" dirty="0">
                <a:solidFill>
                  <a:schemeClr val="dk1"/>
                </a:solidFill>
              </a:rPr>
              <a:t>_________</a:t>
            </a:r>
            <a:r>
              <a:rPr lang="en" dirty="0">
                <a:solidFill>
                  <a:schemeClr val="lt1"/>
                </a:solidFill>
              </a:rPr>
              <a:t>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10" name="Google Shape;310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cxnSp>
        <p:nvCxnSpPr>
          <p:cNvPr id="311" name="Google Shape;311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37193" y="2825034"/>
            <a:ext cx="2532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Reduce barriers to participation through every interaction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7" name="Google Shape;31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Relevant, clean data.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Good form design.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Inclusive experiences.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23" name="Google Shape;32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2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examples of exclusionary form design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8" name="Google Shape;328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1963"/>
            <a:ext cx="9144000" cy="467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52" descr="A title select element shows a long list of titles, including common titles like Mr and Mrs, as well as Capt, Lord, Rabbi, Baron, Baroness, and Viscount"/>
          <p:cNvPicPr preferRelativeResize="0"/>
          <p:nvPr/>
        </p:nvPicPr>
        <p:blipFill rotWithShape="1">
          <a:blip r:embed="rId3">
            <a:alphaModFix/>
          </a:blip>
          <a:srcRect l="6229" t="5062" r="54935" b="3879"/>
          <a:stretch/>
        </p:blipFill>
        <p:spPr>
          <a:xfrm>
            <a:off x="281750" y="263775"/>
            <a:ext cx="2376001" cy="419565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2" name="Google Shape;332;p52" descr="A gender input specifies the input must be male or female"/>
          <p:cNvPicPr preferRelativeResize="0"/>
          <p:nvPr/>
        </p:nvPicPr>
        <p:blipFill rotWithShape="1">
          <a:blip r:embed="rId4">
            <a:alphaModFix/>
          </a:blip>
          <a:srcRect t="57031"/>
          <a:stretch/>
        </p:blipFill>
        <p:spPr>
          <a:xfrm>
            <a:off x="3172063" y="1438641"/>
            <a:ext cx="2132885" cy="104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2" descr="A checkbox input for race shows, among others, options both for US Black and Caribbean Black, and White (Hispanic or Non-Hispanic)"/>
          <p:cNvPicPr preferRelativeResize="0"/>
          <p:nvPr/>
        </p:nvPicPr>
        <p:blipFill rotWithShape="1">
          <a:blip r:embed="rId5">
            <a:alphaModFix/>
          </a:blip>
          <a:srcRect t="13404" r="43917" b="13103"/>
          <a:stretch/>
        </p:blipFill>
        <p:spPr>
          <a:xfrm>
            <a:off x="5783297" y="679047"/>
            <a:ext cx="3119152" cy="2867741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" name="Google Shape;330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Public Sans Medium"/>
                <a:ea typeface="Public Sans Medium"/>
                <a:cs typeface="Public Sans Medium"/>
                <a:sym typeface="Public Sans Medium"/>
              </a:rPr>
              <a:t>27</a:t>
            </a:fld>
            <a:endParaRPr sz="1000"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Race and ethnicity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Race and ethnicity are often central to an individual’s 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sense of self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updates</a:t>
            </a:r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Profile Patterns, Part 2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pic>
        <p:nvPicPr>
          <p:cNvPr id="160" name="Google Shape;160;p28" descr="Avatar of Dan Williams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35100" y="4303925"/>
            <a:ext cx="673800" cy="839400"/>
          </a:xfrm>
          <a:prstGeom prst="rect">
            <a:avLst/>
          </a:prstGeom>
        </p:spPr>
      </p:pic>
      <p:sp>
        <p:nvSpPr>
          <p:cNvPr id="161" name="Google Shape;16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 social definition of race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1" name="Google Shape;351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>
            <a:spLocks noGrp="1"/>
          </p:cNvSpPr>
          <p:nvPr>
            <p:ph type="title"/>
          </p:nvPr>
        </p:nvSpPr>
        <p:spPr>
          <a:xfrm>
            <a:off x="311700" y="277760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>
                <a:solidFill>
                  <a:schemeClr val="tx1"/>
                </a:solidFill>
                <a:latin typeface="Public Sans Light" pitchFamily="2" charset="77"/>
              </a:rPr>
              <a:t>Race: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If you don’t need to know,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don’t ask.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57" name="Google Shape;35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31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But sometimes you do 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need to know.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3" name="Google Shape;36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"/>
          <p:cNvSpPr txBox="1">
            <a:spLocks noGrp="1"/>
          </p:cNvSpPr>
          <p:nvPr>
            <p:ph type="title"/>
          </p:nvPr>
        </p:nvSpPr>
        <p:spPr>
          <a:xfrm>
            <a:off x="295245" y="1436650"/>
            <a:ext cx="20067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Racial categories provided by OMB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9" name="Google Shape;369;p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45850" y="0"/>
            <a:ext cx="1780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8"/>
          <p:cNvSpPr txBox="1">
            <a:spLocks noGrp="1"/>
          </p:cNvSpPr>
          <p:nvPr>
            <p:ph type="body" idx="2"/>
          </p:nvPr>
        </p:nvSpPr>
        <p:spPr>
          <a:xfrm>
            <a:off x="2523800" y="391750"/>
            <a:ext cx="63903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American Indian or Alaska Native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Asian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Black or African American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Native Hawaiian or Other Pacific Islander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–"/>
            </a:pPr>
            <a:r>
              <a:rPr lang="en"/>
              <a:t>White</a:t>
            </a:r>
            <a:endParaRPr/>
          </a:p>
        </p:txBody>
      </p:sp>
      <p:sp>
        <p:nvSpPr>
          <p:cNvPr id="371" name="Google Shape;371;p58"/>
          <p:cNvSpPr txBox="1">
            <a:spLocks noGrp="1"/>
          </p:cNvSpPr>
          <p:nvPr>
            <p:ph type="sldNum" idx="12"/>
          </p:nvPr>
        </p:nvSpPr>
        <p:spPr>
          <a:xfrm>
            <a:off x="8472458" y="46914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33</a:t>
            </a:fld>
            <a:endParaRPr sz="100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People identify as multiple races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7" name="Google Shape;377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Public Sans Medium"/>
                <a:ea typeface="Public Sans Medium"/>
                <a:cs typeface="Public Sans Medium"/>
                <a:sym typeface="Public Sans Medium"/>
              </a:rPr>
              <a:t>34</a:t>
            </a:fld>
            <a:endParaRPr sz="1000"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0"/>
          <p:cNvSpPr txBox="1">
            <a:spLocks noGrp="1"/>
          </p:cNvSpPr>
          <p:nvPr>
            <p:ph type="title"/>
          </p:nvPr>
        </p:nvSpPr>
        <p:spPr>
          <a:xfrm>
            <a:off x="295245" y="1436650"/>
            <a:ext cx="20067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Ethnicity categories provided by OMB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3" name="Google Shape;383;p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45850" y="0"/>
            <a:ext cx="1780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60"/>
          <p:cNvSpPr txBox="1">
            <a:spLocks noGrp="1"/>
          </p:cNvSpPr>
          <p:nvPr>
            <p:ph type="body" idx="2"/>
          </p:nvPr>
        </p:nvSpPr>
        <p:spPr>
          <a:xfrm>
            <a:off x="2523800" y="391750"/>
            <a:ext cx="63903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Hispanic or Latino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–"/>
            </a:pPr>
            <a:r>
              <a:rPr lang="en"/>
              <a:t>Not Hispanic or Latino</a:t>
            </a:r>
            <a:endParaRPr/>
          </a:p>
        </p:txBody>
      </p:sp>
      <p:sp>
        <p:nvSpPr>
          <p:cNvPr id="385" name="Google Shape;385;p60"/>
          <p:cNvSpPr txBox="1">
            <a:spLocks noGrp="1"/>
          </p:cNvSpPr>
          <p:nvPr>
            <p:ph type="sldNum" idx="12"/>
          </p:nvPr>
        </p:nvSpPr>
        <p:spPr>
          <a:xfrm>
            <a:off x="8472458" y="46914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35</a:t>
            </a:fld>
            <a:endParaRPr sz="100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Genetic testing for ancestry results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0" name="Google Shape;390;p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1963"/>
            <a:ext cx="9144000" cy="467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61" descr="Genetic testing ancestry infographic shows 45% Spanish, 41% Native American, and a broad set of results from Africa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81" t="3254" r="2803" b="2128"/>
          <a:stretch/>
        </p:blipFill>
        <p:spPr>
          <a:xfrm>
            <a:off x="972150" y="210470"/>
            <a:ext cx="7199701" cy="4137475"/>
          </a:xfrm>
          <a:prstGeom prst="rect">
            <a:avLst/>
          </a:prstGeom>
        </p:spPr>
      </p:pic>
      <p:sp>
        <p:nvSpPr>
          <p:cNvPr id="392" name="Google Shape;392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Public Sans Medium"/>
                <a:ea typeface="Public Sans Medium"/>
                <a:cs typeface="Public Sans Medium"/>
                <a:sym typeface="Public Sans Medium"/>
              </a:rPr>
              <a:t>36</a:t>
            </a:fld>
            <a:endParaRPr sz="1000"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2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Choosing a single race and ethnicity from a dropdown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8" name="Google Shape;398;p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6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62" descr="An application form shows a select that combines race and ethnicity in addition to Prefer not to answer and Other. Hispanic or Latinx is selected."/>
          <p:cNvPicPr preferRelativeResize="0"/>
          <p:nvPr/>
        </p:nvPicPr>
        <p:blipFill>
          <a:blip r:embed="rId3"/>
          <a:srcRect l="3820" r="3820"/>
          <a:stretch/>
        </p:blipFill>
        <p:spPr>
          <a:xfrm>
            <a:off x="772400" y="103719"/>
            <a:ext cx="7599200" cy="428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Public Sans Medium"/>
                <a:ea typeface="Public Sans Medium"/>
                <a:cs typeface="Public Sans Medium"/>
                <a:sym typeface="Public Sans Medium"/>
              </a:rPr>
              <a:t>37</a:t>
            </a:fld>
            <a:endParaRPr sz="1000"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3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Census 2020 Hispanic and Latino race categorization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6" name="Google Shape;406;p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6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p63" descr="An infographic shows how those who identify as Hispanic or Latino also identify their race. 20.3% identify as White alone. 42.2% identify as one other race alone. 32.7% also identify as two or more races. These totals do not include Puerto Rico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321" t="-8547" b="-8384"/>
          <a:stretch/>
        </p:blipFill>
        <p:spPr>
          <a:xfrm>
            <a:off x="1975257" y="-88226"/>
            <a:ext cx="4700076" cy="4695975"/>
          </a:xfrm>
          <a:prstGeom prst="rect">
            <a:avLst/>
          </a:prstGeom>
        </p:spPr>
      </p:pic>
      <p:sp>
        <p:nvSpPr>
          <p:cNvPr id="408" name="Google Shape;408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Public Sans Medium"/>
                <a:ea typeface="Public Sans Medium"/>
                <a:cs typeface="Public Sans Medium"/>
                <a:sym typeface="Public Sans Medium"/>
              </a:rPr>
              <a:t>38</a:t>
            </a:fld>
            <a:endParaRPr sz="1000"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Race ≠ Ethnicity ≠ Nationality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5" name="Google Shape;41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updates</a:t>
            </a: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Race is a social construct.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At best, it’s used to measure inequity and make positive change. At worst, it’s used for discrimination and harm.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21" name="Google Shape;42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Use meaningful categories for </a:t>
            </a:r>
            <a:r>
              <a:rPr lang="en" i="1">
                <a:solidFill>
                  <a:schemeClr val="dk2"/>
                </a:solidFill>
              </a:rPr>
              <a:t>your</a:t>
            </a:r>
            <a:r>
              <a:rPr lang="en">
                <a:solidFill>
                  <a:schemeClr val="dk2"/>
                </a:solidFill>
              </a:rPr>
              <a:t> program and allow self-identification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27" name="Google Shape;427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7"/>
          <p:cNvSpPr txBox="1">
            <a:spLocks noGrp="1"/>
          </p:cNvSpPr>
          <p:nvPr>
            <p:ph type="title"/>
          </p:nvPr>
        </p:nvSpPr>
        <p:spPr>
          <a:xfrm>
            <a:off x="223313" y="910033"/>
            <a:ext cx="2078700" cy="28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OMB </a:t>
            </a:r>
            <a:br>
              <a:rPr lang="en" sz="2000">
                <a:solidFill>
                  <a:schemeClr val="lt1"/>
                </a:solidFill>
              </a:rPr>
            </a:br>
            <a:r>
              <a:rPr lang="en" sz="2000">
                <a:solidFill>
                  <a:schemeClr val="accent2"/>
                </a:solidFill>
              </a:rPr>
              <a:t>requires</a:t>
            </a:r>
            <a:r>
              <a:rPr lang="en" sz="2000">
                <a:solidFill>
                  <a:schemeClr val="lt1"/>
                </a:solidFill>
              </a:rPr>
              <a:t> </a:t>
            </a:r>
            <a:br>
              <a:rPr lang="en" sz="2000">
                <a:solidFill>
                  <a:schemeClr val="lt1"/>
                </a:solidFill>
              </a:rPr>
            </a:br>
            <a:r>
              <a:rPr lang="en" sz="2000">
                <a:solidFill>
                  <a:schemeClr val="lt1"/>
                </a:solidFill>
              </a:rPr>
              <a:t>that race and ethnicity data map to their categories…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433" name="Google Shape;433;p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45850" y="0"/>
            <a:ext cx="1780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7"/>
          <p:cNvSpPr txBox="1">
            <a:spLocks noGrp="1"/>
          </p:cNvSpPr>
          <p:nvPr>
            <p:ph type="body" idx="2"/>
          </p:nvPr>
        </p:nvSpPr>
        <p:spPr>
          <a:xfrm>
            <a:off x="2523800" y="391750"/>
            <a:ext cx="63903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ublic Sans ExtraBold"/>
                <a:ea typeface="Public Sans ExtraBold"/>
                <a:cs typeface="Public Sans ExtraBold"/>
                <a:sym typeface="Public Sans ExtraBold"/>
              </a:rPr>
              <a:t>Race</a:t>
            </a:r>
            <a:endParaRPr sz="240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American Indian or Alaska Native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Asian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Black or African American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Native Hawaiian or Other Pacific Islander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White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latin typeface="Public Sans ExtraBold"/>
                <a:ea typeface="Public Sans ExtraBold"/>
                <a:cs typeface="Public Sans ExtraBold"/>
                <a:sym typeface="Public Sans ExtraBold"/>
              </a:rPr>
              <a:t>Ethnicity</a:t>
            </a:r>
            <a:endParaRPr sz="240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Hispanic or Latino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–"/>
            </a:pPr>
            <a:r>
              <a:rPr lang="en"/>
              <a:t>Not Hispanic or Latino</a:t>
            </a:r>
            <a:endParaRPr/>
          </a:p>
        </p:txBody>
      </p:sp>
      <p:sp>
        <p:nvSpPr>
          <p:cNvPr id="435" name="Google Shape;435;p67"/>
          <p:cNvSpPr txBox="1">
            <a:spLocks noGrp="1"/>
          </p:cNvSpPr>
          <p:nvPr>
            <p:ph type="sldNum" idx="12"/>
          </p:nvPr>
        </p:nvSpPr>
        <p:spPr>
          <a:xfrm>
            <a:off x="8472458" y="46914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42</a:t>
            </a:fld>
            <a:endParaRPr sz="100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8"/>
          <p:cNvSpPr txBox="1">
            <a:spLocks noGrp="1"/>
          </p:cNvSpPr>
          <p:nvPr>
            <p:ph type="title"/>
          </p:nvPr>
        </p:nvSpPr>
        <p:spPr>
          <a:xfrm>
            <a:off x="223313" y="910033"/>
            <a:ext cx="2078700" cy="28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OMB </a:t>
            </a:r>
            <a:r>
              <a:rPr lang="en" sz="2000">
                <a:solidFill>
                  <a:schemeClr val="accent2"/>
                </a:solidFill>
              </a:rPr>
              <a:t>encourages</a:t>
            </a:r>
            <a:r>
              <a:rPr lang="en" sz="2000">
                <a:solidFill>
                  <a:schemeClr val="lt1"/>
                </a:solidFill>
              </a:rPr>
              <a:t> you to collect more detailed race and ethnicity information, </a:t>
            </a:r>
            <a:br>
              <a:rPr lang="en" sz="2000">
                <a:solidFill>
                  <a:schemeClr val="lt1"/>
                </a:solidFill>
              </a:rPr>
            </a:br>
            <a:r>
              <a:rPr lang="en" sz="2000"/>
              <a:t>as long as it ladders up to these categories </a:t>
            </a:r>
            <a:endParaRPr sz="2000"/>
          </a:p>
        </p:txBody>
      </p:sp>
      <p:sp>
        <p:nvSpPr>
          <p:cNvPr id="441" name="Google Shape;441;p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45850" y="0"/>
            <a:ext cx="1780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8"/>
          <p:cNvSpPr txBox="1">
            <a:spLocks noGrp="1"/>
          </p:cNvSpPr>
          <p:nvPr>
            <p:ph type="body" idx="2"/>
          </p:nvPr>
        </p:nvSpPr>
        <p:spPr>
          <a:xfrm>
            <a:off x="2523800" y="391750"/>
            <a:ext cx="63903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ublic Sans ExtraBold"/>
                <a:ea typeface="Public Sans ExtraBold"/>
                <a:cs typeface="Public Sans ExtraBold"/>
                <a:sym typeface="Public Sans ExtraBold"/>
              </a:rPr>
              <a:t>Race</a:t>
            </a:r>
            <a:endParaRPr sz="240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American Indian or Alaska Native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Asian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Black or African American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Native Hawaiian or Other Pacific Islander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White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latin typeface="Public Sans ExtraBold"/>
                <a:ea typeface="Public Sans ExtraBold"/>
                <a:cs typeface="Public Sans ExtraBold"/>
                <a:sym typeface="Public Sans ExtraBold"/>
              </a:rPr>
              <a:t>Ethnicity</a:t>
            </a:r>
            <a:endParaRPr sz="240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Hispanic or Latino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–"/>
            </a:pPr>
            <a:r>
              <a:rPr lang="en"/>
              <a:t>Not Hispanic or Latino</a:t>
            </a:r>
            <a:endParaRPr/>
          </a:p>
        </p:txBody>
      </p:sp>
      <p:sp>
        <p:nvSpPr>
          <p:cNvPr id="443" name="Google Shape;443;p68"/>
          <p:cNvSpPr txBox="1">
            <a:spLocks noGrp="1"/>
          </p:cNvSpPr>
          <p:nvPr>
            <p:ph type="sldNum" idx="12"/>
          </p:nvPr>
        </p:nvSpPr>
        <p:spPr>
          <a:xfrm>
            <a:off x="8472458" y="46914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43</a:t>
            </a:fld>
            <a:endParaRPr sz="100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Do not separate race 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from ethnicity. 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Ask about them together.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49" name="Google Shape;449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Allow users to choose more than one race and ethnicity.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55" name="Google Shape;455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If possible, allow users to self-identify their ethnicity.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61" name="Google Shape;46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Always explain why.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7" name="Google Shape;467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47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Gender identity and sex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73" name="Google Shape;473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Gender is a social construct. </a:t>
            </a:r>
            <a:br>
              <a:rPr lang="en">
                <a:solidFill>
                  <a:schemeClr val="dk2"/>
                </a:solidFill>
              </a:rPr>
            </a:b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At best, it’s used to measure inequity and make positive change. At worst, it’s used for discrimination and harm.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79" name="Google Shape;479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USWDS 3.3.0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Inclusive patterns support</a:t>
            </a:r>
            <a:endParaRPr>
              <a:solidFill>
                <a:schemeClr val="accen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173" name="Google Shape;17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Gender ≠ Sex ≠ Pronouns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85" name="Google Shape;485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Many terms that describe 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gender identities 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have evolved over time.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91" name="Google Shape;491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Be inclusive. Be respectful. 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Listen for changes in terms 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and conventions.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97" name="Google Shape;497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Important to people’s identities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03" name="Google Shape;503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There are safety issues with asking for this information.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09" name="Google Shape;509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This week is 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Transgender Awareness Week.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November 20 is Transgender Day of Rememberance.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5" name="Google Shape;515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1"/>
          <p:cNvSpPr txBox="1">
            <a:spLocks noGrp="1"/>
          </p:cNvSpPr>
          <p:nvPr>
            <p:ph type="title"/>
          </p:nvPr>
        </p:nvSpPr>
        <p:spPr>
          <a:xfrm>
            <a:off x="311700" y="277760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  <a:latin typeface="Public Sans Light" pitchFamily="2" charset="77"/>
              </a:rPr>
              <a:t>Gender identity and sex:</a:t>
            </a:r>
            <a:br>
              <a:rPr lang="en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tx1"/>
                </a:solidFill>
              </a:rPr>
              <a:t>If you don’t need to know, </a:t>
            </a:r>
            <a:br>
              <a:rPr lang="en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tx1"/>
                </a:solidFill>
              </a:rPr>
              <a:t>don’t ask.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21" name="Google Shape;521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56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Sex:</a:t>
            </a:r>
            <a:r>
              <a:rPr lang="en">
                <a:solidFill>
                  <a:schemeClr val="accent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br>
              <a:rPr lang="en">
                <a:solidFill>
                  <a:schemeClr val="accent2"/>
                </a:solidFill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">
                <a:solidFill>
                  <a:schemeClr val="accent2"/>
                </a:solidFill>
              </a:rPr>
              <a:t>Male, Female, X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27" name="Google Shape;527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Research is ongoing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3" name="Google Shape;533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Ask about sex and 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gender identity separately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39" name="Google Shape;539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2"/>
                </a:solidFill>
              </a:rPr>
              <a:t>In-page navigation</a:t>
            </a:r>
            <a:endParaRPr sz="3200">
              <a:solidFill>
                <a:schemeClr val="accent2"/>
              </a:solidFill>
            </a:endParaRPr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668400" y="948096"/>
            <a:ext cx="78072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r>
              <a:rPr lang="en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/components/in-page-navigation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80" name="Google Shape;180;p31" descr="The in-page navigation page on the USWDS website shows the name of the component and a description of what it does "/>
          <p:cNvPicPr preferRelativeResize="0"/>
          <p:nvPr/>
        </p:nvPicPr>
        <p:blipFill rotWithShape="1">
          <a:blip r:embed="rId4">
            <a:alphaModFix/>
          </a:blip>
          <a:srcRect t="8309" b="47085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Sex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5" name="Google Shape;545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Sex:</a:t>
            </a:r>
            <a:endParaRPr sz="32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Clearly state why you need 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this information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51" name="Google Shape;551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Sex:</a:t>
            </a:r>
            <a:endParaRPr sz="32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Provide only biological options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57" name="Google Shape;55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Sex:</a:t>
            </a:r>
            <a:endParaRPr sz="32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Clearly state if this 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information needs to match a specific document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63" name="Google Shape;563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Sex:</a:t>
            </a:r>
            <a:endParaRPr sz="32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Don’t include </a:t>
            </a:r>
            <a:br>
              <a:rPr lang="en">
                <a:solidFill>
                  <a:schemeClr val="accent4"/>
                </a:solidFill>
              </a:rPr>
            </a:br>
            <a:r>
              <a:rPr lang="en">
                <a:solidFill>
                  <a:schemeClr val="accent4"/>
                </a:solidFill>
              </a:rPr>
              <a:t>“Prefer not to answer” 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569" name="Google Shape;569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Gender identity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75" name="Google Shape;575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Gender and gender identity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81" name="Google Shape;581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Gender identity: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Allow people to specify their gender identity in their own words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87" name="Google Shape;587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Gender identity: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Do include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“Prefer not to answer”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93" name="Google Shape;593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Asking for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gender identity and sex 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together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9" name="Google Shape;599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2"/>
                </a:solidFill>
              </a:rPr>
              <a:t>Language selector</a:t>
            </a:r>
            <a:endParaRPr sz="3200">
              <a:solidFill>
                <a:schemeClr val="accent2"/>
              </a:solidFill>
            </a:endParaRPr>
          </a:p>
        </p:txBody>
      </p:sp>
      <p:sp>
        <p:nvSpPr>
          <p:cNvPr id="189" name="Google Shape;189;p32"/>
          <p:cNvSpPr txBox="1">
            <a:spLocks noGrp="1"/>
          </p:cNvSpPr>
          <p:nvPr>
            <p:ph type="body" idx="1"/>
          </p:nvPr>
        </p:nvSpPr>
        <p:spPr>
          <a:xfrm>
            <a:off x="668400" y="948096"/>
            <a:ext cx="78072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r>
              <a:rPr lang="en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/components/language-selector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88" name="Google Shape;188;p32" descr="The language selector component page on the USWDS website shows the name of the component and a description of what it does "/>
          <p:cNvPicPr preferRelativeResize="0"/>
          <p:nvPr/>
        </p:nvPicPr>
        <p:blipFill rotWithShape="1">
          <a:blip r:embed="rId4">
            <a:alphaModFix/>
          </a:blip>
          <a:srcRect t="9046" b="42213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187" name="Google Shape;18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Pronouns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05" name="Google Shape;605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Pronouns are not the same as gender identity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1" name="Google Shape;611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Respect pronoun preference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7" name="Google Shape;617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Pronouns: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Allow people to enter pronouns 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in their own words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23" name="Google Shape;623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Pronouns: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Provide examples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29" name="Google Shape;629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Pronouns: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Don’t make pronouns mandatory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35" name="Google Shape;635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Pronouns:</a:t>
            </a:r>
            <a:endParaRPr sz="3200"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Be prepared for complex answers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41" name="Google Shape;641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We’re grateful to our colleagues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7" name="Google Shape;647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Input from many 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teams and sources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3" name="Google Shape;653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4"/>
          <p:cNvSpPr txBox="1">
            <a:spLocks noGrp="1"/>
          </p:cNvSpPr>
          <p:nvPr>
            <p:ph type="title"/>
          </p:nvPr>
        </p:nvSpPr>
        <p:spPr>
          <a:xfrm>
            <a:off x="311700" y="424415"/>
            <a:ext cx="85206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You know your audience.</a:t>
            </a:r>
            <a:endParaRPr sz="3200">
              <a:solidFill>
                <a:schemeClr val="dk1"/>
              </a:solidFill>
            </a:endParaRPr>
          </a:p>
        </p:txBody>
      </p:sp>
      <p:grpSp>
        <p:nvGrpSpPr>
          <p:cNvPr id="660" name="Google Shape;660;p104" descr="Colorful illustrated characters with different skin tones, clothing, and hair"/>
          <p:cNvGrpSpPr/>
          <p:nvPr/>
        </p:nvGrpSpPr>
        <p:grpSpPr>
          <a:xfrm>
            <a:off x="-466385" y="1362513"/>
            <a:ext cx="10175771" cy="3366563"/>
            <a:chOff x="-466385" y="1362513"/>
            <a:chExt cx="10175771" cy="3366563"/>
          </a:xfrm>
        </p:grpSpPr>
        <p:pic>
          <p:nvPicPr>
            <p:cNvPr id="661" name="Google Shape;661;p1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4438" y="1465450"/>
              <a:ext cx="740725" cy="937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104"/>
            <p:cNvPicPr preferRelativeResize="0"/>
            <p:nvPr/>
          </p:nvPicPr>
          <p:blipFill rotWithShape="1">
            <a:blip r:embed="rId4">
              <a:alphaModFix/>
            </a:blip>
            <a:srcRect l="-15886" r="-15295"/>
            <a:stretch/>
          </p:blipFill>
          <p:spPr>
            <a:xfrm>
              <a:off x="1130675" y="1465450"/>
              <a:ext cx="1006975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104"/>
            <p:cNvPicPr preferRelativeResize="0"/>
            <p:nvPr/>
          </p:nvPicPr>
          <p:blipFill rotWithShape="1">
            <a:blip r:embed="rId5">
              <a:alphaModFix/>
            </a:blip>
            <a:srcRect l="-4450" r="-11451"/>
            <a:stretch/>
          </p:blipFill>
          <p:spPr>
            <a:xfrm>
              <a:off x="2096450" y="1465450"/>
              <a:ext cx="876075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104"/>
            <p:cNvPicPr preferRelativeResize="0"/>
            <p:nvPr/>
          </p:nvPicPr>
          <p:blipFill rotWithShape="1">
            <a:blip r:embed="rId6">
              <a:alphaModFix/>
            </a:blip>
            <a:srcRect t="1690" b="1690"/>
            <a:stretch/>
          </p:blipFill>
          <p:spPr>
            <a:xfrm>
              <a:off x="3009238" y="1465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10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80838" y="1465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104"/>
            <p:cNvPicPr preferRelativeResize="0"/>
            <p:nvPr/>
          </p:nvPicPr>
          <p:blipFill rotWithShape="1">
            <a:blip r:embed="rId8">
              <a:alphaModFix/>
            </a:blip>
            <a:srcRect t="1690" b="1690"/>
            <a:stretch/>
          </p:blipFill>
          <p:spPr>
            <a:xfrm>
              <a:off x="4706438" y="1465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104"/>
            <p:cNvPicPr preferRelativeResize="0"/>
            <p:nvPr/>
          </p:nvPicPr>
          <p:blipFill rotWithShape="1">
            <a:blip r:embed="rId9">
              <a:alphaModFix/>
            </a:blip>
            <a:srcRect l="748" r="748"/>
            <a:stretch/>
          </p:blipFill>
          <p:spPr>
            <a:xfrm>
              <a:off x="5532038" y="1465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Google Shape;668;p10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57638" y="1465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104"/>
            <p:cNvPicPr preferRelativeResize="0"/>
            <p:nvPr/>
          </p:nvPicPr>
          <p:blipFill rotWithShape="1">
            <a:blip r:embed="rId11">
              <a:alphaModFix/>
            </a:blip>
            <a:srcRect t="-7795" b="2598"/>
            <a:stretch/>
          </p:blipFill>
          <p:spPr>
            <a:xfrm>
              <a:off x="7183250" y="1362513"/>
              <a:ext cx="740700" cy="1040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104"/>
            <p:cNvPicPr preferRelativeResize="0"/>
            <p:nvPr/>
          </p:nvPicPr>
          <p:blipFill rotWithShape="1">
            <a:blip r:embed="rId12">
              <a:alphaModFix/>
            </a:blip>
            <a:srcRect l="495" r="504"/>
            <a:stretch/>
          </p:blipFill>
          <p:spPr>
            <a:xfrm>
              <a:off x="8008838" y="1465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104"/>
            <p:cNvPicPr preferRelativeResize="0"/>
            <p:nvPr/>
          </p:nvPicPr>
          <p:blipFill rotWithShape="1">
            <a:blip r:embed="rId13">
              <a:alphaModFix/>
            </a:blip>
            <a:srcRect l="-19011" r="-13473"/>
            <a:stretch/>
          </p:blipFill>
          <p:spPr>
            <a:xfrm>
              <a:off x="215200" y="2628450"/>
              <a:ext cx="1055325" cy="93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104"/>
            <p:cNvPicPr preferRelativeResize="0"/>
            <p:nvPr/>
          </p:nvPicPr>
          <p:blipFill rotWithShape="1">
            <a:blip r:embed="rId14">
              <a:alphaModFix/>
            </a:blip>
            <a:srcRect t="1690" b="1690"/>
            <a:stretch/>
          </p:blipFill>
          <p:spPr>
            <a:xfrm>
              <a:off x="1266038" y="2628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104"/>
            <p:cNvPicPr preferRelativeResize="0"/>
            <p:nvPr/>
          </p:nvPicPr>
          <p:blipFill rotWithShape="1">
            <a:blip r:embed="rId15">
              <a:alphaModFix/>
            </a:blip>
            <a:srcRect t="1456" b="1456"/>
            <a:stretch/>
          </p:blipFill>
          <p:spPr>
            <a:xfrm>
              <a:off x="2137638" y="2628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104"/>
            <p:cNvPicPr preferRelativeResize="0"/>
            <p:nvPr/>
          </p:nvPicPr>
          <p:blipFill rotWithShape="1">
            <a:blip r:embed="rId16">
              <a:alphaModFix/>
            </a:blip>
            <a:srcRect l="-13829" r="-13283"/>
            <a:stretch/>
          </p:blipFill>
          <p:spPr>
            <a:xfrm>
              <a:off x="2873875" y="2628450"/>
              <a:ext cx="1006975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104"/>
            <p:cNvPicPr preferRelativeResize="0"/>
            <p:nvPr/>
          </p:nvPicPr>
          <p:blipFill rotWithShape="1">
            <a:blip r:embed="rId17">
              <a:alphaModFix/>
            </a:blip>
            <a:srcRect t="-10879" b="3479"/>
            <a:stretch/>
          </p:blipFill>
          <p:spPr>
            <a:xfrm>
              <a:off x="3880850" y="2483600"/>
              <a:ext cx="740700" cy="1082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104"/>
            <p:cNvPicPr preferRelativeResize="0"/>
            <p:nvPr/>
          </p:nvPicPr>
          <p:blipFill rotWithShape="1">
            <a:blip r:embed="rId18">
              <a:alphaModFix/>
            </a:blip>
            <a:srcRect l="-13489" r="-12932"/>
            <a:stretch/>
          </p:blipFill>
          <p:spPr>
            <a:xfrm>
              <a:off x="4571075" y="2628450"/>
              <a:ext cx="1006975" cy="93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104"/>
            <p:cNvPicPr preferRelativeResize="0"/>
            <p:nvPr/>
          </p:nvPicPr>
          <p:blipFill rotWithShape="1">
            <a:blip r:embed="rId19">
              <a:alphaModFix/>
            </a:blip>
            <a:srcRect t="1456" b="1456"/>
            <a:stretch/>
          </p:blipFill>
          <p:spPr>
            <a:xfrm>
              <a:off x="5532038" y="2628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10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357638" y="2628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104"/>
            <p:cNvPicPr preferRelativeResize="0"/>
            <p:nvPr/>
          </p:nvPicPr>
          <p:blipFill rotWithShape="1">
            <a:blip r:embed="rId21">
              <a:alphaModFix/>
            </a:blip>
            <a:srcRect l="-9916" r="-5396"/>
            <a:stretch/>
          </p:blipFill>
          <p:spPr>
            <a:xfrm>
              <a:off x="7098350" y="2628450"/>
              <a:ext cx="876075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104"/>
            <p:cNvPicPr preferRelativeResize="0"/>
            <p:nvPr/>
          </p:nvPicPr>
          <p:blipFill rotWithShape="1">
            <a:blip r:embed="rId22">
              <a:alphaModFix/>
            </a:blip>
            <a:srcRect t="-11457" b="3056"/>
            <a:stretch/>
          </p:blipFill>
          <p:spPr>
            <a:xfrm>
              <a:off x="8008850" y="2483600"/>
              <a:ext cx="740700" cy="1082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104"/>
            <p:cNvPicPr preferRelativeResize="0"/>
            <p:nvPr/>
          </p:nvPicPr>
          <p:blipFill rotWithShape="1">
            <a:blip r:embed="rId23">
              <a:alphaModFix/>
            </a:blip>
            <a:srcRect l="-12932" r="-13489"/>
            <a:stretch/>
          </p:blipFill>
          <p:spPr>
            <a:xfrm>
              <a:off x="263550" y="3791450"/>
              <a:ext cx="1006975" cy="93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104"/>
            <p:cNvPicPr preferRelativeResize="0"/>
            <p:nvPr/>
          </p:nvPicPr>
          <p:blipFill rotWithShape="1">
            <a:blip r:embed="rId24">
              <a:alphaModFix/>
            </a:blip>
            <a:srcRect l="-13489" r="-12932"/>
            <a:stretch/>
          </p:blipFill>
          <p:spPr>
            <a:xfrm>
              <a:off x="1136735" y="3791450"/>
              <a:ext cx="1006975" cy="93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104"/>
            <p:cNvPicPr preferRelativeResize="0"/>
            <p:nvPr/>
          </p:nvPicPr>
          <p:blipFill rotWithShape="1">
            <a:blip r:embed="rId25">
              <a:alphaModFix/>
            </a:blip>
            <a:srcRect l="-4475" r="-11479"/>
            <a:stretch/>
          </p:blipFill>
          <p:spPr>
            <a:xfrm>
              <a:off x="2096450" y="3791450"/>
              <a:ext cx="876075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104"/>
            <p:cNvPicPr preferRelativeResize="0"/>
            <p:nvPr/>
          </p:nvPicPr>
          <p:blipFill rotWithShape="1">
            <a:blip r:embed="rId26">
              <a:alphaModFix/>
            </a:blip>
            <a:srcRect l="-9500" r="-14692"/>
            <a:stretch/>
          </p:blipFill>
          <p:spPr>
            <a:xfrm>
              <a:off x="2873875" y="3791450"/>
              <a:ext cx="1055325" cy="93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104"/>
            <p:cNvPicPr preferRelativeResize="0"/>
            <p:nvPr/>
          </p:nvPicPr>
          <p:blipFill rotWithShape="1">
            <a:blip r:embed="rId27">
              <a:alphaModFix/>
            </a:blip>
            <a:srcRect l="248" r="248"/>
            <a:stretch/>
          </p:blipFill>
          <p:spPr>
            <a:xfrm>
              <a:off x="3880838" y="3791450"/>
              <a:ext cx="740723" cy="937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104"/>
            <p:cNvPicPr preferRelativeResize="0"/>
            <p:nvPr/>
          </p:nvPicPr>
          <p:blipFill rotWithShape="1">
            <a:blip r:embed="rId28">
              <a:alphaModFix/>
            </a:blip>
            <a:srcRect l="-14172" r="-13623"/>
            <a:stretch/>
          </p:blipFill>
          <p:spPr>
            <a:xfrm>
              <a:off x="4571075" y="3791450"/>
              <a:ext cx="1006974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104"/>
            <p:cNvPicPr preferRelativeResize="0"/>
            <p:nvPr/>
          </p:nvPicPr>
          <p:blipFill rotWithShape="1">
            <a:blip r:embed="rId29">
              <a:alphaModFix/>
            </a:blip>
            <a:srcRect l="1886" r="1876"/>
            <a:stretch/>
          </p:blipFill>
          <p:spPr>
            <a:xfrm>
              <a:off x="5532038" y="3791450"/>
              <a:ext cx="740723" cy="937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104"/>
            <p:cNvPicPr preferRelativeResize="0"/>
            <p:nvPr/>
          </p:nvPicPr>
          <p:blipFill rotWithShape="1">
            <a:blip r:embed="rId30">
              <a:alphaModFix/>
            </a:blip>
            <a:srcRect l="-10239" r="-10227"/>
            <a:stretch/>
          </p:blipFill>
          <p:spPr>
            <a:xfrm>
              <a:off x="6272750" y="3791450"/>
              <a:ext cx="910499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104"/>
            <p:cNvPicPr preferRelativeResize="0"/>
            <p:nvPr/>
          </p:nvPicPr>
          <p:blipFill rotWithShape="1">
            <a:blip r:embed="rId31">
              <a:alphaModFix/>
            </a:blip>
            <a:srcRect t="-7409" b="3047"/>
            <a:stretch/>
          </p:blipFill>
          <p:spPr>
            <a:xfrm>
              <a:off x="7145313" y="3620075"/>
              <a:ext cx="788251" cy="110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104"/>
            <p:cNvPicPr preferRelativeResize="0"/>
            <p:nvPr/>
          </p:nvPicPr>
          <p:blipFill rotWithShape="1">
            <a:blip r:embed="rId32">
              <a:alphaModFix/>
            </a:blip>
            <a:srcRect t="465" b="465"/>
            <a:stretch/>
          </p:blipFill>
          <p:spPr>
            <a:xfrm>
              <a:off x="7956225" y="3620081"/>
              <a:ext cx="876074" cy="1108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104"/>
            <p:cNvPicPr preferRelativeResize="0"/>
            <p:nvPr/>
          </p:nvPicPr>
          <p:blipFill rotWithShape="1">
            <a:blip r:embed="rId19">
              <a:alphaModFix/>
            </a:blip>
            <a:srcRect t="1456" b="1456"/>
            <a:stretch/>
          </p:blipFill>
          <p:spPr>
            <a:xfrm>
              <a:off x="-410334" y="1465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104"/>
            <p:cNvPicPr preferRelativeResize="0"/>
            <p:nvPr/>
          </p:nvPicPr>
          <p:blipFill rotWithShape="1">
            <a:blip r:embed="rId13">
              <a:alphaModFix/>
            </a:blip>
            <a:srcRect l="-19011" r="-13473"/>
            <a:stretch/>
          </p:blipFill>
          <p:spPr>
            <a:xfrm>
              <a:off x="8654060" y="1465450"/>
              <a:ext cx="1055325" cy="93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104"/>
            <p:cNvPicPr preferRelativeResize="0"/>
            <p:nvPr/>
          </p:nvPicPr>
          <p:blipFill rotWithShape="1">
            <a:blip r:embed="rId6">
              <a:alphaModFix/>
            </a:blip>
            <a:srcRect t="1690" b="1690"/>
            <a:stretch/>
          </p:blipFill>
          <p:spPr>
            <a:xfrm>
              <a:off x="8838864" y="3791450"/>
              <a:ext cx="740725" cy="93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104"/>
            <p:cNvPicPr preferRelativeResize="0"/>
            <p:nvPr/>
          </p:nvPicPr>
          <p:blipFill rotWithShape="1">
            <a:blip r:embed="rId5">
              <a:alphaModFix/>
            </a:blip>
            <a:srcRect l="-4450" r="-11451"/>
            <a:stretch/>
          </p:blipFill>
          <p:spPr>
            <a:xfrm>
              <a:off x="8783975" y="2628450"/>
              <a:ext cx="876075" cy="93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104"/>
            <p:cNvPicPr preferRelativeResize="0"/>
            <p:nvPr/>
          </p:nvPicPr>
          <p:blipFill rotWithShape="1">
            <a:blip r:embed="rId31">
              <a:alphaModFix/>
            </a:blip>
            <a:srcRect t="-7409" b="3047"/>
            <a:stretch/>
          </p:blipFill>
          <p:spPr>
            <a:xfrm>
              <a:off x="-466385" y="2451283"/>
              <a:ext cx="788251" cy="110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104"/>
            <p:cNvPicPr preferRelativeResize="0"/>
            <p:nvPr/>
          </p:nvPicPr>
          <p:blipFill rotWithShape="1">
            <a:blip r:embed="rId22">
              <a:alphaModFix/>
            </a:blip>
            <a:srcRect t="-11457" b="3056"/>
            <a:stretch/>
          </p:blipFill>
          <p:spPr>
            <a:xfrm>
              <a:off x="-406828" y="3646600"/>
              <a:ext cx="740700" cy="1082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9" name="Google Shape;659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79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2"/>
                </a:solidFill>
              </a:rPr>
              <a:t>Input mask</a:t>
            </a:r>
            <a:endParaRPr sz="3200">
              <a:solidFill>
                <a:schemeClr val="accent2"/>
              </a:solidFill>
            </a:endParaRPr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668400" y="948096"/>
            <a:ext cx="78072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r>
              <a:rPr lang="en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/components/input-mask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96" name="Google Shape;196;p33" descr="The language selector component page on the USWDS website shows the name of the component and a description of what it does "/>
          <p:cNvPicPr preferRelativeResize="0"/>
          <p:nvPr/>
        </p:nvPicPr>
        <p:blipFill rotWithShape="1">
          <a:blip r:embed="rId4">
            <a:alphaModFix/>
          </a:blip>
          <a:srcRect t="9070" b="42189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195" name="Google Shape;19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5"/>
          <p:cNvSpPr txBox="1">
            <a:spLocks noGrp="1"/>
          </p:cNvSpPr>
          <p:nvPr>
            <p:ph type="title"/>
          </p:nvPr>
        </p:nvSpPr>
        <p:spPr>
          <a:xfrm>
            <a:off x="77150" y="4673709"/>
            <a:ext cx="81795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Onward!</a:t>
            </a:r>
            <a:endParaRPr dirty="0"/>
          </a:p>
        </p:txBody>
      </p:sp>
      <p:pic>
        <p:nvPicPr>
          <p:cNvPr id="702" name="Google Shape;702;p105" descr="The airplane-departure emoji shows a plane taking off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744" b="19744"/>
          <a:stretch/>
        </p:blipFill>
        <p:spPr>
          <a:xfrm>
            <a:off x="3308816" y="1861212"/>
            <a:ext cx="2526376" cy="1421076"/>
          </a:xfrm>
          <a:prstGeom prst="rect">
            <a:avLst/>
          </a:prstGeom>
        </p:spPr>
      </p:pic>
      <p:sp>
        <p:nvSpPr>
          <p:cNvPr id="701" name="Google Shape;701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06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sp>
        <p:nvSpPr>
          <p:cNvPr id="709" name="Google Shape;709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07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month</a:t>
            </a:r>
            <a:endParaRPr/>
          </a:p>
        </p:txBody>
      </p:sp>
      <p:sp>
        <p:nvSpPr>
          <p:cNvPr id="715" name="Google Shape;715;p107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December:</a:t>
            </a:r>
            <a:br>
              <a:rPr lang="en" dirty="0"/>
            </a:br>
            <a:r>
              <a:rPr lang="en" dirty="0"/>
              <a:t>USWDS Year in Review</a:t>
            </a:r>
            <a:endParaRPr dirty="0"/>
          </a:p>
        </p:txBody>
      </p:sp>
      <p:sp>
        <p:nvSpPr>
          <p:cNvPr id="716" name="Google Shape;716;p107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dirty="0"/>
              <a:t>#</a:t>
            </a:r>
            <a:r>
              <a:rPr lang="en" dirty="0" err="1">
                <a:solidFill>
                  <a:schemeClr val="bg2"/>
                </a:solidFill>
              </a:rPr>
              <a:t>uswds</a:t>
            </a:r>
            <a:r>
              <a:rPr lang="en" dirty="0">
                <a:solidFill>
                  <a:schemeClr val="bg2"/>
                </a:solidFill>
              </a:rPr>
              <a:t>-public</a:t>
            </a:r>
            <a:endParaRPr dirty="0">
              <a:solidFill>
                <a:schemeClr val="bg2"/>
              </a:solidFill>
            </a:endParaRPr>
          </a:p>
          <a:p>
            <a:pPr marL="457200" lvl="0" indent="-406400" algn="l" rtl="0">
              <a:spcBef>
                <a:spcPts val="1300"/>
              </a:spcBef>
              <a:spcAft>
                <a:spcPts val="0"/>
              </a:spcAft>
              <a:buSzPts val="2800"/>
              <a:buChar char="●"/>
            </a:pPr>
            <a:r>
              <a:rPr lang="en" dirty="0" err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</a:t>
            </a:r>
            <a:r>
              <a:rPr lang="en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" dirty="0" err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uswds</a:t>
            </a:r>
            <a:endParaRPr dirty="0">
              <a:solidFill>
                <a:schemeClr val="bg2"/>
              </a:solidFill>
            </a:endParaRPr>
          </a:p>
          <a:p>
            <a:pPr marL="457200" lvl="0" indent="-406400" algn="l" rtl="0">
              <a:spcBef>
                <a:spcPts val="1300"/>
              </a:spcBef>
              <a:spcAft>
                <a:spcPts val="1300"/>
              </a:spcAft>
              <a:buSzPts val="2800"/>
              <a:buChar char="●"/>
            </a:pPr>
            <a:r>
              <a:rPr lang="en" dirty="0" err="1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717" name="Google Shape;717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>
            <a:spLocks noGrp="1"/>
          </p:cNvSpPr>
          <p:nvPr>
            <p:ph type="title"/>
          </p:nvPr>
        </p:nvSpPr>
        <p:spPr>
          <a:xfrm>
            <a:off x="311700" y="3342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rPr>
              <a:t>Update: </a:t>
            </a:r>
            <a:r>
              <a:rPr lang="en" sz="3200" dirty="0">
                <a:solidFill>
                  <a:schemeClr val="dk2"/>
                </a:solidFill>
              </a:rPr>
              <a:t>Memorable date</a:t>
            </a:r>
            <a:endParaRPr sz="3200" dirty="0">
              <a:solidFill>
                <a:schemeClr val="dk2"/>
              </a:solidFill>
            </a:endParaRPr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1"/>
          </p:nvPr>
        </p:nvSpPr>
        <p:spPr>
          <a:xfrm>
            <a:off x="668400" y="948096"/>
            <a:ext cx="78072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r>
              <a:rPr lang="en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/components/memorable-date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204" name="Google Shape;204;p34" descr="The language selector component page on the USWDS website shows the name of the component and a description of what it does. The component preview shows a select element for the month section of a memorable date"/>
          <p:cNvPicPr preferRelativeResize="0"/>
          <p:nvPr/>
        </p:nvPicPr>
        <p:blipFill rotWithShape="1">
          <a:blip r:embed="rId4">
            <a:alphaModFix/>
          </a:blip>
          <a:srcRect t="9090" b="42169"/>
          <a:stretch/>
        </p:blipFill>
        <p:spPr>
          <a:xfrm>
            <a:off x="557275" y="1501000"/>
            <a:ext cx="8029500" cy="39309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pic>
      <p:sp>
        <p:nvSpPr>
          <p:cNvPr id="203" name="Google Shape;20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SWDS">
  <a:themeElements>
    <a:clrScheme name="Simple Light">
      <a:dk1>
        <a:srgbClr val="1B1B1B"/>
      </a:dk1>
      <a:lt1>
        <a:srgbClr val="FFFFFF"/>
      </a:lt1>
      <a:dk2>
        <a:srgbClr val="FFBE2E"/>
      </a:dk2>
      <a:lt2>
        <a:srgbClr val="AD8B65"/>
      </a:lt2>
      <a:accent1>
        <a:srgbClr val="976EFB"/>
      </a:accent1>
      <a:accent2>
        <a:srgbClr val="04CF85"/>
      </a:accent2>
      <a:accent3>
        <a:srgbClr val="EF38A3"/>
      </a:accent3>
      <a:accent4>
        <a:srgbClr val="EF5E25"/>
      </a:accent4>
      <a:accent5>
        <a:srgbClr val="0097A7"/>
      </a:accent5>
      <a:accent6>
        <a:srgbClr val="F1E5C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884</Words>
  <Application>Microsoft Macintosh PowerPoint</Application>
  <PresentationFormat>On-screen Show (16:9)</PresentationFormat>
  <Paragraphs>237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IBM Plex Mono Medium</vt:lpstr>
      <vt:lpstr>Arial</vt:lpstr>
      <vt:lpstr>Public Sans Light</vt:lpstr>
      <vt:lpstr>Public Sans</vt:lpstr>
      <vt:lpstr>Public Sans ExtraBold</vt:lpstr>
      <vt:lpstr>Public Sans Medium</vt:lpstr>
      <vt:lpstr>Public Sans Thin</vt:lpstr>
      <vt:lpstr>USWDS</vt:lpstr>
      <vt:lpstr>USWDS Monthly Call</vt:lpstr>
      <vt:lpstr>Hi!</vt:lpstr>
      <vt:lpstr>Agenda</vt:lpstr>
      <vt:lpstr>Product updates</vt:lpstr>
      <vt:lpstr>USWDS 3.3.0 Inclusive patterns support</vt:lpstr>
      <vt:lpstr>In-page navigation</vt:lpstr>
      <vt:lpstr>Language selector</vt:lpstr>
      <vt:lpstr>Input mask</vt:lpstr>
      <vt:lpstr>Update: Memorable date</vt:lpstr>
      <vt:lpstr>USWDS 3.3.0 Out now</vt:lpstr>
      <vt:lpstr>Together: An inclusive design report</vt:lpstr>
      <vt:lpstr>Pattern guidance</vt:lpstr>
      <vt:lpstr>Pattern guidance: Language selection</vt:lpstr>
      <vt:lpstr>Pattern guidance: Address</vt:lpstr>
      <vt:lpstr>In-page navigation in action</vt:lpstr>
      <vt:lpstr>Latest updates</vt:lpstr>
      <vt:lpstr>Demo</vt:lpstr>
      <vt:lpstr>The runway and the plane</vt:lpstr>
      <vt:lpstr>Together</vt:lpstr>
      <vt:lpstr>User Profile Patterns, Part 2 Personal information patterns</vt:lpstr>
      <vt:lpstr>Meghan O’Meara she/her</vt:lpstr>
      <vt:lpstr>Jona Decker she/her</vt:lpstr>
      <vt:lpstr>Austin Hernandez he/they</vt:lpstr>
      <vt:lpstr>Help a user to  _________.</vt:lpstr>
      <vt:lpstr>Reduce barriers to participation through every interaction </vt:lpstr>
      <vt:lpstr>Relevant, clean data. Good form design. Inclusive experiences.</vt:lpstr>
      <vt:lpstr>Three examples of exclusionary form design</vt:lpstr>
      <vt:lpstr>Race and ethnicity</vt:lpstr>
      <vt:lpstr>Race and ethnicity are often central to an individual’s  sense of self</vt:lpstr>
      <vt:lpstr>A social definition of race</vt:lpstr>
      <vt:lpstr>Race: If you don’t need to know,  don’t ask.</vt:lpstr>
      <vt:lpstr>But sometimes you do  need to know.</vt:lpstr>
      <vt:lpstr>Racial categories provided by OMB</vt:lpstr>
      <vt:lpstr>People identify as multiple races</vt:lpstr>
      <vt:lpstr>Ethnicity categories provided by OMB</vt:lpstr>
      <vt:lpstr>Genetic testing for ancestry results </vt:lpstr>
      <vt:lpstr>Choosing a single race and ethnicity from a dropdown</vt:lpstr>
      <vt:lpstr>Census 2020 Hispanic and Latino race categorization</vt:lpstr>
      <vt:lpstr>Race ≠ Ethnicity ≠ Nationality</vt:lpstr>
      <vt:lpstr>Race is a social construct. At best, it’s used to measure inequity and make positive change. At worst, it’s used for discrimination and harm.</vt:lpstr>
      <vt:lpstr>Use meaningful categories for your program and allow self-identification</vt:lpstr>
      <vt:lpstr>OMB  requires  that race and ethnicity data map to their categories…</vt:lpstr>
      <vt:lpstr>OMB encourages you to collect more detailed race and ethnicity information,  as long as it ladders up to these categories </vt:lpstr>
      <vt:lpstr>Do not separate race  from ethnicity.  Ask about them together.</vt:lpstr>
      <vt:lpstr>Allow users to choose more than one race and ethnicity.</vt:lpstr>
      <vt:lpstr>If possible, allow users to self-identify their ethnicity.</vt:lpstr>
      <vt:lpstr>Always explain why.</vt:lpstr>
      <vt:lpstr>Gender identity and sex</vt:lpstr>
      <vt:lpstr>Gender is a social construct.  At best, it’s used to measure inequity and make positive change. At worst, it’s used for discrimination and harm.</vt:lpstr>
      <vt:lpstr>Gender ≠ Sex ≠ Pronouns</vt:lpstr>
      <vt:lpstr>Many terms that describe  gender identities  have evolved over time.</vt:lpstr>
      <vt:lpstr>Be inclusive. Be respectful.  Listen for changes in terms  and conventions.</vt:lpstr>
      <vt:lpstr>Important to people’s identities</vt:lpstr>
      <vt:lpstr>There are safety issues with asking for this information.</vt:lpstr>
      <vt:lpstr>This week is  Transgender Awareness Week. November 20 is Transgender Day of Rememberance.</vt:lpstr>
      <vt:lpstr>Gender identity and sex: If you don’t need to know,  don’t ask.</vt:lpstr>
      <vt:lpstr>Sex:  Male, Female, X</vt:lpstr>
      <vt:lpstr>Research is ongoing</vt:lpstr>
      <vt:lpstr>Ask about sex and  gender identity separately</vt:lpstr>
      <vt:lpstr>Sex</vt:lpstr>
      <vt:lpstr>Sex: Clearly state why you need  this information</vt:lpstr>
      <vt:lpstr>Sex: Provide only biological options</vt:lpstr>
      <vt:lpstr>Sex: Clearly state if this  information needs to match a specific document </vt:lpstr>
      <vt:lpstr>Sex: Don’t include  “Prefer not to answer” </vt:lpstr>
      <vt:lpstr>Gender identity</vt:lpstr>
      <vt:lpstr>Gender and gender identity</vt:lpstr>
      <vt:lpstr>Gender identity: Allow people to specify their gender identity in their own words</vt:lpstr>
      <vt:lpstr>Gender identity: Do include “Prefer not to answer”</vt:lpstr>
      <vt:lpstr>Asking for  gender identity and sex  together</vt:lpstr>
      <vt:lpstr>Pronouns</vt:lpstr>
      <vt:lpstr>Pronouns are not the same as gender identity</vt:lpstr>
      <vt:lpstr>Respect pronoun preference</vt:lpstr>
      <vt:lpstr>Pronouns: Allow people to enter pronouns  in their own words</vt:lpstr>
      <vt:lpstr>Pronouns: Provide examples</vt:lpstr>
      <vt:lpstr>Pronouns: Don’t make pronouns mandatory</vt:lpstr>
      <vt:lpstr>Pronouns: Be prepared for complex answers</vt:lpstr>
      <vt:lpstr>We’re grateful to our colleagues</vt:lpstr>
      <vt:lpstr>Input from many  teams and sources</vt:lpstr>
      <vt:lpstr>You know your audience.</vt:lpstr>
      <vt:lpstr>Onward!</vt:lpstr>
      <vt:lpstr>Q&amp;A</vt:lpstr>
      <vt:lpstr>Next month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USWDS Monthly Call</dc:title>
  <cp:lastModifiedBy>Microsoft Office User</cp:lastModifiedBy>
  <cp:revision>4</cp:revision>
  <dcterms:modified xsi:type="dcterms:W3CDTF">2022-11-17T20:32:57Z</dcterms:modified>
</cp:coreProperties>
</file>