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89" r:id="rId1"/>
    <p:sldMasterId id="2147483690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337" r:id="rId25"/>
  </p:sldIdLst>
  <p:sldSz cx="9144000" cy="5143500" type="screen16x9"/>
  <p:notesSz cx="6858000" cy="9144000"/>
  <p:embeddedFontLst>
    <p:embeddedFont>
      <p:font typeface="IBM Plex Mono" panose="020B0509050203000203" pitchFamily="49" charset="0"/>
      <p:regular r:id="rId27"/>
      <p:bold r:id="rId28"/>
      <p:italic r:id="rId29"/>
      <p:boldItalic r:id="rId30"/>
    </p:embeddedFont>
    <p:embeddedFont>
      <p:font typeface="IBM Plex Mono Medium" panose="020B0609050203000203" pitchFamily="49" charset="0"/>
      <p:regular r:id="rId31"/>
      <p:bold r:id="rId32"/>
      <p:italic r:id="rId33"/>
      <p:boldItalic r:id="rId34"/>
    </p:embeddedFont>
    <p:embeddedFont>
      <p:font typeface="Public Sans" panose="020B0604020202020204" charset="0"/>
      <p:regular r:id="rId35"/>
      <p:bold r:id="rId36"/>
      <p:italic r:id="rId37"/>
      <p:boldItalic r:id="rId38"/>
    </p:embeddedFont>
    <p:embeddedFont>
      <p:font typeface="Public Sans ExtraBold" panose="020B0604020202020204" charset="0"/>
      <p:bold r:id="rId39"/>
      <p:italic r:id="rId40"/>
      <p:boldItalic r:id="rId41"/>
    </p:embeddedFont>
    <p:embeddedFont>
      <p:font typeface="Public Sans ExtraLight" panose="020B0604020202020204" charset="0"/>
      <p:regular r:id="rId42"/>
      <p:bold r:id="rId43"/>
      <p:italic r:id="rId44"/>
      <p:boldItalic r:id="rId45"/>
    </p:embeddedFont>
    <p:embeddedFont>
      <p:font typeface="Public Sans Light" panose="020B0604020202020204" charset="0"/>
      <p:regular r:id="rId46"/>
      <p:bold r:id="rId47"/>
      <p:italic r:id="rId48"/>
      <p:boldItalic r:id="rId49"/>
    </p:embeddedFont>
    <p:embeddedFont>
      <p:font typeface="Public Sans Medium" panose="020B0604020202020204" charset="0"/>
      <p:regular r:id="rId50"/>
      <p:bold r:id="rId51"/>
      <p:italic r:id="rId52"/>
      <p:boldItalic r:id="rId53"/>
    </p:embeddedFont>
    <p:embeddedFont>
      <p:font typeface="Public Sans Thin" panose="020B0604020202020204" charset="0"/>
      <p:regular r:id="rId54"/>
      <p:bold r:id="rId55"/>
      <p:italic r:id="rId56"/>
      <p:boldItalic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4"/>
    <p:restoredTop sz="94673"/>
  </p:normalViewPr>
  <p:slideViewPr>
    <p:cSldViewPr snapToGrid="0">
      <p:cViewPr varScale="1">
        <p:scale>
          <a:sx n="84" d="100"/>
          <a:sy n="84" d="100"/>
        </p:scale>
        <p:origin x="90" y="7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font" Target="fonts/font24.fntdata"/><Relationship Id="rId55" Type="http://schemas.openxmlformats.org/officeDocument/2006/relationships/font" Target="fonts/font29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3.fntdata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3" Type="http://schemas.openxmlformats.org/officeDocument/2006/relationships/font" Target="fonts/font27.fntdata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font" Target="fonts/font22.fntdata"/><Relationship Id="rId56" Type="http://schemas.openxmlformats.org/officeDocument/2006/relationships/font" Target="fonts/font30.fntdata"/><Relationship Id="rId8" Type="http://schemas.openxmlformats.org/officeDocument/2006/relationships/slide" Target="slides/slide6.xml"/><Relationship Id="rId51" Type="http://schemas.openxmlformats.org/officeDocument/2006/relationships/font" Target="fonts/font25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font" Target="fonts/font15.fntdata"/><Relationship Id="rId54" Type="http://schemas.openxmlformats.org/officeDocument/2006/relationships/font" Target="fonts/font2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font" Target="fonts/font23.fntdata"/><Relationship Id="rId57" Type="http://schemas.openxmlformats.org/officeDocument/2006/relationships/font" Target="fonts/font31.fntdata"/><Relationship Id="rId10" Type="http://schemas.openxmlformats.org/officeDocument/2006/relationships/slide" Target="slides/slide8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52" Type="http://schemas.openxmlformats.org/officeDocument/2006/relationships/font" Target="fonts/font26.fntdata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45af80a169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45af80a169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45af80a169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245af80a169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45af80a169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245af80a169_0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30d721cf28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230d721cf28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45af80a169_0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245af80a169_0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45af80a169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245af80a169_0_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45af80a169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245af80a169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45af80a169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245af80a169_0_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45af80a169_0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245af80a169_0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45af80a169_0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245af80a169_0_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45af80a169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245af80a169_0_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2b3ab2e8ba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12b3ab2e8ba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32a2d22496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132a2d22496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30d721cf2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230d721cf2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2b3ab2e8ba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12b3ab2e8ba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12b3ab2e8ba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12b3ab2e8ba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08c9ccee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08c9cceed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45af80a169_0_5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45af80a169_0_5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45af80a169_0_5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45af80a169_0_5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45af80a169_0_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245af80a169_0_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45af80a169_0_6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245af80a169_0_6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08c9cceed2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208c9cceed2_0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45af80a169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245af80a169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3133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92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ublic Sans Thin"/>
              <a:buNone/>
              <a:defRPr sz="4000" b="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>
            <a:spLocks noGrp="1"/>
          </p:cNvSpPr>
          <p:nvPr>
            <p:ph type="pic" idx="2"/>
          </p:nvPr>
        </p:nvSpPr>
        <p:spPr>
          <a:xfrm>
            <a:off x="3227925" y="619632"/>
            <a:ext cx="2648400" cy="2533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uest">
  <p:cSld name="CUSTOM_3_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4628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subTitle" idx="1"/>
          </p:nvPr>
        </p:nvSpPr>
        <p:spPr>
          <a:xfrm>
            <a:off x="5016000" y="1362200"/>
            <a:ext cx="3860400" cy="10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4" name="Google Shape;64;p11" descr="A simple outline of a geodesic dom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7075" y="2862131"/>
            <a:ext cx="5149848" cy="2710448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Section">
  <p:cSld name="CUSTOM_3_1_1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8555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68" name="Google Shape;68;p12" descr="A simple outline of a geodesic dom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7075" y="2862131"/>
            <a:ext cx="5149848" cy="2710448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te Launch">
  <p:cSld name="CUSTOM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title"/>
          </p:nvPr>
        </p:nvSpPr>
        <p:spPr>
          <a:xfrm>
            <a:off x="4376165" y="259294"/>
            <a:ext cx="4281600" cy="56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ublic Sans"/>
              <a:buNone/>
              <a:defRPr sz="1600">
                <a:solidFill>
                  <a:schemeClr val="lt2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"/>
          </p:nvPr>
        </p:nvSpPr>
        <p:spPr>
          <a:xfrm>
            <a:off x="461704" y="259294"/>
            <a:ext cx="369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Public Sans ExtraBold"/>
              <a:buNone/>
              <a:defRPr sz="2000" b="0">
                <a:solidFill>
                  <a:schemeClr val="lt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>
            <a:spLocks noGrp="1"/>
          </p:cNvSpPr>
          <p:nvPr>
            <p:ph type="pic" idx="2"/>
          </p:nvPr>
        </p:nvSpPr>
        <p:spPr>
          <a:xfrm>
            <a:off x="557275" y="895300"/>
            <a:ext cx="8029500" cy="4560600"/>
          </a:xfrm>
          <a:prstGeom prst="roundRect">
            <a:avLst>
              <a:gd name="adj" fmla="val 2153"/>
            </a:avLst>
          </a:prstGeom>
          <a:noFill/>
          <a:ln>
            <a:noFill/>
          </a:ln>
        </p:spPr>
      </p:sp>
      <p:sp>
        <p:nvSpPr>
          <p:cNvPr id="74" name="Google Shape;7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 Right">
  <p:cSld name="CUSTOM_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78" name="Google Shape;78;p14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Code Right">
  <p:cSld name="CUSTOM_1_3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83" name="Google Shape;83;p15"/>
          <p:cNvSpPr/>
          <p:nvPr/>
        </p:nvSpPr>
        <p:spPr>
          <a:xfrm>
            <a:off x="3990950" y="0"/>
            <a:ext cx="5143500" cy="515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2"/>
          </p:nvPr>
        </p:nvSpPr>
        <p:spPr>
          <a:xfrm>
            <a:off x="4509900" y="391750"/>
            <a:ext cx="4046700" cy="433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 Right: Top heading">
  <p:cSld name="CUSTOM_1_2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295250" y="496850"/>
            <a:ext cx="3592200" cy="6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295250" y="1108375"/>
            <a:ext cx="3634800" cy="3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89" name="Google Shape;89;p16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: Heading only">
  <p:cSld name="CUSTOM_1_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295250" y="1077950"/>
            <a:ext cx="3592200" cy="29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311700" y="109423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Font typeface="Public Sans Light"/>
              <a:buChar char="●"/>
              <a:defRPr sz="2400" b="0"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2"/>
          </p:nvPr>
        </p:nvSpPr>
        <p:spPr>
          <a:xfrm>
            <a:off x="311700" y="2135550"/>
            <a:ext cx="8520600" cy="22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head">
  <p:cSld name="TITLE_AND_BODY_1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">
  <p:cSld name="TITLE_1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311700" y="113294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Public Sans"/>
              <a:buNone/>
              <a:defRPr sz="4000" b="1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311700" y="169973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ublic Sans Thin"/>
              <a:buNone/>
              <a:defRPr sz="4000" b="0"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" name="Google Shape;18;p3"/>
          <p:cNvSpPr>
            <a:spLocks noGrp="1"/>
          </p:cNvSpPr>
          <p:nvPr>
            <p:ph type="pic" idx="2"/>
          </p:nvPr>
        </p:nvSpPr>
        <p:spPr>
          <a:xfrm>
            <a:off x="3898200" y="3464650"/>
            <a:ext cx="1347600" cy="1678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only">
  <p:cSld name="BLANK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3" name="Google Shape;113;p22"/>
          <p:cNvSpPr>
            <a:spLocks noGrp="1"/>
          </p:cNvSpPr>
          <p:nvPr>
            <p:ph type="pic" idx="2"/>
          </p:nvPr>
        </p:nvSpPr>
        <p:spPr>
          <a:xfrm>
            <a:off x="-47134" y="-668034"/>
            <a:ext cx="9229800" cy="5191800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22"/>
          <p:cNvSpPr txBox="1">
            <a:spLocks noGrp="1"/>
          </p:cNvSpPr>
          <p:nvPr>
            <p:ph type="title"/>
          </p:nvPr>
        </p:nvSpPr>
        <p:spPr>
          <a:xfrm>
            <a:off x="77150" y="4673709"/>
            <a:ext cx="81795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&amp;A">
  <p:cSld name="CUSTOM_5">
    <p:bg>
      <p:bgPr>
        <a:solidFill>
          <a:schemeClr val="dk2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294125" y="2050485"/>
            <a:ext cx="8520600" cy="8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17" name="Google Shape;117;p23" descr="A colorful collection of human avatar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5172" y="3720369"/>
            <a:ext cx="8120741" cy="142313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6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0" name="Google Shape;120;p24"/>
          <p:cNvCxnSpPr/>
          <p:nvPr/>
        </p:nvCxnSpPr>
        <p:spPr>
          <a:xfrm>
            <a:off x="683089" y="2514604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1" name="Google Shape;121;p24"/>
          <p:cNvCxnSpPr/>
          <p:nvPr/>
        </p:nvCxnSpPr>
        <p:spPr>
          <a:xfrm>
            <a:off x="683089" y="3167746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2" name="Google Shape;122;p24"/>
          <p:cNvCxnSpPr/>
          <p:nvPr/>
        </p:nvCxnSpPr>
        <p:spPr>
          <a:xfrm>
            <a:off x="683089" y="3799118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3" name="Google Shape;123;p24"/>
          <p:cNvCxnSpPr/>
          <p:nvPr/>
        </p:nvCxnSpPr>
        <p:spPr>
          <a:xfrm>
            <a:off x="683089" y="4408718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4" name="Google Shape;124;p24"/>
          <p:cNvSpPr txBox="1">
            <a:spLocks noGrp="1"/>
          </p:cNvSpPr>
          <p:nvPr>
            <p:ph type="title"/>
          </p:nvPr>
        </p:nvSpPr>
        <p:spPr>
          <a:xfrm>
            <a:off x="569203" y="40445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ublic Sans Thin"/>
              <a:buNone/>
              <a:defRPr sz="2400" b="0"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subTitle" idx="1"/>
          </p:nvPr>
        </p:nvSpPr>
        <p:spPr>
          <a:xfrm>
            <a:off x="537400" y="872275"/>
            <a:ext cx="8272200" cy="15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body" idx="2"/>
          </p:nvPr>
        </p:nvSpPr>
        <p:spPr>
          <a:xfrm>
            <a:off x="1109800" y="2521297"/>
            <a:ext cx="7330500" cy="19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ublic Sans Thin"/>
              <a:buChar char="●"/>
              <a:defRPr sz="2800" b="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marL="914400" lvl="1" indent="-317500" rtl="0">
              <a:spcBef>
                <a:spcPts val="1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127" name="Google Shape;12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1121" y="2646250"/>
            <a:ext cx="387637" cy="387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204" y="3272477"/>
            <a:ext cx="424554" cy="41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279" y="3930215"/>
            <a:ext cx="396866" cy="369178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3" name="Google Shape;133;p2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4" name="Google Shape;134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ctrTitle"/>
          </p:nvPr>
        </p:nvSpPr>
        <p:spPr>
          <a:xfrm>
            <a:off x="311700" y="33133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subTitle" idx="1"/>
          </p:nvPr>
        </p:nvSpPr>
        <p:spPr>
          <a:xfrm>
            <a:off x="311700" y="38992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ublic Sans Thin"/>
              <a:buNone/>
              <a:defRPr sz="4000" b="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3" name="Google Shape;143;p27"/>
          <p:cNvSpPr>
            <a:spLocks noGrp="1"/>
          </p:cNvSpPr>
          <p:nvPr>
            <p:ph type="pic" idx="2"/>
          </p:nvPr>
        </p:nvSpPr>
        <p:spPr>
          <a:xfrm>
            <a:off x="3227925" y="619632"/>
            <a:ext cx="2648400" cy="2533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">
  <p:cSld name="TITLE_1">
    <p:bg>
      <p:bgPr>
        <a:solidFill>
          <a:schemeClr val="dk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ctrTitle"/>
          </p:nvPr>
        </p:nvSpPr>
        <p:spPr>
          <a:xfrm>
            <a:off x="311700" y="113294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Public Sans"/>
              <a:buNone/>
              <a:defRPr sz="4000" b="1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7" name="Google Shape;147;p28"/>
          <p:cNvSpPr txBox="1">
            <a:spLocks noGrp="1"/>
          </p:cNvSpPr>
          <p:nvPr>
            <p:ph type="subTitle" idx="1"/>
          </p:nvPr>
        </p:nvSpPr>
        <p:spPr>
          <a:xfrm>
            <a:off x="311700" y="169973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ublic Sans Thin"/>
              <a:buNone/>
              <a:defRPr sz="4000" b="0"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8" name="Google Shape;148;p28"/>
          <p:cNvSpPr>
            <a:spLocks noGrp="1"/>
          </p:cNvSpPr>
          <p:nvPr>
            <p:ph type="pic" idx="2"/>
          </p:nvPr>
        </p:nvSpPr>
        <p:spPr>
          <a:xfrm>
            <a:off x="3898200" y="3464650"/>
            <a:ext cx="1347600" cy="1678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: 4 Items">
  <p:cSld name="CUSTOM_4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>
            <a:spLocks noGrp="1"/>
          </p:cNvSpPr>
          <p:nvPr>
            <p:ph type="title"/>
          </p:nvPr>
        </p:nvSpPr>
        <p:spPr>
          <a:xfrm>
            <a:off x="311700" y="978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9"/>
          <p:cNvSpPr txBox="1">
            <a:spLocks noGrp="1"/>
          </p:cNvSpPr>
          <p:nvPr>
            <p:ph type="body" idx="1"/>
          </p:nvPr>
        </p:nvSpPr>
        <p:spPr>
          <a:xfrm>
            <a:off x="668400" y="158192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152" name="Google Shape;152;p29"/>
          <p:cNvSpPr txBox="1">
            <a:spLocks noGrp="1"/>
          </p:cNvSpPr>
          <p:nvPr>
            <p:ph type="body" idx="2"/>
          </p:nvPr>
        </p:nvSpPr>
        <p:spPr>
          <a:xfrm>
            <a:off x="668400" y="210721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153" name="Google Shape;153;p29"/>
          <p:cNvSpPr txBox="1">
            <a:spLocks noGrp="1"/>
          </p:cNvSpPr>
          <p:nvPr>
            <p:ph type="body" idx="3"/>
          </p:nvPr>
        </p:nvSpPr>
        <p:spPr>
          <a:xfrm>
            <a:off x="668400" y="2627506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154" name="Google Shape;154;p29"/>
          <p:cNvSpPr txBox="1">
            <a:spLocks noGrp="1"/>
          </p:cNvSpPr>
          <p:nvPr>
            <p:ph type="body" idx="4"/>
          </p:nvPr>
        </p:nvSpPr>
        <p:spPr>
          <a:xfrm>
            <a:off x="668400" y="3145640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155" name="Google Shape;155;p29"/>
          <p:cNvSpPr>
            <a:spLocks noGrp="1"/>
          </p:cNvSpPr>
          <p:nvPr>
            <p:ph type="pic" idx="5"/>
          </p:nvPr>
        </p:nvSpPr>
        <p:spPr>
          <a:xfrm>
            <a:off x="4235100" y="4303925"/>
            <a:ext cx="673800" cy="839400"/>
          </a:xfrm>
          <a:prstGeom prst="rect">
            <a:avLst/>
          </a:prstGeom>
          <a:noFill/>
          <a:ln>
            <a:noFill/>
          </a:ln>
        </p:spPr>
      </p:sp>
      <p:sp>
        <p:nvSpPr>
          <p:cNvPr id="156" name="Google Shape;156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CUSTOM_3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mo">
  <p:cSld name="CUSTOM_3_2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Public Sans Thin"/>
              <a:buNone/>
              <a:defRPr sz="12000" b="0">
                <a:solidFill>
                  <a:schemeClr val="lt1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: 4 Items">
  <p:cSld name="CUSTOM_4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978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668400" y="158192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2"/>
          </p:nvPr>
        </p:nvSpPr>
        <p:spPr>
          <a:xfrm>
            <a:off x="668400" y="210721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3"/>
          </p:nvPr>
        </p:nvSpPr>
        <p:spPr>
          <a:xfrm>
            <a:off x="668400" y="2627506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4"/>
          </p:nvPr>
        </p:nvSpPr>
        <p:spPr>
          <a:xfrm>
            <a:off x="668400" y="3145640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>
            <a:spLocks noGrp="1"/>
          </p:cNvSpPr>
          <p:nvPr>
            <p:ph type="pic" idx="5"/>
          </p:nvPr>
        </p:nvSpPr>
        <p:spPr>
          <a:xfrm>
            <a:off x="4235100" y="4303925"/>
            <a:ext cx="673800" cy="839400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uest">
  <p:cSld name="CUSTOM_3_1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2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4628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2"/>
          <p:cNvSpPr txBox="1">
            <a:spLocks noGrp="1"/>
          </p:cNvSpPr>
          <p:nvPr>
            <p:ph type="subTitle" idx="1"/>
          </p:nvPr>
        </p:nvSpPr>
        <p:spPr>
          <a:xfrm>
            <a:off x="5016000" y="1362200"/>
            <a:ext cx="3860400" cy="10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6" name="Google Shape;166;p32" descr="A simple outline of a geodesic dom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7075" y="2862131"/>
            <a:ext cx="5149848" cy="2710448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Section">
  <p:cSld name="CUSTOM_3_1_1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3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8555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70" name="Google Shape;170;p33" descr="A simple outline of a geodesic dom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7075" y="2862131"/>
            <a:ext cx="5149848" cy="2710448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te Launch">
  <p:cSld name="CUSTOM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4"/>
          <p:cNvSpPr txBox="1">
            <a:spLocks noGrp="1"/>
          </p:cNvSpPr>
          <p:nvPr>
            <p:ph type="title"/>
          </p:nvPr>
        </p:nvSpPr>
        <p:spPr>
          <a:xfrm>
            <a:off x="4376165" y="259294"/>
            <a:ext cx="4281600" cy="56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ublic Sans"/>
              <a:buNone/>
              <a:defRPr sz="1600">
                <a:solidFill>
                  <a:schemeClr val="lt2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4"/>
          <p:cNvSpPr txBox="1">
            <a:spLocks noGrp="1"/>
          </p:cNvSpPr>
          <p:nvPr>
            <p:ph type="subTitle" idx="1"/>
          </p:nvPr>
        </p:nvSpPr>
        <p:spPr>
          <a:xfrm>
            <a:off x="461704" y="259294"/>
            <a:ext cx="369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Public Sans ExtraBold"/>
              <a:buNone/>
              <a:defRPr sz="2000" b="0">
                <a:solidFill>
                  <a:schemeClr val="lt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34"/>
          <p:cNvSpPr>
            <a:spLocks noGrp="1"/>
          </p:cNvSpPr>
          <p:nvPr>
            <p:ph type="pic" idx="2"/>
          </p:nvPr>
        </p:nvSpPr>
        <p:spPr>
          <a:xfrm>
            <a:off x="557275" y="895300"/>
            <a:ext cx="8029500" cy="4560600"/>
          </a:xfrm>
          <a:prstGeom prst="roundRect">
            <a:avLst>
              <a:gd name="adj" fmla="val 2153"/>
            </a:avLst>
          </a:prstGeom>
          <a:noFill/>
          <a:ln>
            <a:noFill/>
          </a:ln>
        </p:spPr>
      </p:sp>
      <p:sp>
        <p:nvSpPr>
          <p:cNvPr id="176" name="Google Shape;176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 Right">
  <p:cSld name="CUSTOM_1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5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5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180" name="Google Shape;180;p35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Code Right">
  <p:cSld name="CUSTOM_1_3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6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36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184" name="Google Shape;184;p36"/>
          <p:cNvSpPr/>
          <p:nvPr/>
        </p:nvSpPr>
        <p:spPr>
          <a:xfrm>
            <a:off x="3990950" y="0"/>
            <a:ext cx="5143500" cy="515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5" name="Google Shape;185;p36"/>
          <p:cNvSpPr txBox="1">
            <a:spLocks noGrp="1"/>
          </p:cNvSpPr>
          <p:nvPr>
            <p:ph type="body" idx="2"/>
          </p:nvPr>
        </p:nvSpPr>
        <p:spPr>
          <a:xfrm>
            <a:off x="4509900" y="391750"/>
            <a:ext cx="4046700" cy="433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 Right: Top heading">
  <p:cSld name="CUSTOM_1_2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7"/>
          <p:cNvSpPr txBox="1">
            <a:spLocks noGrp="1"/>
          </p:cNvSpPr>
          <p:nvPr>
            <p:ph type="title"/>
          </p:nvPr>
        </p:nvSpPr>
        <p:spPr>
          <a:xfrm>
            <a:off x="295250" y="496850"/>
            <a:ext cx="3592200" cy="6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37"/>
          <p:cNvSpPr txBox="1">
            <a:spLocks noGrp="1"/>
          </p:cNvSpPr>
          <p:nvPr>
            <p:ph type="body" idx="1"/>
          </p:nvPr>
        </p:nvSpPr>
        <p:spPr>
          <a:xfrm>
            <a:off x="295250" y="1108375"/>
            <a:ext cx="3634800" cy="3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189" name="Google Shape;189;p37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: Heading only">
  <p:cSld name="CUSTOM_1_1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8"/>
          <p:cNvSpPr txBox="1">
            <a:spLocks noGrp="1"/>
          </p:cNvSpPr>
          <p:nvPr>
            <p:ph type="title"/>
          </p:nvPr>
        </p:nvSpPr>
        <p:spPr>
          <a:xfrm>
            <a:off x="295250" y="1077950"/>
            <a:ext cx="3592200" cy="29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38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6" name="Google Shape;196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0" name="Google Shape;200;p4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1" name="Google Shape;201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: 5 Items">
  <p:cSld name="CUSTOM_4_3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68400" y="104852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668400" y="157381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3"/>
          </p:nvPr>
        </p:nvSpPr>
        <p:spPr>
          <a:xfrm>
            <a:off x="668400" y="2094106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4"/>
          </p:nvPr>
        </p:nvSpPr>
        <p:spPr>
          <a:xfrm>
            <a:off x="668400" y="2612240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>
            <a:spLocks noGrp="1"/>
          </p:cNvSpPr>
          <p:nvPr>
            <p:ph type="pic" idx="5"/>
          </p:nvPr>
        </p:nvSpPr>
        <p:spPr>
          <a:xfrm>
            <a:off x="4235100" y="4303925"/>
            <a:ext cx="673800" cy="839400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6"/>
          </p:nvPr>
        </p:nvSpPr>
        <p:spPr>
          <a:xfrm>
            <a:off x="668400" y="313966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&amp;A">
  <p:cSld name="CUSTOM_5">
    <p:bg>
      <p:bgPr>
        <a:solidFill>
          <a:schemeClr val="dk2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2"/>
          <p:cNvSpPr txBox="1">
            <a:spLocks noGrp="1"/>
          </p:cNvSpPr>
          <p:nvPr>
            <p:ph type="title"/>
          </p:nvPr>
        </p:nvSpPr>
        <p:spPr>
          <a:xfrm>
            <a:off x="294125" y="2050485"/>
            <a:ext cx="8520600" cy="8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206" name="Google Shape;206;p42" descr="A colorful collection of human avatar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5172" y="3720369"/>
            <a:ext cx="8120741" cy="1423131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6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9" name="Google Shape;209;p43"/>
          <p:cNvCxnSpPr/>
          <p:nvPr/>
        </p:nvCxnSpPr>
        <p:spPr>
          <a:xfrm>
            <a:off x="683089" y="2514604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0" name="Google Shape;210;p43"/>
          <p:cNvCxnSpPr/>
          <p:nvPr/>
        </p:nvCxnSpPr>
        <p:spPr>
          <a:xfrm>
            <a:off x="683089" y="3167746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1" name="Google Shape;211;p43"/>
          <p:cNvCxnSpPr/>
          <p:nvPr/>
        </p:nvCxnSpPr>
        <p:spPr>
          <a:xfrm>
            <a:off x="683089" y="3799118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2" name="Google Shape;212;p43"/>
          <p:cNvCxnSpPr/>
          <p:nvPr/>
        </p:nvCxnSpPr>
        <p:spPr>
          <a:xfrm>
            <a:off x="683089" y="4408718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3" name="Google Shape;213;p43"/>
          <p:cNvSpPr txBox="1">
            <a:spLocks noGrp="1"/>
          </p:cNvSpPr>
          <p:nvPr>
            <p:ph type="title"/>
          </p:nvPr>
        </p:nvSpPr>
        <p:spPr>
          <a:xfrm>
            <a:off x="569203" y="40445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ublic Sans Thin"/>
              <a:buNone/>
              <a:defRPr sz="2400" b="0"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43"/>
          <p:cNvSpPr txBox="1">
            <a:spLocks noGrp="1"/>
          </p:cNvSpPr>
          <p:nvPr>
            <p:ph type="subTitle" idx="1"/>
          </p:nvPr>
        </p:nvSpPr>
        <p:spPr>
          <a:xfrm>
            <a:off x="537400" y="872275"/>
            <a:ext cx="8272200" cy="15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43"/>
          <p:cNvSpPr txBox="1">
            <a:spLocks noGrp="1"/>
          </p:cNvSpPr>
          <p:nvPr>
            <p:ph type="body" idx="2"/>
          </p:nvPr>
        </p:nvSpPr>
        <p:spPr>
          <a:xfrm>
            <a:off x="1109800" y="2521297"/>
            <a:ext cx="7330500" cy="19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ublic Sans Thin"/>
              <a:buChar char="●"/>
              <a:defRPr sz="2800" b="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marL="914400" lvl="1" indent="-317500" rtl="0">
              <a:spcBef>
                <a:spcPts val="1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216" name="Google Shape;216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1121" y="2646250"/>
            <a:ext cx="387637" cy="387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204" y="3272477"/>
            <a:ext cx="424554" cy="41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279" y="3930215"/>
            <a:ext cx="396866" cy="369178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mple title and text">
  <p:cSld name="CUSTOM_4_2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11700" y="978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68400" y="1581925"/>
            <a:ext cx="7807200" cy="32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list">
  <p:cSld name="CUSTOM_4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93192" y="310896"/>
            <a:ext cx="8262600" cy="9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33125" y="1420075"/>
            <a:ext cx="7842600" cy="29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low: 3 items">
  <p:cSld name="CUSTOM_4_1_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390266" y="308875"/>
            <a:ext cx="8262600" cy="9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1"/>
          </p:nvPr>
        </p:nvSpPr>
        <p:spPr>
          <a:xfrm>
            <a:off x="465950" y="1523350"/>
            <a:ext cx="2507700" cy="1209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2"/>
          </p:nvPr>
        </p:nvSpPr>
        <p:spPr>
          <a:xfrm>
            <a:off x="465950" y="2899843"/>
            <a:ext cx="2507700" cy="120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/>
            </a:lvl1pPr>
            <a:lvl2pPr marL="914400" lvl="1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2pPr>
            <a:lvl3pPr marL="1371600" lvl="2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3pPr>
            <a:lvl4pPr marL="1828800" lvl="3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4pPr>
            <a:lvl5pPr marL="2286000" lvl="4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5pPr>
            <a:lvl6pPr marL="2743200" lvl="5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6pPr>
            <a:lvl7pPr marL="3200400" lvl="6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7pPr>
            <a:lvl8pPr marL="3657600" lvl="7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8pPr>
            <a:lvl9pPr marL="4114800" lvl="8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9pPr>
          </a:lstStyle>
          <a:p>
            <a:endParaRPr/>
          </a:p>
        </p:txBody>
      </p:sp>
      <p:pic>
        <p:nvPicPr>
          <p:cNvPr id="48" name="Google Shape;48;p8" title="Forward arrow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64646" y="2008213"/>
            <a:ext cx="212675" cy="21267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8"/>
          <p:cNvSpPr txBox="1">
            <a:spLocks noGrp="1"/>
          </p:cNvSpPr>
          <p:nvPr>
            <p:ph type="body" idx="3"/>
          </p:nvPr>
        </p:nvSpPr>
        <p:spPr>
          <a:xfrm>
            <a:off x="3343457" y="1523350"/>
            <a:ext cx="2507700" cy="1209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4"/>
          </p:nvPr>
        </p:nvSpPr>
        <p:spPr>
          <a:xfrm>
            <a:off x="3343450" y="2899843"/>
            <a:ext cx="2507700" cy="120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/>
            </a:lvl1pPr>
            <a:lvl2pPr marL="914400" lvl="1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2pPr>
            <a:lvl3pPr marL="1371600" lvl="2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3pPr>
            <a:lvl4pPr marL="1828800" lvl="3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4pPr>
            <a:lvl5pPr marL="2286000" lvl="4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5pPr>
            <a:lvl6pPr marL="2743200" lvl="5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6pPr>
            <a:lvl7pPr marL="3200400" lvl="6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7pPr>
            <a:lvl8pPr marL="3657600" lvl="7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8pPr>
            <a:lvl9pPr marL="4114800" lvl="8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9pPr>
          </a:lstStyle>
          <a:p>
            <a:endParaRPr/>
          </a:p>
        </p:txBody>
      </p:sp>
      <p:pic>
        <p:nvPicPr>
          <p:cNvPr id="51" name="Google Shape;51;p8" title="Forward arrow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38921" y="2008213"/>
            <a:ext cx="212675" cy="21267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 txBox="1">
            <a:spLocks noGrp="1"/>
          </p:cNvSpPr>
          <p:nvPr>
            <p:ph type="body" idx="5"/>
          </p:nvPr>
        </p:nvSpPr>
        <p:spPr>
          <a:xfrm>
            <a:off x="6220964" y="1523350"/>
            <a:ext cx="2507700" cy="1209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6"/>
          </p:nvPr>
        </p:nvSpPr>
        <p:spPr>
          <a:xfrm>
            <a:off x="6220950" y="2899843"/>
            <a:ext cx="2507700" cy="120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/>
            </a:lvl1pPr>
            <a:lvl2pPr marL="914400" lvl="1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2pPr>
            <a:lvl3pPr marL="1371600" lvl="2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3pPr>
            <a:lvl4pPr marL="1828800" lvl="3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4pPr>
            <a:lvl5pPr marL="2286000" lvl="4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5pPr>
            <a:lvl6pPr marL="2743200" lvl="5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6pPr>
            <a:lvl7pPr marL="3200400" lvl="6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7pPr>
            <a:lvl8pPr marL="3657600" lvl="7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8pPr>
            <a:lvl9pPr marL="4114800" lvl="8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CUSTOM_3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mo">
  <p:cSld name="CUSTOM_3_2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Public Sans Thin"/>
              <a:buNone/>
              <a:defRPr sz="12000" b="0">
                <a:solidFill>
                  <a:schemeClr val="lt1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ublic Sans ExtraBold"/>
              <a:buNone/>
              <a:defRPr sz="28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Char char="●"/>
              <a:defRPr sz="18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●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●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</a:defRPr>
            </a:lvl1pPr>
            <a:lvl2pPr lvl="1" algn="r">
              <a:buNone/>
              <a:defRPr sz="1000">
                <a:solidFill>
                  <a:schemeClr val="lt1"/>
                </a:solidFill>
              </a:defRPr>
            </a:lvl2pPr>
            <a:lvl3pPr lvl="2" algn="r">
              <a:buNone/>
              <a:defRPr sz="1000">
                <a:solidFill>
                  <a:schemeClr val="lt1"/>
                </a:solidFill>
              </a:defRPr>
            </a:lvl3pPr>
            <a:lvl4pPr lvl="3" algn="r">
              <a:buNone/>
              <a:defRPr sz="1000">
                <a:solidFill>
                  <a:schemeClr val="lt1"/>
                </a:solidFill>
              </a:defRPr>
            </a:lvl4pPr>
            <a:lvl5pPr lvl="4" algn="r">
              <a:buNone/>
              <a:defRPr sz="1000">
                <a:solidFill>
                  <a:schemeClr val="lt1"/>
                </a:solidFill>
              </a:defRPr>
            </a:lvl5pPr>
            <a:lvl6pPr lvl="5" algn="r">
              <a:buNone/>
              <a:defRPr sz="1000">
                <a:solidFill>
                  <a:schemeClr val="lt1"/>
                </a:solidFill>
              </a:defRPr>
            </a:lvl6pPr>
            <a:lvl7pPr lvl="6" algn="r">
              <a:buNone/>
              <a:defRPr sz="1000">
                <a:solidFill>
                  <a:schemeClr val="lt1"/>
                </a:solidFill>
              </a:defRPr>
            </a:lvl7pPr>
            <a:lvl8pPr lvl="7" algn="r">
              <a:buNone/>
              <a:defRPr sz="1000">
                <a:solidFill>
                  <a:schemeClr val="lt1"/>
                </a:solidFill>
              </a:defRPr>
            </a:lvl8pPr>
            <a:lvl9pPr lvl="8" algn="r"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ublic Sans ExtraBold"/>
              <a:buNone/>
              <a:defRPr sz="28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7" name="Google Shape;137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Char char="●"/>
              <a:defRPr sz="18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●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●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138" name="Google Shape;138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lt1"/>
                </a:solidFill>
              </a:defRPr>
            </a:lvl1pPr>
            <a:lvl2pPr lvl="1" algn="r" rtl="0">
              <a:buNone/>
              <a:defRPr sz="1000">
                <a:solidFill>
                  <a:schemeClr val="lt1"/>
                </a:solidFill>
              </a:defRPr>
            </a:lvl2pPr>
            <a:lvl3pPr lvl="2" algn="r" rtl="0">
              <a:buNone/>
              <a:defRPr sz="1000">
                <a:solidFill>
                  <a:schemeClr val="lt1"/>
                </a:solidFill>
              </a:defRPr>
            </a:lvl3pPr>
            <a:lvl4pPr lvl="3" algn="r" rtl="0">
              <a:buNone/>
              <a:defRPr sz="1000">
                <a:solidFill>
                  <a:schemeClr val="lt1"/>
                </a:solidFill>
              </a:defRPr>
            </a:lvl4pPr>
            <a:lvl5pPr lvl="4" algn="r" rtl="0">
              <a:buNone/>
              <a:defRPr sz="1000">
                <a:solidFill>
                  <a:schemeClr val="lt1"/>
                </a:solidFill>
              </a:defRPr>
            </a:lvl5pPr>
            <a:lvl6pPr lvl="5" algn="r" rtl="0">
              <a:buNone/>
              <a:defRPr sz="1000">
                <a:solidFill>
                  <a:schemeClr val="lt1"/>
                </a:solidFill>
              </a:defRPr>
            </a:lvl6pPr>
            <a:lvl7pPr lvl="6" algn="r" rtl="0">
              <a:buNone/>
              <a:defRPr sz="1000">
                <a:solidFill>
                  <a:schemeClr val="lt1"/>
                </a:solidFill>
              </a:defRPr>
            </a:lvl7pPr>
            <a:lvl8pPr lvl="7" algn="r" rtl="0">
              <a:buNone/>
              <a:defRPr sz="1000">
                <a:solidFill>
                  <a:schemeClr val="lt1"/>
                </a:solidFill>
              </a:defRPr>
            </a:lvl8pPr>
            <a:lvl9pPr lvl="8" algn="r" rtl="0"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uswds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designsystem.digital.gov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hs.gov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sa.gov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4"/>
          <p:cNvSpPr txBox="1">
            <a:spLocks noGrp="1"/>
          </p:cNvSpPr>
          <p:nvPr>
            <p:ph type="ctrTitle"/>
          </p:nvPr>
        </p:nvSpPr>
        <p:spPr>
          <a:xfrm>
            <a:off x="311700" y="33133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latin typeface="Public Sans ExtraBold"/>
                <a:ea typeface="Public Sans ExtraBold"/>
                <a:cs typeface="Public Sans ExtraBold"/>
                <a:sym typeface="Public Sans ExtraBold"/>
              </a:rPr>
              <a:t>USWDS Monthly Call</a:t>
            </a:r>
            <a:endParaRPr b="0">
              <a:latin typeface="Public Sans ExtraBold"/>
              <a:ea typeface="Public Sans ExtraBold"/>
              <a:cs typeface="Public Sans ExtraBold"/>
              <a:sym typeface="Public Sans ExtraBold"/>
            </a:endParaRPr>
          </a:p>
        </p:txBody>
      </p:sp>
      <p:sp>
        <p:nvSpPr>
          <p:cNvPr id="225" name="Google Shape;225;p44"/>
          <p:cNvSpPr txBox="1">
            <a:spLocks noGrp="1"/>
          </p:cNvSpPr>
          <p:nvPr>
            <p:ph type="subTitle" idx="1"/>
          </p:nvPr>
        </p:nvSpPr>
        <p:spPr>
          <a:xfrm>
            <a:off x="311575" y="38992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 2023</a:t>
            </a:r>
            <a:endParaRPr/>
          </a:p>
        </p:txBody>
      </p:sp>
      <p:pic>
        <p:nvPicPr>
          <p:cNvPr id="226" name="Google Shape;226;p44" descr="USWDS logo: Five triangles forming a pentago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465" r="455"/>
          <a:stretch/>
        </p:blipFill>
        <p:spPr>
          <a:xfrm>
            <a:off x="3227925" y="619632"/>
            <a:ext cx="2648400" cy="2533200"/>
          </a:xfrm>
          <a:prstGeom prst="rect">
            <a:avLst/>
          </a:prstGeom>
        </p:spPr>
      </p:pic>
      <p:sp>
        <p:nvSpPr>
          <p:cNvPr id="228" name="Google Shape;228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USWDS 3.5.0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Out next week</a:t>
            </a:r>
            <a:endParaRPr>
              <a:solidFill>
                <a:schemeClr val="accent2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303" name="Google Shape;303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4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4628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Amy Cole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Light"/>
                <a:ea typeface="Public Sans Light"/>
                <a:cs typeface="Public Sans Light"/>
                <a:sym typeface="Public Sans Light"/>
              </a:rPr>
              <a:t>she/her</a:t>
            </a:r>
            <a:endParaRPr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309" name="Google Shape;309;p54"/>
          <p:cNvSpPr txBox="1">
            <a:spLocks noGrp="1"/>
          </p:cNvSpPr>
          <p:nvPr>
            <p:ph type="subTitle" idx="1"/>
          </p:nvPr>
        </p:nvSpPr>
        <p:spPr>
          <a:xfrm>
            <a:off x="4572000" y="1362200"/>
            <a:ext cx="4304400" cy="10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ExtraBold"/>
                <a:ea typeface="Public Sans ExtraBold"/>
                <a:cs typeface="Public Sans ExtraBold"/>
                <a:sym typeface="Public Sans ExtraBold"/>
              </a:rPr>
              <a:t>Accessibility Specialist</a:t>
            </a:r>
            <a:endParaRPr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Contractor</a:t>
            </a:r>
            <a:endParaRPr/>
          </a:p>
        </p:txBody>
      </p:sp>
      <p:sp>
        <p:nvSpPr>
          <p:cNvPr id="310" name="Google Shape;310;p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Teams want to know about the Section 508 and WCAG conformance of our components</a:t>
            </a:r>
            <a:endParaRPr>
              <a:solidFill>
                <a:schemeClr val="dk2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316" name="Google Shape;316;p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93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Not just a simple badge</a:t>
            </a:r>
            <a:endParaRPr>
              <a:solidFill>
                <a:schemeClr val="dk2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pic>
        <p:nvPicPr>
          <p:cNvPr id="323" name="Google Shape;323;p56" title="A green badge reading &quot;Section 508 Inside!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42513" y="1832675"/>
            <a:ext cx="2458975" cy="2458975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Component-based 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critical checklists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29" name="Google Shape;329;p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Easy-to-check functional accessibility and usability tests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35" name="Google Shape;335;p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Outline what all of us can do to validate </a:t>
            </a:r>
            <a:r>
              <a:rPr lang="en">
                <a:solidFill>
                  <a:schemeClr val="accent2"/>
                </a:solidFill>
              </a:rPr>
              <a:t>(and revalidate!)</a:t>
            </a:r>
            <a:r>
              <a:rPr lang="en">
                <a:solidFill>
                  <a:schemeClr val="lt1"/>
                </a:solidFill>
              </a:rPr>
              <a:t> component functionality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41" name="Google Shape;341;p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We aim to publish at least 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one of these checklists by 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next month’s call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47" name="Google Shape;347;p6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We’ll be reaching out to those who expressed interest in providing usability feedback!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53" name="Google Shape;353;p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Happy Global Accessibility Awareness Day!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59" name="Google Shape;359;p6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5"/>
          <p:cNvSpPr txBox="1">
            <a:spLocks noGrp="1"/>
          </p:cNvSpPr>
          <p:nvPr>
            <p:ph type="ctrTitle"/>
          </p:nvPr>
        </p:nvSpPr>
        <p:spPr>
          <a:xfrm>
            <a:off x="311700" y="113294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latin typeface="Public Sans ExtraBold"/>
                <a:ea typeface="Public Sans ExtraBold"/>
                <a:cs typeface="Public Sans ExtraBold"/>
                <a:sym typeface="Public Sans ExtraBold"/>
              </a:rPr>
              <a:t>Hi!</a:t>
            </a:r>
            <a:endParaRPr b="0">
              <a:latin typeface="Public Sans ExtraBold"/>
              <a:ea typeface="Public Sans ExtraBold"/>
              <a:cs typeface="Public Sans ExtraBold"/>
              <a:sym typeface="Public Sans ExtraBold"/>
            </a:endParaRPr>
          </a:p>
        </p:txBody>
      </p:sp>
      <p:sp>
        <p:nvSpPr>
          <p:cNvPr id="234" name="Google Shape;234;p45"/>
          <p:cNvSpPr txBox="1">
            <a:spLocks noGrp="1"/>
          </p:cNvSpPr>
          <p:nvPr>
            <p:ph type="subTitle" idx="1"/>
          </p:nvPr>
        </p:nvSpPr>
        <p:spPr>
          <a:xfrm>
            <a:off x="311700" y="169973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 for being here!</a:t>
            </a:r>
            <a:endParaRPr/>
          </a:p>
        </p:txBody>
      </p:sp>
      <p:pic>
        <p:nvPicPr>
          <p:cNvPr id="235" name="Google Shape;235;p45" descr="Avatar of Dan Williams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98200" y="3464650"/>
            <a:ext cx="1347600" cy="1678800"/>
          </a:xfrm>
          <a:prstGeom prst="rect">
            <a:avLst/>
          </a:prstGeom>
        </p:spPr>
      </p:pic>
      <p:sp>
        <p:nvSpPr>
          <p:cNvPr id="236" name="Google Shape;236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63"/>
          <p:cNvSpPr txBox="1">
            <a:spLocks noGrp="1"/>
          </p:cNvSpPr>
          <p:nvPr>
            <p:ph type="title"/>
          </p:nvPr>
        </p:nvSpPr>
        <p:spPr>
          <a:xfrm>
            <a:off x="311700" y="1201270"/>
            <a:ext cx="8555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Real-world accessibility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What’s it like to be blind and use </a:t>
            </a:r>
            <a:br>
              <a:rPr lang="en">
                <a:latin typeface="Public Sans ExtraLight"/>
                <a:ea typeface="Public Sans ExtraLight"/>
                <a:cs typeface="Public Sans ExtraLight"/>
                <a:sym typeface="Public Sans ExtraLight"/>
              </a:rPr>
            </a:br>
            <a:r>
              <a:rPr lang="en"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the web in 2023</a:t>
            </a:r>
            <a:endParaRPr>
              <a:latin typeface="Public Sans ExtraLight"/>
              <a:ea typeface="Public Sans ExtraLight"/>
              <a:cs typeface="Public Sans ExtraLight"/>
              <a:sym typeface="Public Sans ExtraLight"/>
            </a:endParaRPr>
          </a:p>
        </p:txBody>
      </p:sp>
      <p:sp>
        <p:nvSpPr>
          <p:cNvPr id="365" name="Google Shape;365;p6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64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4628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Eric Yarberry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Light"/>
                <a:ea typeface="Public Sans Light"/>
                <a:cs typeface="Public Sans Light"/>
                <a:sym typeface="Public Sans Light"/>
              </a:rPr>
              <a:t>he/him</a:t>
            </a:r>
            <a:endParaRPr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371" name="Google Shape;371;p64"/>
          <p:cNvSpPr txBox="1">
            <a:spLocks noGrp="1"/>
          </p:cNvSpPr>
          <p:nvPr>
            <p:ph type="subTitle" idx="1"/>
          </p:nvPr>
        </p:nvSpPr>
        <p:spPr>
          <a:xfrm>
            <a:off x="4572000" y="1387790"/>
            <a:ext cx="4304400" cy="10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ExtraBold"/>
                <a:ea typeface="Public Sans ExtraBold"/>
                <a:cs typeface="Public Sans ExtraBold"/>
                <a:sym typeface="Public Sans ExtraBold"/>
              </a:rPr>
              <a:t>World Services </a:t>
            </a:r>
            <a:br>
              <a:rPr lang="en">
                <a:latin typeface="Public Sans ExtraBold"/>
                <a:ea typeface="Public Sans ExtraBold"/>
                <a:cs typeface="Public Sans ExtraBold"/>
                <a:sym typeface="Public Sans ExtraBold"/>
              </a:rPr>
            </a:br>
            <a:r>
              <a:rPr lang="en">
                <a:latin typeface="Public Sans ExtraBold"/>
                <a:ea typeface="Public Sans ExtraBold"/>
                <a:cs typeface="Public Sans ExtraBold"/>
                <a:sym typeface="Public Sans ExtraBold"/>
              </a:rPr>
              <a:t>for the Blind</a:t>
            </a:r>
            <a:endParaRPr/>
          </a:p>
        </p:txBody>
      </p:sp>
      <p:sp>
        <p:nvSpPr>
          <p:cNvPr id="372" name="Google Shape;372;p6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65"/>
          <p:cNvSpPr txBox="1">
            <a:spLocks noGrp="1"/>
          </p:cNvSpPr>
          <p:nvPr>
            <p:ph type="title"/>
          </p:nvPr>
        </p:nvSpPr>
        <p:spPr>
          <a:xfrm>
            <a:off x="294125" y="2050485"/>
            <a:ext cx="8520600" cy="8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Q&amp;A</a:t>
            </a:r>
            <a:endParaRPr/>
          </a:p>
        </p:txBody>
      </p:sp>
      <p:sp>
        <p:nvSpPr>
          <p:cNvPr id="378" name="Google Shape;378;p6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107"/>
          <p:cNvSpPr txBox="1">
            <a:spLocks noGrp="1"/>
          </p:cNvSpPr>
          <p:nvPr>
            <p:ph type="title"/>
          </p:nvPr>
        </p:nvSpPr>
        <p:spPr>
          <a:xfrm>
            <a:off x="569203" y="40445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month</a:t>
            </a:r>
            <a:endParaRPr/>
          </a:p>
        </p:txBody>
      </p:sp>
      <p:sp>
        <p:nvSpPr>
          <p:cNvPr id="715" name="Google Shape;715;p107"/>
          <p:cNvSpPr txBox="1">
            <a:spLocks noGrp="1"/>
          </p:cNvSpPr>
          <p:nvPr>
            <p:ph type="subTitle" idx="1"/>
          </p:nvPr>
        </p:nvSpPr>
        <p:spPr>
          <a:xfrm>
            <a:off x="537400" y="872275"/>
            <a:ext cx="8272200" cy="15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/>
              <a:t>June:</a:t>
            </a:r>
            <a:br>
              <a:rPr lang="en-US" dirty="0"/>
            </a:br>
            <a:r>
              <a:rPr lang="en-US" dirty="0"/>
              <a:t>Looking at critical checklists</a:t>
            </a:r>
          </a:p>
        </p:txBody>
      </p:sp>
      <p:sp>
        <p:nvSpPr>
          <p:cNvPr id="716" name="Google Shape;716;p107"/>
          <p:cNvSpPr txBox="1">
            <a:spLocks noGrp="1"/>
          </p:cNvSpPr>
          <p:nvPr>
            <p:ph type="body" idx="2"/>
          </p:nvPr>
        </p:nvSpPr>
        <p:spPr>
          <a:xfrm>
            <a:off x="1109800" y="2521297"/>
            <a:ext cx="7330500" cy="19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dirty="0"/>
              <a:t>#</a:t>
            </a:r>
            <a:r>
              <a:rPr lang="en" dirty="0" err="1">
                <a:solidFill>
                  <a:schemeClr val="bg2"/>
                </a:solidFill>
              </a:rPr>
              <a:t>uswds</a:t>
            </a:r>
            <a:r>
              <a:rPr lang="en" dirty="0">
                <a:solidFill>
                  <a:schemeClr val="bg2"/>
                </a:solidFill>
              </a:rPr>
              <a:t>-public</a:t>
            </a:r>
            <a:endParaRPr dirty="0">
              <a:solidFill>
                <a:schemeClr val="bg2"/>
              </a:solidFill>
            </a:endParaRPr>
          </a:p>
          <a:p>
            <a:pPr marL="457200" lvl="0" indent="-406400" algn="l" rtl="0">
              <a:spcBef>
                <a:spcPts val="1300"/>
              </a:spcBef>
              <a:spcAft>
                <a:spcPts val="0"/>
              </a:spcAft>
              <a:buSzPts val="2800"/>
              <a:buChar char="●"/>
            </a:pPr>
            <a:r>
              <a:rPr lang="en" dirty="0" err="1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github.com</a:t>
            </a:r>
            <a:r>
              <a:rPr lang="en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" dirty="0" err="1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uswds</a:t>
            </a:r>
            <a:endParaRPr dirty="0">
              <a:solidFill>
                <a:schemeClr val="bg2"/>
              </a:solidFill>
            </a:endParaRPr>
          </a:p>
          <a:p>
            <a:pPr marL="457200" lvl="0" indent="-406400" algn="l" rtl="0">
              <a:spcBef>
                <a:spcPts val="1300"/>
              </a:spcBef>
              <a:spcAft>
                <a:spcPts val="1300"/>
              </a:spcAft>
              <a:buSzPts val="2800"/>
              <a:buChar char="●"/>
            </a:pPr>
            <a:r>
              <a:rPr lang="en" dirty="0" err="1">
                <a:solidFill>
                  <a:schemeClr val="bg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designsystem.digital.gov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717" name="Google Shape;717;p10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242" name="Google Shape;242;p46"/>
          <p:cNvSpPr txBox="1">
            <a:spLocks noGrp="1"/>
          </p:cNvSpPr>
          <p:nvPr>
            <p:ph type="body" idx="1"/>
          </p:nvPr>
        </p:nvSpPr>
        <p:spPr>
          <a:xfrm>
            <a:off x="668400" y="104852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Site launches</a:t>
            </a:r>
            <a:endParaRPr/>
          </a:p>
        </p:txBody>
      </p:sp>
      <p:sp>
        <p:nvSpPr>
          <p:cNvPr id="243" name="Google Shape;243;p46"/>
          <p:cNvSpPr txBox="1">
            <a:spLocks noGrp="1"/>
          </p:cNvSpPr>
          <p:nvPr>
            <p:ph type="body" idx="2"/>
          </p:nvPr>
        </p:nvSpPr>
        <p:spPr>
          <a:xfrm>
            <a:off x="668400" y="157381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USWDS 3.5.0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46"/>
          <p:cNvSpPr txBox="1">
            <a:spLocks noGrp="1"/>
          </p:cNvSpPr>
          <p:nvPr>
            <p:ph type="body" idx="3"/>
          </p:nvPr>
        </p:nvSpPr>
        <p:spPr>
          <a:xfrm>
            <a:off x="668400" y="2094106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Critical checklists</a:t>
            </a:r>
            <a:endParaRPr/>
          </a:p>
        </p:txBody>
      </p:sp>
      <p:sp>
        <p:nvSpPr>
          <p:cNvPr id="247" name="Google Shape;247;p46"/>
          <p:cNvSpPr txBox="1">
            <a:spLocks noGrp="1"/>
          </p:cNvSpPr>
          <p:nvPr>
            <p:ph type="body" idx="4"/>
          </p:nvPr>
        </p:nvSpPr>
        <p:spPr>
          <a:xfrm>
            <a:off x="668400" y="2612240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Real-world accessibility chat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46"/>
          <p:cNvSpPr txBox="1">
            <a:spLocks noGrp="1"/>
          </p:cNvSpPr>
          <p:nvPr>
            <p:ph type="body" idx="6"/>
          </p:nvPr>
        </p:nvSpPr>
        <p:spPr>
          <a:xfrm>
            <a:off x="668400" y="313966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Q&amp;A</a:t>
            </a:r>
            <a:endParaRPr/>
          </a:p>
        </p:txBody>
      </p:sp>
      <p:pic>
        <p:nvPicPr>
          <p:cNvPr id="245" name="Google Shape;245;p46" descr="Avatar of Dan Williams"/>
          <p:cNvPicPr preferRelativeResize="0">
            <a:picLocks noGrp="1"/>
          </p:cNvPicPr>
          <p:nvPr>
            <p:ph type="pic" idx="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235100" y="4303925"/>
            <a:ext cx="673800" cy="839400"/>
          </a:xfrm>
          <a:prstGeom prst="rect">
            <a:avLst/>
          </a:prstGeom>
        </p:spPr>
      </p:pic>
      <p:sp>
        <p:nvSpPr>
          <p:cNvPr id="246" name="Google Shape;246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Site launches</a:t>
            </a:r>
            <a:endParaRPr/>
          </a:p>
        </p:txBody>
      </p:sp>
      <p:sp>
        <p:nvSpPr>
          <p:cNvPr id="254" name="Google Shape;254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8"/>
          <p:cNvSpPr txBox="1">
            <a:spLocks noGrp="1"/>
          </p:cNvSpPr>
          <p:nvPr>
            <p:ph type="title"/>
          </p:nvPr>
        </p:nvSpPr>
        <p:spPr>
          <a:xfrm>
            <a:off x="3758701" y="259300"/>
            <a:ext cx="4899000" cy="56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U.S. Department of Health and Human Services</a:t>
            </a:r>
            <a:endParaRPr/>
          </a:p>
        </p:txBody>
      </p:sp>
      <p:sp>
        <p:nvSpPr>
          <p:cNvPr id="261" name="Google Shape;261;p48"/>
          <p:cNvSpPr txBox="1">
            <a:spLocks noGrp="1"/>
          </p:cNvSpPr>
          <p:nvPr>
            <p:ph type="subTitle" idx="1"/>
          </p:nvPr>
        </p:nvSpPr>
        <p:spPr>
          <a:xfrm>
            <a:off x="461704" y="259294"/>
            <a:ext cx="369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 err="1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hhs.gov</a:t>
            </a:r>
            <a:endParaRPr dirty="0">
              <a:solidFill>
                <a:schemeClr val="tx2"/>
              </a:solidFill>
            </a:endParaRPr>
          </a:p>
        </p:txBody>
      </p:sp>
      <p:pic>
        <p:nvPicPr>
          <p:cNvPr id="262" name="Google Shape;262;p48" descr="shows a simple USWDS header and a hero area that promotes a suicide hotline of 988 Suicide and crisis lifeline" title="The Health and human services homepage screenshot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b="23118"/>
          <a:stretch/>
        </p:blipFill>
        <p:spPr>
          <a:xfrm>
            <a:off x="557275" y="895300"/>
            <a:ext cx="8029500" cy="4560600"/>
          </a:xfrm>
          <a:prstGeom prst="roundRect">
            <a:avLst>
              <a:gd name="adj" fmla="val 1375"/>
            </a:avLst>
          </a:prstGeom>
        </p:spPr>
      </p:pic>
      <p:sp>
        <p:nvSpPr>
          <p:cNvPr id="260" name="Google Shape;260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9"/>
          <p:cNvSpPr txBox="1">
            <a:spLocks noGrp="1"/>
          </p:cNvSpPr>
          <p:nvPr>
            <p:ph type="title"/>
          </p:nvPr>
        </p:nvSpPr>
        <p:spPr>
          <a:xfrm>
            <a:off x="4376165" y="259294"/>
            <a:ext cx="4281600" cy="56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USAGov and USAGov en Español</a:t>
            </a:r>
            <a:endParaRPr/>
          </a:p>
        </p:txBody>
      </p:sp>
      <p:sp>
        <p:nvSpPr>
          <p:cNvPr id="269" name="Google Shape;269;p49"/>
          <p:cNvSpPr txBox="1">
            <a:spLocks noGrp="1"/>
          </p:cNvSpPr>
          <p:nvPr>
            <p:ph type="subTitle" idx="1"/>
          </p:nvPr>
        </p:nvSpPr>
        <p:spPr>
          <a:xfrm>
            <a:off x="461704" y="259294"/>
            <a:ext cx="369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 err="1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usa.gov</a:t>
            </a:r>
            <a:endParaRPr dirty="0">
              <a:solidFill>
                <a:schemeClr val="tx2"/>
              </a:solidFill>
            </a:endParaRPr>
          </a:p>
        </p:txBody>
      </p:sp>
      <p:pic>
        <p:nvPicPr>
          <p:cNvPr id="270" name="Google Shape;270;p49" descr="The USAGov homepage shows a simple USWDS header, a crowd of flag-waving people, and a prominent Spanish language switcher" title="Screen shot of USA.gov homepag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b="35375"/>
          <a:stretch/>
        </p:blipFill>
        <p:spPr>
          <a:xfrm>
            <a:off x="557275" y="895300"/>
            <a:ext cx="8029500" cy="4560600"/>
          </a:xfrm>
          <a:prstGeom prst="roundRect">
            <a:avLst>
              <a:gd name="adj" fmla="val 865"/>
            </a:avLst>
          </a:prstGeom>
        </p:spPr>
      </p:pic>
      <p:sp>
        <p:nvSpPr>
          <p:cNvPr id="268" name="Google Shape;268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Great work!</a:t>
            </a:r>
            <a:endParaRPr/>
          </a:p>
        </p:txBody>
      </p:sp>
      <p:sp>
        <p:nvSpPr>
          <p:cNvPr id="276" name="Google Shape;276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USWDS 3.5.0</a:t>
            </a:r>
            <a:endParaRPr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Accessibility and usability focus</a:t>
            </a:r>
            <a:endParaRPr dirty="0">
              <a:solidFill>
                <a:schemeClr val="accen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282" name="Google Shape;282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2"/>
          <p:cNvSpPr txBox="1">
            <a:spLocks noGrp="1"/>
          </p:cNvSpPr>
          <p:nvPr>
            <p:ph type="title"/>
          </p:nvPr>
        </p:nvSpPr>
        <p:spPr>
          <a:xfrm>
            <a:off x="533157" y="445025"/>
            <a:ext cx="819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Key improvements in USWDS 3.5.0</a:t>
            </a:r>
            <a:endParaRPr sz="1600">
              <a:solidFill>
                <a:schemeClr val="accen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289" name="Google Shape;289;p52"/>
          <p:cNvSpPr txBox="1">
            <a:spLocks noGrp="1"/>
          </p:cNvSpPr>
          <p:nvPr>
            <p:ph type="body" idx="1"/>
          </p:nvPr>
        </p:nvSpPr>
        <p:spPr>
          <a:xfrm>
            <a:off x="83100" y="1273375"/>
            <a:ext cx="8415300" cy="31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Consistency and legibility of disabled form elements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File input experience for voice and screen readers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Space bar trigger to links styled as buttons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Updated Identifier accessibility link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Updated form guidance to suggest labeling both required fields and optional fields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accent1"/>
                </a:solidFill>
              </a:rPr>
              <a:t>And a bunch more!</a:t>
            </a:r>
            <a:endParaRPr sz="2400">
              <a:solidFill>
                <a:schemeClr val="accent1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400"/>
          </a:p>
        </p:txBody>
      </p:sp>
      <p:cxnSp>
        <p:nvCxnSpPr>
          <p:cNvPr id="291" name="Google Shape;291;p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39675" y="1309450"/>
            <a:ext cx="78588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2" name="Google Shape;292;p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39675" y="1777789"/>
            <a:ext cx="78588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3" name="Google Shape;293;p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39675" y="2240417"/>
            <a:ext cx="78588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4" name="Google Shape;294;p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39675" y="2725895"/>
            <a:ext cx="78588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5" name="Google Shape;295;p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39675" y="3216438"/>
            <a:ext cx="78588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6" name="Google Shape;296;p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39675" y="4025103"/>
            <a:ext cx="78588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7" name="Google Shape;297;p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39675" y="4485718"/>
            <a:ext cx="78588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8" name="Google Shape;288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SWDS">
  <a:themeElements>
    <a:clrScheme name="Simple Light">
      <a:dk1>
        <a:srgbClr val="1B1B1B"/>
      </a:dk1>
      <a:lt1>
        <a:srgbClr val="FFFFFF"/>
      </a:lt1>
      <a:dk2>
        <a:srgbClr val="FFBE2E"/>
      </a:dk2>
      <a:lt2>
        <a:srgbClr val="AD8B65"/>
      </a:lt2>
      <a:accent1>
        <a:srgbClr val="976EFB"/>
      </a:accent1>
      <a:accent2>
        <a:srgbClr val="04CF85"/>
      </a:accent2>
      <a:accent3>
        <a:srgbClr val="EF38A3"/>
      </a:accent3>
      <a:accent4>
        <a:srgbClr val="EF5E25"/>
      </a:accent4>
      <a:accent5>
        <a:srgbClr val="0097A7"/>
      </a:accent5>
      <a:accent6>
        <a:srgbClr val="F1E5CD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SWDS">
  <a:themeElements>
    <a:clrScheme name="Simple Light">
      <a:dk1>
        <a:srgbClr val="1B1B1B"/>
      </a:dk1>
      <a:lt1>
        <a:srgbClr val="FFFFFF"/>
      </a:lt1>
      <a:dk2>
        <a:srgbClr val="FFBE2E"/>
      </a:dk2>
      <a:lt2>
        <a:srgbClr val="AD8B65"/>
      </a:lt2>
      <a:accent1>
        <a:srgbClr val="976EFB"/>
      </a:accent1>
      <a:accent2>
        <a:srgbClr val="04CF85"/>
      </a:accent2>
      <a:accent3>
        <a:srgbClr val="EF38A3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271</Words>
  <Application>Microsoft Office PowerPoint</Application>
  <PresentationFormat>On-screen Show (16:9)</PresentationFormat>
  <Paragraphs>74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Public Sans ExtraBold</vt:lpstr>
      <vt:lpstr>Public Sans</vt:lpstr>
      <vt:lpstr>IBM Plex Mono</vt:lpstr>
      <vt:lpstr>Public Sans Medium</vt:lpstr>
      <vt:lpstr>Public Sans Thin</vt:lpstr>
      <vt:lpstr>IBM Plex Mono Medium</vt:lpstr>
      <vt:lpstr>Arial</vt:lpstr>
      <vt:lpstr>Public Sans ExtraLight</vt:lpstr>
      <vt:lpstr>Public Sans Light</vt:lpstr>
      <vt:lpstr>USWDS</vt:lpstr>
      <vt:lpstr>USWDS</vt:lpstr>
      <vt:lpstr>USWDS Monthly Call</vt:lpstr>
      <vt:lpstr>Hi!</vt:lpstr>
      <vt:lpstr>Agenda</vt:lpstr>
      <vt:lpstr>Site launches</vt:lpstr>
      <vt:lpstr>U.S. Department of Health and Human Services</vt:lpstr>
      <vt:lpstr>USAGov and USAGov en Español</vt:lpstr>
      <vt:lpstr>Great work!</vt:lpstr>
      <vt:lpstr>USWDS 3.5.0 Accessibility and usability focus</vt:lpstr>
      <vt:lpstr>Key improvements in USWDS 3.5.0</vt:lpstr>
      <vt:lpstr>USWDS 3.5.0 Out next week</vt:lpstr>
      <vt:lpstr>Amy Cole she/her</vt:lpstr>
      <vt:lpstr>Teams want to know about the Section 508 and WCAG conformance of our components</vt:lpstr>
      <vt:lpstr>Not just a simple badge</vt:lpstr>
      <vt:lpstr>Component-based  critical checklists</vt:lpstr>
      <vt:lpstr>Easy-to-check functional accessibility and usability tests</vt:lpstr>
      <vt:lpstr>Outline what all of us can do to validate (and revalidate!) component functionality</vt:lpstr>
      <vt:lpstr>We aim to publish at least  one of these checklists by  next month’s call</vt:lpstr>
      <vt:lpstr>We’ll be reaching out to those who expressed interest in providing usability feedback!</vt:lpstr>
      <vt:lpstr>Happy Global Accessibility Awareness Day!</vt:lpstr>
      <vt:lpstr>Real-world accessibility What’s it like to be blind and use  the web in 2023</vt:lpstr>
      <vt:lpstr>Eric Yarberry he/him</vt:lpstr>
      <vt:lpstr>Q&amp;A</vt:lpstr>
      <vt:lpstr>Next month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modified xsi:type="dcterms:W3CDTF">2023-05-18T14:02:16Z</dcterms:modified>
</cp:coreProperties>
</file>