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33"/>
  </p:notesMasterIdLst>
  <p:sldIdLst>
    <p:sldId id="330" r:id="rId3"/>
    <p:sldId id="257" r:id="rId4"/>
    <p:sldId id="376" r:id="rId5"/>
    <p:sldId id="260" r:id="rId6"/>
    <p:sldId id="261" r:id="rId7"/>
    <p:sldId id="471" r:id="rId8"/>
    <p:sldId id="265" r:id="rId9"/>
    <p:sldId id="444" r:id="rId10"/>
    <p:sldId id="445" r:id="rId11"/>
    <p:sldId id="446" r:id="rId12"/>
    <p:sldId id="540" r:id="rId13"/>
    <p:sldId id="451" r:id="rId14"/>
    <p:sldId id="459" r:id="rId15"/>
    <p:sldId id="538" r:id="rId16"/>
    <p:sldId id="474" r:id="rId17"/>
    <p:sldId id="536" r:id="rId18"/>
    <p:sldId id="539" r:id="rId19"/>
    <p:sldId id="537" r:id="rId20"/>
    <p:sldId id="389" r:id="rId21"/>
    <p:sldId id="414" r:id="rId22"/>
    <p:sldId id="541" r:id="rId23"/>
    <p:sldId id="475" r:id="rId24"/>
    <p:sldId id="542" r:id="rId25"/>
    <p:sldId id="546" r:id="rId26"/>
    <p:sldId id="545" r:id="rId27"/>
    <p:sldId id="547" r:id="rId28"/>
    <p:sldId id="544" r:id="rId29"/>
    <p:sldId id="543" r:id="rId30"/>
    <p:sldId id="328" r:id="rId31"/>
    <p:sldId id="329" r:id="rId32"/>
  </p:sldIdLst>
  <p:sldSz cx="9144000" cy="5143500" type="screen16x9"/>
  <p:notesSz cx="6858000" cy="9144000"/>
  <p:embeddedFontLst>
    <p:embeddedFont>
      <p:font typeface="Helvetica Neue" panose="02000503000000020004" pitchFamily="2" charset="0"/>
      <p:regular r:id="rId34"/>
      <p:bold r:id="rId35"/>
      <p:italic r:id="rId36"/>
      <p:boldItalic r:id="rId37"/>
    </p:embeddedFont>
    <p:embeddedFont>
      <p:font typeface="Libre Franklin" pitchFamily="2" charset="77"/>
      <p:regular r:id="rId38"/>
      <p:bold r:id="rId39"/>
      <p:italic r:id="rId40"/>
      <p:boldItalic r:id="rId41"/>
    </p:embeddedFont>
    <p:embeddedFont>
      <p:font typeface="Public Sans" pitchFamily="2" charset="77"/>
      <p:regular r:id="rId42"/>
      <p:bold r:id="rId43"/>
      <p:italic r:id="rId44"/>
      <p:boldItalic r:id="rId45"/>
    </p:embeddedFont>
    <p:embeddedFont>
      <p:font typeface="Public Sans Thin" pitchFamily="2" charset="77"/>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7" roundtripDataSignature="AMtx7mhyBx7hKT3jCTSxbEAYregr5Isga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a:srgbClr val="FFBE2E"/>
    <a:srgbClr val="AD8B65"/>
    <a:srgbClr val="967EFB"/>
    <a:srgbClr val="EF5E25"/>
    <a:srgbClr val="04CF85"/>
    <a:srgbClr val="EF38A3"/>
    <a:srgbClr val="00A910"/>
    <a:srgbClr val="936F38"/>
    <a:srgbClr val="4F9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66489"/>
  </p:normalViewPr>
  <p:slideViewPr>
    <p:cSldViewPr snapToGrid="0">
      <p:cViewPr varScale="1">
        <p:scale>
          <a:sx n="97" d="100"/>
          <a:sy n="97" d="100"/>
        </p:scale>
        <p:origin x="976" y="184"/>
      </p:cViewPr>
      <p:guideLst>
        <p:guide orient="horz" pos="1620"/>
        <p:guide pos="2880"/>
      </p:guideLst>
    </p:cSldViewPr>
  </p:slideViewPr>
  <p:outlineViewPr>
    <p:cViewPr>
      <p:scale>
        <a:sx n="33" d="100"/>
        <a:sy n="33" d="100"/>
      </p:scale>
      <p:origin x="0" y="-2880"/>
    </p:cViewPr>
  </p:outlineViewPr>
  <p:notesTextViewPr>
    <p:cViewPr>
      <p:scale>
        <a:sx n="1" d="1"/>
        <a:sy n="1" d="1"/>
      </p:scale>
      <p:origin x="0" y="0"/>
    </p:cViewPr>
  </p:notesTextViewPr>
  <p:notesViewPr>
    <p:cSldViewPr snapToGrid="0">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97"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100" Type="http://schemas.openxmlformats.org/officeDocument/2006/relationships/theme" Target="theme/theme1.xml"/><Relationship Id="rId8" Type="http://schemas.openxmlformats.org/officeDocument/2006/relationships/slide" Target="slides/slide6.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863424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158187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400123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604446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778022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352062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1981529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398793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1322614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lang="en-US" sz="1400" dirty="0"/>
          </a:p>
        </p:txBody>
      </p:sp>
    </p:spTree>
    <p:extLst>
      <p:ext uri="{BB962C8B-B14F-4D97-AF65-F5344CB8AC3E}">
        <p14:creationId xmlns:p14="http://schemas.microsoft.com/office/powerpoint/2010/main" val="13057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rtl="0" fontAlgn="base">
              <a:buNone/>
            </a:pPr>
            <a:r>
              <a:rPr lang="en-US" sz="1100" b="0" i="0" u="none" strike="noStrike" cap="none" dirty="0">
                <a:solidFill>
                  <a:srgbClr val="000000"/>
                </a:solidFill>
                <a:effectLst/>
                <a:latin typeface="Arial"/>
                <a:ea typeface="Arial"/>
                <a:cs typeface="Arial"/>
                <a:sym typeface="Arial"/>
              </a:rPr>
              <a:t>My name is Dan Williams, and I'm the USWDS product lead and this is my avatar, which maybe looks a bit like my best self — bright-eyed and positive perhaps! Thanks for being here!</a:t>
            </a:r>
          </a:p>
          <a:p>
            <a:pPr marL="158750" lvl="0" indent="0" rtl="0" fontAlgn="base">
              <a:buNone/>
            </a:pPr>
            <a:endParaRPr lang="en-US" sz="1100" b="0" i="0" u="none" strike="noStrike" cap="none" dirty="0">
              <a:solidFill>
                <a:srgbClr val="000000"/>
              </a:solidFill>
              <a:effectLst/>
              <a:latin typeface="Arial"/>
              <a:ea typeface="Arial"/>
              <a:cs typeface="Arial"/>
              <a:sym typeface="Arial"/>
            </a:endParaRPr>
          </a:p>
          <a:p>
            <a:pPr marL="158750" lvl="0" indent="0" rtl="0" fontAlgn="base">
              <a:buNone/>
            </a:pPr>
            <a:r>
              <a:rPr lang="en-US" sz="1100" b="0" i="0" u="none" strike="noStrike" cap="none" dirty="0">
                <a:solidFill>
                  <a:srgbClr val="000000"/>
                </a:solidFill>
                <a:effectLst/>
                <a:latin typeface="Arial"/>
                <a:ea typeface="Arial"/>
                <a:cs typeface="Arial"/>
                <a:sym typeface="Arial"/>
              </a:rPr>
              <a:t>First, I'd like to mention that we're recording this monthly call, so please refrain from turning on your camera. We will manually turn off any cameras to ensure the recording doesn't show us on camera. </a:t>
            </a:r>
          </a:p>
          <a:p>
            <a:pPr marL="158750" lvl="0" indent="0" rtl="0" fontAlgn="base">
              <a:buNone/>
            </a:pPr>
            <a:endParaRPr lang="en-US" sz="1100" b="0" i="0" u="none" strike="noStrike" cap="none" dirty="0">
              <a:solidFill>
                <a:srgbClr val="000000"/>
              </a:solidFill>
              <a:effectLst/>
              <a:latin typeface="Arial"/>
              <a:ea typeface="Arial"/>
              <a:cs typeface="Arial"/>
              <a:sym typeface="Arial"/>
            </a:endParaRPr>
          </a:p>
          <a:p>
            <a:pPr marL="158750" lvl="0" indent="0" rtl="0" fontAlgn="base">
              <a:buNone/>
            </a:pPr>
            <a:r>
              <a:rPr lang="en-US" sz="1100" b="0" i="0" u="none" strike="noStrike" cap="none" dirty="0">
                <a:solidFill>
                  <a:srgbClr val="000000"/>
                </a:solidFill>
                <a:effectLst/>
                <a:latin typeface="Arial"/>
                <a:ea typeface="Arial"/>
                <a:cs typeface="Arial"/>
                <a:sym typeface="Arial"/>
              </a:rPr>
              <a:t>I’d also like to remind you that all attendees must abide by the TTS Code of Conduct, which is available at </a:t>
            </a:r>
            <a:r>
              <a:rPr lang="en-US" sz="1100" b="0" i="0" u="none" strike="noStrike" cap="none" dirty="0" err="1">
                <a:solidFill>
                  <a:srgbClr val="000000"/>
                </a:solidFill>
                <a:effectLst/>
                <a:latin typeface="Arial"/>
                <a:ea typeface="Arial"/>
                <a:cs typeface="Arial"/>
                <a:sym typeface="Arial"/>
              </a:rPr>
              <a:t>handbook.tts.gsa.gov</a:t>
            </a:r>
            <a:r>
              <a:rPr lang="en-US" sz="1100" b="0" i="0" u="none" strike="noStrike" cap="none" dirty="0">
                <a:solidFill>
                  <a:srgbClr val="000000"/>
                </a:solidFill>
                <a:effectLst/>
                <a:latin typeface="Arial"/>
                <a:ea typeface="Arial"/>
                <a:cs typeface="Arial"/>
                <a:sym typeface="Arial"/>
              </a:rPr>
              <a:t>/code-of-conduct. We’ve posted the link to the code of conduct in the chat. </a:t>
            </a:r>
          </a:p>
          <a:p>
            <a:pPr marL="158750" lvl="0" indent="0" rtl="0" fontAlgn="base">
              <a:buNone/>
            </a:pPr>
            <a:endParaRPr lang="en-US" sz="1100" b="0" i="0" u="none" strike="noStrike" cap="none" dirty="0">
              <a:solidFill>
                <a:srgbClr val="000000"/>
              </a:solidFill>
              <a:effectLst/>
              <a:latin typeface="Arial"/>
              <a:ea typeface="Arial"/>
              <a:cs typeface="Arial"/>
              <a:sym typeface="Arial"/>
            </a:endParaRPr>
          </a:p>
          <a:p>
            <a:pPr marL="158750" lvl="0" indent="0" rtl="0" fontAlgn="base">
              <a:buNone/>
            </a:pPr>
            <a:r>
              <a:rPr lang="en-US" sz="1100" b="0" i="0" u="none" strike="noStrike" cap="none" dirty="0">
                <a:solidFill>
                  <a:srgbClr val="000000"/>
                </a:solidFill>
                <a:effectLst/>
                <a:latin typeface="Arial"/>
                <a:ea typeface="Arial"/>
                <a:cs typeface="Arial"/>
                <a:sym typeface="Arial"/>
              </a:rPr>
              <a:t>We'll be posting other links and references into the chat as we go along, and I encourage you to ask questions in the chat at any time. If any member of our team can answer your question in the chat, we'll do so, otherwise there'll be some time for questions and answers at the end of the hour. Also, be sure to introduce yourself in the chat as well — it's nice to know who's here. It's good to have you here today. </a:t>
            </a:r>
          </a:p>
          <a:p>
            <a:pPr marL="158750" lvl="0" indent="0" rtl="0" fontAlgn="base">
              <a:buNone/>
            </a:pPr>
            <a:endParaRPr lang="en-US" sz="1100" b="0" i="0" u="none" strike="noStrike" cap="none" dirty="0">
              <a:solidFill>
                <a:srgbClr val="000000"/>
              </a:solidFill>
              <a:effectLst/>
              <a:latin typeface="Arial"/>
              <a:ea typeface="Arial"/>
              <a:cs typeface="Arial"/>
              <a:sym typeface="Arial"/>
            </a:endParaRPr>
          </a:p>
          <a:p>
            <a:pPr marL="158750" lvl="0" indent="0" rtl="0" fontAlgn="base">
              <a:buNone/>
            </a:pPr>
            <a:r>
              <a:rPr lang="en-US" sz="1100" b="0" i="0" u="none" strike="noStrike" cap="none" dirty="0">
                <a:solidFill>
                  <a:srgbClr val="000000"/>
                </a:solidFill>
                <a:effectLst/>
                <a:latin typeface="Arial"/>
                <a:ea typeface="Arial"/>
                <a:cs typeface="Arial"/>
                <a:sym typeface="Arial"/>
              </a:rPr>
              <a:t>For those of you who find the chat distracting, you’re welcome to close or hide the chat window during the main presentation. You can reopen it later during the Q&amp;A session at the end of this call.</a:t>
            </a:r>
          </a:p>
          <a:p>
            <a:pPr marL="158750" lvl="0" indent="0" rtl="0" fontAlgn="base">
              <a:buNone/>
            </a:pPr>
            <a:endParaRPr lang="en-US" sz="1100" b="0" i="0" u="none" strike="noStrike" cap="none" dirty="0">
              <a:solidFill>
                <a:srgbClr val="000000"/>
              </a:solidFill>
              <a:effectLst/>
              <a:latin typeface="Arial"/>
              <a:ea typeface="Arial"/>
              <a:cs typeface="Arial"/>
              <a:sym typeface="Arial"/>
            </a:endParaRPr>
          </a:p>
          <a:p>
            <a:pPr marL="158750" lvl="0" indent="0" rtl="0" fontAlgn="base">
              <a:buNone/>
            </a:pPr>
            <a:r>
              <a:rPr lang="en-US" sz="1100" b="0" i="0" u="none" strike="noStrike" cap="none" dirty="0">
                <a:solidFill>
                  <a:srgbClr val="000000"/>
                </a:solidFill>
                <a:effectLst/>
                <a:latin typeface="Arial"/>
                <a:ea typeface="Arial"/>
                <a:cs typeface="Arial"/>
                <a:sym typeface="Arial"/>
              </a:rPr>
              <a:t>So thanks! And, with that, let's get started!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sz="1400" dirty="0"/>
          </a:p>
        </p:txBody>
      </p:sp>
    </p:spTree>
    <p:extLst>
      <p:ext uri="{BB962C8B-B14F-4D97-AF65-F5344CB8AC3E}">
        <p14:creationId xmlns:p14="http://schemas.microsoft.com/office/powerpoint/2010/main" val="186365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903618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4109764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2204557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2756304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879487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1287500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980065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603841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100"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130844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sz="1400" dirty="0">
              <a:latin typeface="Public Sans"/>
              <a:ea typeface="Public Sans"/>
              <a:cs typeface="Public Sans"/>
              <a:sym typeface="Public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10620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344787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21902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bg>
      <p:bgPr>
        <a:solidFill>
          <a:srgbClr val="212121"/>
        </a:solidFill>
        <a:effectLst/>
      </p:bgPr>
    </p:bg>
    <p:spTree>
      <p:nvGrpSpPr>
        <p:cNvPr id="1" name="Shape 9"/>
        <p:cNvGrpSpPr/>
        <p:nvPr/>
      </p:nvGrpSpPr>
      <p:grpSpPr>
        <a:xfrm>
          <a:off x="0" y="0"/>
          <a:ext cx="0" cy="0"/>
          <a:chOff x="0" y="0"/>
          <a:chExt cx="0" cy="0"/>
        </a:xfrm>
      </p:grpSpPr>
      <p:sp>
        <p:nvSpPr>
          <p:cNvPr id="10" name="Google Shape;10;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1"/>
        <p:cNvGrpSpPr/>
        <p:nvPr/>
      </p:nvGrpSpPr>
      <p:grpSpPr>
        <a:xfrm>
          <a:off x="0" y="0"/>
          <a:ext cx="0" cy="0"/>
          <a:chOff x="0" y="0"/>
          <a:chExt cx="0" cy="0"/>
        </a:xfrm>
      </p:grpSpPr>
      <p:pic>
        <p:nvPicPr>
          <p:cNvPr id="52" name="Google Shape;52;p86" descr="Unisted States Census Bureau"/>
          <p:cNvPicPr preferRelativeResize="0"/>
          <p:nvPr/>
        </p:nvPicPr>
        <p:blipFill rotWithShape="1">
          <a:blip r:embed="rId2">
            <a:alphaModFix/>
          </a:blip>
          <a:srcRect/>
          <a:stretch/>
        </p:blipFill>
        <p:spPr>
          <a:xfrm>
            <a:off x="6274617" y="2218618"/>
            <a:ext cx="1343024" cy="876300"/>
          </a:xfrm>
          <a:prstGeom prst="rect">
            <a:avLst/>
          </a:prstGeom>
          <a:noFill/>
          <a:ln>
            <a:noFill/>
          </a:ln>
        </p:spPr>
      </p:pic>
      <p:sp>
        <p:nvSpPr>
          <p:cNvPr id="53" name="Google Shape;53;p86"/>
          <p:cNvSpPr txBox="1">
            <a:spLocks noGrp="1"/>
          </p:cNvSpPr>
          <p:nvPr>
            <p:ph type="title"/>
          </p:nvPr>
        </p:nvSpPr>
        <p:spPr>
          <a:xfrm>
            <a:off x="400050" y="301837"/>
            <a:ext cx="7543800" cy="994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86"/>
          <p:cNvSpPr txBox="1">
            <a:spLocks noGrp="1"/>
          </p:cNvSpPr>
          <p:nvPr>
            <p:ph type="body" idx="1"/>
          </p:nvPr>
        </p:nvSpPr>
        <p:spPr>
          <a:xfrm>
            <a:off x="400050" y="1418518"/>
            <a:ext cx="7543800" cy="8001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400"/>
              </a:spcBef>
              <a:spcAft>
                <a:spcPts val="0"/>
              </a:spcAft>
              <a:buClr>
                <a:schemeClr val="lt1"/>
              </a:buClr>
              <a:buSzPts val="1800"/>
              <a:buFont typeface="Arial"/>
              <a:buNone/>
              <a:defRPr sz="1800" b="1" i="1" u="none" strike="noStrike" cap="none">
                <a:solidFill>
                  <a:schemeClr val="lt1"/>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5" name="Google Shape;55;p86"/>
          <p:cNvSpPr txBox="1">
            <a:spLocks noGrp="1"/>
          </p:cNvSpPr>
          <p:nvPr>
            <p:ph type="body" idx="2"/>
          </p:nvPr>
        </p:nvSpPr>
        <p:spPr>
          <a:xfrm>
            <a:off x="400050" y="2343150"/>
            <a:ext cx="4283700" cy="685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5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56" name="Google Shape;56;p86" descr="GSA Starmark logo"/>
          <p:cNvPicPr preferRelativeResize="0"/>
          <p:nvPr/>
        </p:nvPicPr>
        <p:blipFill rotWithShape="1">
          <a:blip r:embed="rId3">
            <a:alphaModFix/>
          </a:blip>
          <a:srcRect/>
          <a:stretch/>
        </p:blipFill>
        <p:spPr>
          <a:xfrm>
            <a:off x="5349240" y="2311146"/>
            <a:ext cx="704850" cy="704850"/>
          </a:xfrm>
          <a:prstGeom prst="rect">
            <a:avLst/>
          </a:prstGeom>
          <a:noFill/>
          <a:ln>
            <a:noFill/>
          </a:ln>
        </p:spPr>
      </p:pic>
      <p:pic>
        <p:nvPicPr>
          <p:cNvPr id="57" name="Google Shape;57;p86" descr="Seal of the CIO Council"/>
          <p:cNvPicPr preferRelativeResize="0"/>
          <p:nvPr/>
        </p:nvPicPr>
        <p:blipFill rotWithShape="1">
          <a:blip r:embed="rId4">
            <a:alphaModFix/>
          </a:blip>
          <a:srcRect/>
          <a:stretch/>
        </p:blipFill>
        <p:spPr>
          <a:xfrm>
            <a:off x="7842083" y="2228850"/>
            <a:ext cx="866775" cy="866775"/>
          </a:xfrm>
          <a:prstGeom prst="rect">
            <a:avLst/>
          </a:prstGeom>
          <a:noFill/>
          <a:ln>
            <a:noFill/>
          </a:ln>
        </p:spPr>
      </p:pic>
      <p:sp>
        <p:nvSpPr>
          <p:cNvPr id="58" name="Google Shape;58;p86"/>
          <p:cNvSpPr txBox="1">
            <a:spLocks noGrp="1"/>
          </p:cNvSpPr>
          <p:nvPr>
            <p:ph type="body" idx="3"/>
          </p:nvPr>
        </p:nvSpPr>
        <p:spPr>
          <a:xfrm>
            <a:off x="400050" y="4586519"/>
            <a:ext cx="8286600" cy="400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400"/>
              </a:spcBef>
              <a:spcAft>
                <a:spcPts val="0"/>
              </a:spcAft>
              <a:buClr>
                <a:srgbClr val="006197"/>
              </a:buClr>
              <a:buSzPts val="1800"/>
              <a:buFont typeface="Arial"/>
              <a:buNone/>
              <a:defRPr sz="1800" b="1" i="1" u="none" strike="noStrike" cap="none">
                <a:solidFill>
                  <a:srgbClr val="006197"/>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9" name="Google Shape;59;p86"/>
          <p:cNvSpPr txBox="1">
            <a:spLocks noGrp="1"/>
          </p:cNvSpPr>
          <p:nvPr>
            <p:ph type="body" idx="4"/>
          </p:nvPr>
        </p:nvSpPr>
        <p:spPr>
          <a:xfrm>
            <a:off x="400050" y="3643302"/>
            <a:ext cx="8286600" cy="931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700"/>
              </a:spcBef>
              <a:spcAft>
                <a:spcPts val="0"/>
              </a:spcAft>
              <a:buClr>
                <a:srgbClr val="006197"/>
              </a:buClr>
              <a:buSzPts val="3300"/>
              <a:buFont typeface="Arial"/>
              <a:buNone/>
              <a:defRPr sz="3300" b="1" i="0" u="none" strike="noStrike" cap="none">
                <a:solidFill>
                  <a:srgbClr val="006197"/>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No Logos">
  <p:cSld name="Title Slide No Logos">
    <p:spTree>
      <p:nvGrpSpPr>
        <p:cNvPr id="1" name="Shape 60"/>
        <p:cNvGrpSpPr/>
        <p:nvPr/>
      </p:nvGrpSpPr>
      <p:grpSpPr>
        <a:xfrm>
          <a:off x="0" y="0"/>
          <a:ext cx="0" cy="0"/>
          <a:chOff x="0" y="0"/>
          <a:chExt cx="0" cy="0"/>
        </a:xfrm>
      </p:grpSpPr>
      <p:sp>
        <p:nvSpPr>
          <p:cNvPr id="61" name="Google Shape;61;p87"/>
          <p:cNvSpPr txBox="1">
            <a:spLocks noGrp="1"/>
          </p:cNvSpPr>
          <p:nvPr>
            <p:ph type="title"/>
          </p:nvPr>
        </p:nvSpPr>
        <p:spPr>
          <a:xfrm>
            <a:off x="400050" y="301837"/>
            <a:ext cx="7543800" cy="994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87"/>
          <p:cNvSpPr txBox="1">
            <a:spLocks noGrp="1"/>
          </p:cNvSpPr>
          <p:nvPr>
            <p:ph type="body" idx="1"/>
          </p:nvPr>
        </p:nvSpPr>
        <p:spPr>
          <a:xfrm>
            <a:off x="400050" y="1418518"/>
            <a:ext cx="7543800" cy="8001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400"/>
              </a:spcBef>
              <a:spcAft>
                <a:spcPts val="0"/>
              </a:spcAft>
              <a:buClr>
                <a:schemeClr val="lt1"/>
              </a:buClr>
              <a:buSzPts val="1800"/>
              <a:buFont typeface="Arial"/>
              <a:buNone/>
              <a:defRPr sz="1800" b="1" i="1" u="none" strike="noStrike" cap="none">
                <a:solidFill>
                  <a:schemeClr val="lt1"/>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3" name="Google Shape;63;p87"/>
          <p:cNvSpPr txBox="1">
            <a:spLocks noGrp="1"/>
          </p:cNvSpPr>
          <p:nvPr>
            <p:ph type="body" idx="2"/>
          </p:nvPr>
        </p:nvSpPr>
        <p:spPr>
          <a:xfrm>
            <a:off x="400050" y="2343150"/>
            <a:ext cx="4283700" cy="685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5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4" name="Google Shape;64;p87"/>
          <p:cNvSpPr txBox="1">
            <a:spLocks noGrp="1"/>
          </p:cNvSpPr>
          <p:nvPr>
            <p:ph type="body" idx="3"/>
          </p:nvPr>
        </p:nvSpPr>
        <p:spPr>
          <a:xfrm>
            <a:off x="400050" y="4586519"/>
            <a:ext cx="8286600" cy="400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400"/>
              </a:spcBef>
              <a:spcAft>
                <a:spcPts val="0"/>
              </a:spcAft>
              <a:buClr>
                <a:srgbClr val="006197"/>
              </a:buClr>
              <a:buSzPts val="1800"/>
              <a:buFont typeface="Arial"/>
              <a:buNone/>
              <a:defRPr sz="1800" b="1" i="1" u="none" strike="noStrike" cap="none">
                <a:solidFill>
                  <a:srgbClr val="006197"/>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5" name="Google Shape;65;p87"/>
          <p:cNvSpPr txBox="1">
            <a:spLocks noGrp="1"/>
          </p:cNvSpPr>
          <p:nvPr>
            <p:ph type="body" idx="4"/>
          </p:nvPr>
        </p:nvSpPr>
        <p:spPr>
          <a:xfrm>
            <a:off x="400050" y="3643302"/>
            <a:ext cx="8286600" cy="931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700"/>
              </a:spcBef>
              <a:spcAft>
                <a:spcPts val="0"/>
              </a:spcAft>
              <a:buClr>
                <a:srgbClr val="006197"/>
              </a:buClr>
              <a:buSzPts val="3300"/>
              <a:buFont typeface="Arial"/>
              <a:buNone/>
              <a:defRPr sz="3300" b="1" i="0" u="none" strike="noStrike" cap="none">
                <a:solidFill>
                  <a:srgbClr val="006197"/>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woColTx">
  <p:cSld name="TITLE_AND_TWO_COLUMNS">
    <p:spTree>
      <p:nvGrpSpPr>
        <p:cNvPr id="1" name="Shape 11"/>
        <p:cNvGrpSpPr/>
        <p:nvPr/>
      </p:nvGrpSpPr>
      <p:grpSpPr>
        <a:xfrm>
          <a:off x="0" y="0"/>
          <a:ext cx="0" cy="0"/>
          <a:chOff x="0" y="0"/>
          <a:chExt cx="0" cy="0"/>
        </a:xfrm>
      </p:grpSpPr>
      <p:sp>
        <p:nvSpPr>
          <p:cNvPr id="12" name="Google Shape;12;p77"/>
          <p:cNvSpPr txBox="1">
            <a:spLocks noGrp="1"/>
          </p:cNvSpPr>
          <p:nvPr>
            <p:ph type="title"/>
          </p:nvPr>
        </p:nvSpPr>
        <p:spPr>
          <a:xfrm>
            <a:off x="5572050" y="124100"/>
            <a:ext cx="3449100" cy="448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77"/>
          <p:cNvSpPr txBox="1">
            <a:spLocks noGrp="1"/>
          </p:cNvSpPr>
          <p:nvPr>
            <p:ph type="body" idx="1"/>
          </p:nvPr>
        </p:nvSpPr>
        <p:spPr>
          <a:xfrm>
            <a:off x="5572050" y="570085"/>
            <a:ext cx="3449100" cy="448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4" name="Google Shape;14;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12121"/>
        </a:solidFill>
        <a:effectLst/>
      </p:bgPr>
    </p:bg>
    <p:spTree>
      <p:nvGrpSpPr>
        <p:cNvPr id="1" name="Shape 15"/>
        <p:cNvGrpSpPr/>
        <p:nvPr/>
      </p:nvGrpSpPr>
      <p:grpSpPr>
        <a:xfrm>
          <a:off x="0" y="0"/>
          <a:ext cx="0" cy="0"/>
          <a:chOff x="0" y="0"/>
          <a:chExt cx="0" cy="0"/>
        </a:xfrm>
      </p:grpSpPr>
      <p:sp>
        <p:nvSpPr>
          <p:cNvPr id="16" name="Google Shape;16;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78"/>
          <p:cNvPicPr preferRelativeResize="0"/>
          <p:nvPr/>
        </p:nvPicPr>
        <p:blipFill rotWithShape="1">
          <a:blip r:embed="rId2">
            <a:alphaModFix/>
          </a:blip>
          <a:srcRect/>
          <a:stretch/>
        </p:blipFill>
        <p:spPr>
          <a:xfrm>
            <a:off x="3547725" y="1006850"/>
            <a:ext cx="2048550" cy="2048550"/>
          </a:xfrm>
          <a:prstGeom prst="rect">
            <a:avLst/>
          </a:prstGeom>
          <a:noFill/>
          <a:ln>
            <a:noFill/>
          </a:ln>
        </p:spPr>
      </p:pic>
      <p:pic>
        <p:nvPicPr>
          <p:cNvPr id="18" name="Google Shape;18;p78"/>
          <p:cNvPicPr preferRelativeResize="0"/>
          <p:nvPr/>
        </p:nvPicPr>
        <p:blipFill rotWithShape="1">
          <a:blip r:embed="rId3">
            <a:alphaModFix/>
          </a:blip>
          <a:srcRect/>
          <a:stretch/>
        </p:blipFill>
        <p:spPr>
          <a:xfrm>
            <a:off x="8276044" y="4291275"/>
            <a:ext cx="695492" cy="687650"/>
          </a:xfrm>
          <a:prstGeom prst="rect">
            <a:avLst/>
          </a:prstGeom>
          <a:noFill/>
          <a:ln>
            <a:noFill/>
          </a:ln>
        </p:spPr>
      </p:pic>
      <p:sp>
        <p:nvSpPr>
          <p:cNvPr id="19" name="Google Shape;19;p78"/>
          <p:cNvSpPr txBox="1">
            <a:spLocks noGrp="1"/>
          </p:cNvSpPr>
          <p:nvPr>
            <p:ph type="title"/>
          </p:nvPr>
        </p:nvSpPr>
        <p:spPr>
          <a:xfrm>
            <a:off x="0" y="3083876"/>
            <a:ext cx="9144000" cy="8013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2800"/>
              <a:buNone/>
              <a:defRPr sz="4400" b="1">
                <a:solidFill>
                  <a:srgbClr val="FFFFFF"/>
                </a:solidFill>
                <a:latin typeface="Public Sans"/>
                <a:ea typeface="Public Sans"/>
                <a:cs typeface="Public Sans"/>
                <a:sym typeface="Public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78"/>
          <p:cNvSpPr txBox="1">
            <a:spLocks noGrp="1"/>
          </p:cNvSpPr>
          <p:nvPr>
            <p:ph type="subTitle" idx="1"/>
          </p:nvPr>
        </p:nvSpPr>
        <p:spPr>
          <a:xfrm>
            <a:off x="906750" y="3776810"/>
            <a:ext cx="7330500" cy="6300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BE2E"/>
              </a:buClr>
              <a:buSzPts val="2400"/>
              <a:buFont typeface="Public Sans"/>
              <a:buNone/>
              <a:defRPr sz="2400">
                <a:solidFill>
                  <a:srgbClr val="FFBE2E"/>
                </a:solidFill>
                <a:latin typeface="Public Sans"/>
                <a:ea typeface="Public Sans"/>
                <a:cs typeface="Public Sans"/>
                <a:sym typeface="Public Sans"/>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21" name="Google Shape;21;p78"/>
          <p:cNvSpPr txBox="1">
            <a:spLocks noGrp="1"/>
          </p:cNvSpPr>
          <p:nvPr>
            <p:ph type="body" idx="2"/>
          </p:nvPr>
        </p:nvSpPr>
        <p:spPr>
          <a:xfrm>
            <a:off x="190875" y="4180975"/>
            <a:ext cx="8380500" cy="3936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rgbClr val="FFFFFF"/>
              </a:buClr>
              <a:buSzPts val="1400"/>
              <a:buFont typeface="Public Sans"/>
              <a:buChar char="●"/>
              <a:defRPr sz="1400">
                <a:solidFill>
                  <a:srgbClr val="FFFFFF"/>
                </a:solidFill>
                <a:latin typeface="Public Sans"/>
                <a:ea typeface="Public Sans"/>
                <a:cs typeface="Public Sans"/>
                <a:sym typeface="Public Sans"/>
              </a:defRPr>
            </a:lvl1pPr>
            <a:lvl2pPr marL="914400" lvl="1"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2pPr>
            <a:lvl3pPr marL="1371600" lvl="2"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3pPr>
            <a:lvl4pPr marL="1828800" lvl="3"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4pPr>
            <a:lvl5pPr marL="2286000" lvl="4"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5pPr>
            <a:lvl6pPr marL="2743200" lvl="5"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6pPr>
            <a:lvl7pPr marL="3200400" lvl="6"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7pPr>
            <a:lvl8pPr marL="3657600" lvl="7"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8pPr>
            <a:lvl9pPr marL="4114800" lvl="8" indent="-317500" algn="ctr">
              <a:lnSpc>
                <a:spcPct val="115000"/>
              </a:lnSpc>
              <a:spcBef>
                <a:spcPts val="1600"/>
              </a:spcBef>
              <a:spcAft>
                <a:spcPts val="1600"/>
              </a:spcAft>
              <a:buClr>
                <a:srgbClr val="FFFFFF"/>
              </a:buClr>
              <a:buSzPts val="1400"/>
              <a:buFont typeface="Public Sans"/>
              <a:buChar char="■"/>
              <a:defRPr>
                <a:solidFill>
                  <a:srgbClr val="FFFFFF"/>
                </a:solidFill>
                <a:latin typeface="Public Sans"/>
                <a:ea typeface="Public Sans"/>
                <a:cs typeface="Public Sans"/>
                <a:sym typeface="Public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
        <p:cNvGrpSpPr/>
        <p:nvPr/>
      </p:nvGrpSpPr>
      <p:grpSpPr>
        <a:xfrm>
          <a:off x="0" y="0"/>
          <a:ext cx="0" cy="0"/>
          <a:chOff x="0" y="0"/>
          <a:chExt cx="0" cy="0"/>
        </a:xfrm>
      </p:grpSpPr>
      <p:sp>
        <p:nvSpPr>
          <p:cNvPr id="23" name="Google Shape;23;p7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4" name="Google Shape;24;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
        <p:cNvGrpSpPr/>
        <p:nvPr/>
      </p:nvGrpSpPr>
      <p:grpSpPr>
        <a:xfrm>
          <a:off x="0" y="0"/>
          <a:ext cx="0" cy="0"/>
          <a:chOff x="0" y="0"/>
          <a:chExt cx="0" cy="0"/>
        </a:xfrm>
      </p:grpSpPr>
      <p:sp>
        <p:nvSpPr>
          <p:cNvPr id="26" name="Google Shape;26;p8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8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8" name="Google Shape;28;p8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9" name="Google Shape;29;p8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0" name="Google Shape;30;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
        <p:cNvGrpSpPr/>
        <p:nvPr/>
      </p:nvGrpSpPr>
      <p:grpSpPr>
        <a:xfrm>
          <a:off x="0" y="0"/>
          <a:ext cx="0" cy="0"/>
          <a:chOff x="0" y="0"/>
          <a:chExt cx="0" cy="0"/>
        </a:xfrm>
      </p:grpSpPr>
      <p:sp>
        <p:nvSpPr>
          <p:cNvPr id="32" name="Google Shape;32;p8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3" name="Google Shape;33;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8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6" name="Google Shape;36;p8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37" name="Google Shape;37;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TS Slide Layout (KB)">
  <p:cSld name="TITLE_2">
    <p:spTree>
      <p:nvGrpSpPr>
        <p:cNvPr id="1" name="Shape 40"/>
        <p:cNvGrpSpPr/>
        <p:nvPr/>
      </p:nvGrpSpPr>
      <p:grpSpPr>
        <a:xfrm>
          <a:off x="0" y="0"/>
          <a:ext cx="0" cy="0"/>
          <a:chOff x="0" y="0"/>
          <a:chExt cx="0" cy="0"/>
        </a:xfrm>
      </p:grpSpPr>
      <p:sp>
        <p:nvSpPr>
          <p:cNvPr id="41" name="Google Shape;41;p8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8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1600"/>
              </a:spcBef>
              <a:spcAft>
                <a:spcPts val="0"/>
              </a:spcAft>
              <a:buClr>
                <a:schemeClr val="dk1"/>
              </a:buClr>
              <a:buSzPts val="1500"/>
              <a:buNone/>
              <a:defRPr sz="1500"/>
            </a:lvl2pPr>
            <a:lvl3pPr lvl="2" algn="ctr">
              <a:lnSpc>
                <a:spcPct val="90000"/>
              </a:lnSpc>
              <a:spcBef>
                <a:spcPts val="1600"/>
              </a:spcBef>
              <a:spcAft>
                <a:spcPts val="0"/>
              </a:spcAft>
              <a:buClr>
                <a:schemeClr val="dk1"/>
              </a:buClr>
              <a:buSzPts val="1400"/>
              <a:buNone/>
              <a:defRPr sz="1400"/>
            </a:lvl3pPr>
            <a:lvl4pPr lvl="3" algn="ctr">
              <a:lnSpc>
                <a:spcPct val="90000"/>
              </a:lnSpc>
              <a:spcBef>
                <a:spcPts val="1600"/>
              </a:spcBef>
              <a:spcAft>
                <a:spcPts val="0"/>
              </a:spcAft>
              <a:buClr>
                <a:schemeClr val="dk1"/>
              </a:buClr>
              <a:buSzPts val="1200"/>
              <a:buNone/>
              <a:defRPr sz="1200"/>
            </a:lvl4pPr>
            <a:lvl5pPr lvl="4" algn="ctr">
              <a:lnSpc>
                <a:spcPct val="90000"/>
              </a:lnSpc>
              <a:spcBef>
                <a:spcPts val="1600"/>
              </a:spcBef>
              <a:spcAft>
                <a:spcPts val="0"/>
              </a:spcAft>
              <a:buClr>
                <a:schemeClr val="dk1"/>
              </a:buClr>
              <a:buSzPts val="1200"/>
              <a:buNone/>
              <a:defRPr sz="1200"/>
            </a:lvl5pPr>
            <a:lvl6pPr lvl="5" algn="ctr">
              <a:lnSpc>
                <a:spcPct val="90000"/>
              </a:lnSpc>
              <a:spcBef>
                <a:spcPts val="1600"/>
              </a:spcBef>
              <a:spcAft>
                <a:spcPts val="0"/>
              </a:spcAft>
              <a:buClr>
                <a:schemeClr val="dk1"/>
              </a:buClr>
              <a:buSzPts val="1200"/>
              <a:buNone/>
              <a:defRPr sz="1200"/>
            </a:lvl6pPr>
            <a:lvl7pPr lvl="6" algn="ctr">
              <a:lnSpc>
                <a:spcPct val="90000"/>
              </a:lnSpc>
              <a:spcBef>
                <a:spcPts val="1600"/>
              </a:spcBef>
              <a:spcAft>
                <a:spcPts val="0"/>
              </a:spcAft>
              <a:buClr>
                <a:schemeClr val="dk1"/>
              </a:buClr>
              <a:buSzPts val="1200"/>
              <a:buNone/>
              <a:defRPr sz="1200"/>
            </a:lvl7pPr>
            <a:lvl8pPr lvl="7" algn="ctr">
              <a:lnSpc>
                <a:spcPct val="90000"/>
              </a:lnSpc>
              <a:spcBef>
                <a:spcPts val="1600"/>
              </a:spcBef>
              <a:spcAft>
                <a:spcPts val="0"/>
              </a:spcAft>
              <a:buClr>
                <a:schemeClr val="dk1"/>
              </a:buClr>
              <a:buSzPts val="1200"/>
              <a:buNone/>
              <a:defRPr sz="1200"/>
            </a:lvl8pPr>
            <a:lvl9pPr lvl="8" algn="ctr">
              <a:lnSpc>
                <a:spcPct val="90000"/>
              </a:lnSpc>
              <a:spcBef>
                <a:spcPts val="1600"/>
              </a:spcBef>
              <a:spcAft>
                <a:spcPts val="1600"/>
              </a:spcAft>
              <a:buClr>
                <a:schemeClr val="dk1"/>
              </a:buClr>
              <a:buSzPts val="1200"/>
              <a:buNone/>
              <a:defRPr sz="1200"/>
            </a:lvl9pPr>
          </a:lstStyle>
          <a:p>
            <a:endParaRPr/>
          </a:p>
        </p:txBody>
      </p:sp>
      <p:sp>
        <p:nvSpPr>
          <p:cNvPr id="43" name="Google Shape;43;p8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8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8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212121"/>
        </a:solidFill>
        <a:effectLst/>
      </p:bgPr>
    </p:bg>
    <p:spTree>
      <p:nvGrpSpPr>
        <p:cNvPr id="1" name="Shape 5"/>
        <p:cNvGrpSpPr/>
        <p:nvPr/>
      </p:nvGrpSpPr>
      <p:grpSpPr>
        <a:xfrm>
          <a:off x="0" y="0"/>
          <a:ext cx="0" cy="0"/>
          <a:chOff x="0" y="0"/>
          <a:chExt cx="0" cy="0"/>
        </a:xfrm>
      </p:grpSpPr>
      <p:sp>
        <p:nvSpPr>
          <p:cNvPr id="6" name="Google Shape;6;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endParaRPr/>
          </a:p>
        </p:txBody>
      </p:sp>
      <p:sp>
        <p:nvSpPr>
          <p:cNvPr id="7" name="Google Shape;7;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Public Sans"/>
              <a:buChar char="●"/>
              <a:defRPr sz="1800" b="0" i="0" u="none" strike="noStrike" cap="none">
                <a:solidFill>
                  <a:srgbClr val="FFFFFF"/>
                </a:solidFill>
                <a:latin typeface="Public Sans"/>
                <a:ea typeface="Public Sans"/>
                <a:cs typeface="Public Sans"/>
                <a:sym typeface="Public Sans"/>
              </a:defRPr>
            </a:lvl1pPr>
            <a:lvl2pPr marL="914400" marR="0" lvl="1"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2pPr>
            <a:lvl3pPr marL="1371600" marR="0" lvl="2"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3pPr>
            <a:lvl4pPr marL="1828800" marR="0" lvl="3"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4pPr>
            <a:lvl5pPr marL="2286000" marR="0" lvl="4"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5pPr>
            <a:lvl6pPr marL="2743200" marR="0" lvl="5"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6pPr>
            <a:lvl7pPr marL="3200400" marR="0" lvl="6"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7pPr>
            <a:lvl8pPr marL="3657600" marR="0" lvl="7"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8pPr>
            <a:lvl9pPr marL="4114800" marR="0" lvl="8" indent="-317500" algn="l" rtl="0">
              <a:lnSpc>
                <a:spcPct val="115000"/>
              </a:lnSpc>
              <a:spcBef>
                <a:spcPts val="1600"/>
              </a:spcBef>
              <a:spcAft>
                <a:spcPts val="160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9pPr>
          </a:lstStyle>
          <a:p>
            <a:endParaRPr/>
          </a:p>
        </p:txBody>
      </p:sp>
      <p:sp>
        <p:nvSpPr>
          <p:cNvPr id="8" name="Google Shape;8;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85"/>
          <p:cNvSpPr/>
          <p:nvPr/>
        </p:nvSpPr>
        <p:spPr>
          <a:xfrm>
            <a:off x="0" y="3429000"/>
            <a:ext cx="9144000" cy="159900"/>
          </a:xfrm>
          <a:prstGeom prst="rect">
            <a:avLst/>
          </a:prstGeom>
          <a:solidFill>
            <a:srgbClr val="BFBFB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 name="Google Shape;48;p85"/>
          <p:cNvSpPr txBox="1"/>
          <p:nvPr/>
        </p:nvSpPr>
        <p:spPr>
          <a:xfrm>
            <a:off x="628650" y="273844"/>
            <a:ext cx="7886700" cy="994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3400"/>
              <a:buFont typeface="Helvetica Neue"/>
              <a:buNone/>
            </a:pPr>
            <a:r>
              <a:rPr lang="en-US" sz="3400" b="1" i="0" u="none" strike="noStrike" cap="none">
                <a:solidFill>
                  <a:schemeClr val="lt1"/>
                </a:solidFill>
                <a:latin typeface="Helvetica Neue"/>
                <a:ea typeface="Helvetica Neue"/>
                <a:cs typeface="Helvetica Neue"/>
                <a:sym typeface="Helvetica Neue"/>
              </a:rPr>
              <a:t>Click to edit Master title style</a:t>
            </a:r>
            <a:endParaRPr sz="3400" b="1" i="0" u="none" strike="noStrike" cap="none">
              <a:solidFill>
                <a:schemeClr val="lt1"/>
              </a:solidFill>
              <a:latin typeface="Helvetica Neue"/>
              <a:ea typeface="Helvetica Neue"/>
              <a:cs typeface="Helvetica Neue"/>
              <a:sym typeface="Helvetica Neue"/>
            </a:endParaRPr>
          </a:p>
        </p:txBody>
      </p:sp>
      <p:sp>
        <p:nvSpPr>
          <p:cNvPr id="49" name="Google Shape;49;p85"/>
          <p:cNvSpPr txBox="1"/>
          <p:nvPr/>
        </p:nvSpPr>
        <p:spPr>
          <a:xfrm>
            <a:off x="628650" y="1314450"/>
            <a:ext cx="7886700" cy="800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2300"/>
              <a:buFont typeface="Arial"/>
              <a:buNone/>
            </a:pPr>
            <a:r>
              <a:rPr lang="en-US" sz="2300" b="1" i="1" u="none" strike="noStrike" cap="none">
                <a:solidFill>
                  <a:schemeClr val="lt1"/>
                </a:solidFill>
                <a:latin typeface="Helvetica Neue"/>
                <a:ea typeface="Helvetica Neue"/>
                <a:cs typeface="Helvetica Neue"/>
                <a:sym typeface="Helvetica Neue"/>
              </a:rPr>
              <a:t>Click to edit Subtitle</a:t>
            </a:r>
            <a:endParaRPr sz="2300" b="1" i="1" u="none" strike="noStrike" cap="none">
              <a:solidFill>
                <a:schemeClr val="lt1"/>
              </a:solidFill>
              <a:latin typeface="Helvetica Neue"/>
              <a:ea typeface="Helvetica Neue"/>
              <a:cs typeface="Helvetica Neue"/>
              <a:sym typeface="Helvetica Neue"/>
            </a:endParaRPr>
          </a:p>
        </p:txBody>
      </p:sp>
      <p:pic>
        <p:nvPicPr>
          <p:cNvPr id="50" name="Google Shape;50;p85"/>
          <p:cNvPicPr preferRelativeResize="0"/>
          <p:nvPr/>
        </p:nvPicPr>
        <p:blipFill rotWithShape="1">
          <a:blip r:embed="rId4">
            <a:alphaModFix/>
          </a:blip>
          <a:srcRect/>
          <a:stretch/>
        </p:blipFill>
        <p:spPr>
          <a:xfrm>
            <a:off x="0" y="0"/>
            <a:ext cx="9143999" cy="3429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github.com/uswds" TargetMode="External"/><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designsystem.digital.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odirect.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nationalmap.go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421"/>
        <p:cNvGrpSpPr/>
        <p:nvPr/>
      </p:nvGrpSpPr>
      <p:grpSpPr>
        <a:xfrm>
          <a:off x="0" y="0"/>
          <a:ext cx="0" cy="0"/>
          <a:chOff x="0" y="0"/>
          <a:chExt cx="0" cy="0"/>
        </a:xfrm>
      </p:grpSpPr>
      <p:sp>
        <p:nvSpPr>
          <p:cNvPr id="422" name="text"/>
          <p:cNvSpPr txBox="1">
            <a:spLocks noGrp="1"/>
          </p:cNvSpPr>
          <p:nvPr>
            <p:ph type="title" idx="4294967295"/>
          </p:nvPr>
        </p:nvSpPr>
        <p:spPr>
          <a:xfrm>
            <a:off x="499908" y="3346043"/>
            <a:ext cx="8144183" cy="1498200"/>
          </a:xfrm>
          <a:prstGeom prst="rect">
            <a:avLst/>
          </a:prstGeom>
          <a:noFill/>
          <a:ln>
            <a:noFill/>
          </a:ln>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2800"/>
              <a:buNone/>
            </a:pPr>
            <a:r>
              <a:rPr lang="en-US" sz="4000" b="1" dirty="0">
                <a:solidFill>
                  <a:schemeClr val="lt1"/>
                </a:solidFill>
              </a:rPr>
              <a:t>USWDS Monthly Call</a:t>
            </a:r>
            <a:endParaRPr sz="4000" b="1" dirty="0">
              <a:solidFill>
                <a:schemeClr val="lt1"/>
              </a:solidFill>
            </a:endParaRPr>
          </a:p>
          <a:p>
            <a:pPr marL="0" lvl="0" indent="0" algn="ctr" rtl="0">
              <a:lnSpc>
                <a:spcPct val="95000"/>
              </a:lnSpc>
              <a:spcBef>
                <a:spcPts val="0"/>
              </a:spcBef>
              <a:spcAft>
                <a:spcPts val="0"/>
              </a:spcAft>
              <a:buSzPts val="2800"/>
              <a:buNone/>
            </a:pPr>
            <a:r>
              <a:rPr lang="en" sz="4000" dirty="0">
                <a:solidFill>
                  <a:srgbClr val="FFBE2E"/>
                </a:solidFill>
                <a:latin typeface="Public Sans Thin" pitchFamily="2" charset="77"/>
              </a:rPr>
              <a:t>March 2022</a:t>
            </a:r>
            <a:endParaRPr dirty="0">
              <a:latin typeface="Public Sans Thin" pitchFamily="2" charset="77"/>
            </a:endParaRPr>
          </a:p>
        </p:txBody>
      </p:sp>
      <p:pic>
        <p:nvPicPr>
          <p:cNvPr id="6" name="logo 1" descr="USWDS logo">
            <a:extLst>
              <a:ext uri="{FF2B5EF4-FFF2-40B4-BE49-F238E27FC236}">
                <a16:creationId xmlns:a16="http://schemas.microsoft.com/office/drawing/2014/main" id="{E75CF879-C1AF-6A43-BEA6-0C9EEF9C9F4C}"/>
              </a:ext>
            </a:extLst>
          </p:cNvPr>
          <p:cNvPicPr>
            <a:picLocks noChangeAspect="1"/>
          </p:cNvPicPr>
          <p:nvPr/>
        </p:nvPicPr>
        <p:blipFill>
          <a:blip r:embed="rId3"/>
          <a:stretch>
            <a:fillRect/>
          </a:stretch>
        </p:blipFill>
        <p:spPr>
          <a:xfrm>
            <a:off x="3230256" y="630958"/>
            <a:ext cx="2648330" cy="2504622"/>
          </a:xfrm>
          <a:prstGeom prst="rect">
            <a:avLst/>
          </a:prstGeom>
        </p:spPr>
      </p:pic>
      <p:sp>
        <p:nvSpPr>
          <p:cNvPr id="5" name="Slide Number Placeholder 10">
            <a:extLst>
              <a:ext uri="{FF2B5EF4-FFF2-40B4-BE49-F238E27FC236}">
                <a16:creationId xmlns:a16="http://schemas.microsoft.com/office/drawing/2014/main" id="{1B8F1702-792C-4637-A167-51F3B48C69B7}"/>
              </a:ext>
            </a:extLst>
          </p:cNvPr>
          <p:cNvSpPr txBox="1">
            <a:spLocks/>
          </p:cNvSpPr>
          <p:nvPr/>
        </p:nvSpPr>
        <p:spPr>
          <a:xfrm>
            <a:off x="6922180" y="4780203"/>
            <a:ext cx="2057400" cy="2738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685800">
              <a:buClrTx/>
              <a:defRPr/>
            </a:pPr>
            <a:fld id="{25AFEA32-29CA-4500-92AF-A0C955316540}" type="slidenum">
              <a:rPr lang="en-US" kern="1200" smtClean="0">
                <a:solidFill>
                  <a:schemeClr val="bg1"/>
                </a:solidFill>
                <a:latin typeface="Franklin Gothic Book" panose="020B0503020102020204" pitchFamily="34" charset="0"/>
                <a:ea typeface="+mn-ea"/>
                <a:cs typeface="+mn-cs"/>
              </a:rPr>
              <a:pPr defTabSz="685800">
                <a:buClrTx/>
                <a:defRPr/>
              </a:pPr>
              <a:t>1</a:t>
            </a:fld>
            <a:endParaRPr lang="en-US" kern="1200" dirty="0">
              <a:solidFill>
                <a:schemeClr val="bg1"/>
              </a:solidFill>
              <a:latin typeface="Franklin Gothic Book" panose="020B0503020102020204"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4000" dirty="0">
                <a:solidFill>
                  <a:srgbClr val="FFBE2E"/>
                </a:solidFill>
              </a:rPr>
              <a:t>High contrast mode and </a:t>
            </a:r>
            <a:br>
              <a:rPr lang="en-US" sz="4000" dirty="0">
                <a:solidFill>
                  <a:srgbClr val="FFBE2E"/>
                </a:solidFill>
              </a:rPr>
            </a:br>
            <a:r>
              <a:rPr lang="en-US" sz="4000" dirty="0">
                <a:solidFill>
                  <a:srgbClr val="FFBE2E"/>
                </a:solidFill>
              </a:rPr>
              <a:t>forced colors</a:t>
            </a:r>
            <a:endParaRPr sz="4000" b="0" dirty="0">
              <a:solidFill>
                <a:srgbClr val="FFBE2E"/>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10</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83401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4000" dirty="0">
                <a:solidFill>
                  <a:srgbClr val="FFBE2E"/>
                </a:solidFill>
              </a:rPr>
              <a:t>Improved Footer accessibility</a:t>
            </a:r>
            <a:endParaRPr sz="4000" b="0" dirty="0">
              <a:solidFill>
                <a:srgbClr val="FFBE2E"/>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11</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2190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04CF85"/>
                </a:solidFill>
                <a:latin typeface="Public Sans"/>
                <a:ea typeface="Public Sans"/>
                <a:cs typeface="Public Sans"/>
                <a:sym typeface="Public Sans"/>
              </a:rPr>
              <a:t>USWDS 2.13.3</a:t>
            </a:r>
            <a:br>
              <a:rPr lang="en-US" sz="4000" dirty="0">
                <a:solidFill>
                  <a:srgbClr val="04CF85"/>
                </a:solidFill>
                <a:latin typeface="Public Sans"/>
                <a:ea typeface="Public Sans"/>
                <a:cs typeface="Public Sans"/>
                <a:sym typeface="Public Sans"/>
              </a:rPr>
            </a:br>
            <a:r>
              <a:rPr lang="en-US" sz="4000" b="0" dirty="0">
                <a:solidFill>
                  <a:schemeClr val="bg1"/>
                </a:solidFill>
                <a:latin typeface="Public Sans"/>
                <a:ea typeface="Public Sans"/>
                <a:cs typeface="Public Sans"/>
                <a:sym typeface="Public Sans"/>
              </a:rPr>
              <a:t>Available next week.</a:t>
            </a:r>
            <a:endParaRPr sz="4000" b="0" dirty="0">
              <a:solidFill>
                <a:schemeClr val="bg1"/>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12</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639047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967EFB"/>
                </a:solidFill>
                <a:latin typeface="Public Sans"/>
                <a:ea typeface="Public Sans"/>
                <a:cs typeface="Public Sans"/>
                <a:sym typeface="Public Sans"/>
              </a:rPr>
              <a:t>USWDS 3.0.0 Beta 4</a:t>
            </a:r>
            <a:br>
              <a:rPr lang="en-US" sz="4000" dirty="0">
                <a:solidFill>
                  <a:srgbClr val="967EFB"/>
                </a:solidFill>
                <a:latin typeface="Public Sans"/>
                <a:ea typeface="Public Sans"/>
                <a:cs typeface="Public Sans"/>
                <a:sym typeface="Public Sans"/>
              </a:rPr>
            </a:br>
            <a:r>
              <a:rPr lang="en-US" sz="4000" b="0" dirty="0">
                <a:solidFill>
                  <a:schemeClr val="bg1"/>
                </a:solidFill>
                <a:latin typeface="Public Sans"/>
                <a:ea typeface="Public Sans"/>
                <a:cs typeface="Public Sans"/>
                <a:sym typeface="Public Sans"/>
              </a:rPr>
              <a:t>@</a:t>
            </a:r>
            <a:r>
              <a:rPr lang="en-US" sz="4000" b="0" dirty="0" err="1">
                <a:solidFill>
                  <a:schemeClr val="bg1"/>
                </a:solidFill>
                <a:latin typeface="Public Sans"/>
                <a:ea typeface="Public Sans"/>
                <a:cs typeface="Public Sans"/>
                <a:sym typeface="Public Sans"/>
              </a:rPr>
              <a:t>uswds</a:t>
            </a:r>
            <a:r>
              <a:rPr lang="en-US" sz="4000" b="0" dirty="0">
                <a:solidFill>
                  <a:schemeClr val="bg1"/>
                </a:solidFill>
                <a:latin typeface="Public Sans"/>
                <a:ea typeface="Public Sans"/>
                <a:cs typeface="Public Sans"/>
                <a:sym typeface="Public Sans"/>
              </a:rPr>
              <a:t>/</a:t>
            </a:r>
            <a:r>
              <a:rPr lang="en-US" sz="4000" b="0" dirty="0" err="1">
                <a:solidFill>
                  <a:schemeClr val="bg1"/>
                </a:solidFill>
                <a:latin typeface="Public Sans"/>
                <a:ea typeface="Public Sans"/>
                <a:cs typeface="Public Sans"/>
                <a:sym typeface="Public Sans"/>
              </a:rPr>
              <a:t>uswds</a:t>
            </a:r>
            <a:endParaRPr sz="4000" b="0" dirty="0">
              <a:solidFill>
                <a:schemeClr val="bg1"/>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13</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167120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4000" dirty="0">
                <a:solidFill>
                  <a:srgbClr val="FFBE2E"/>
                </a:solidFill>
              </a:rPr>
              <a:t>Modular architecture and package structure</a:t>
            </a:r>
            <a:endParaRPr sz="4000" b="0" dirty="0">
              <a:solidFill>
                <a:srgbClr val="FFBE2E"/>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14</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38420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967EFB"/>
                </a:solidFill>
                <a:latin typeface="Public Sans"/>
                <a:ea typeface="Public Sans"/>
                <a:cs typeface="Public Sans"/>
                <a:sym typeface="Public Sans"/>
              </a:rPr>
              <a:t>USWDS 3.0.0 Beta 4</a:t>
            </a:r>
            <a:br>
              <a:rPr lang="en-US" sz="4000" dirty="0">
                <a:solidFill>
                  <a:srgbClr val="967EFB"/>
                </a:solidFill>
                <a:latin typeface="Public Sans"/>
                <a:ea typeface="Public Sans"/>
                <a:cs typeface="Public Sans"/>
                <a:sym typeface="Public Sans"/>
              </a:rPr>
            </a:br>
            <a:r>
              <a:rPr lang="en-US" sz="4000" b="0" dirty="0">
                <a:solidFill>
                  <a:schemeClr val="bg1"/>
                </a:solidFill>
                <a:latin typeface="Public Sans"/>
                <a:ea typeface="Public Sans"/>
                <a:cs typeface="Public Sans"/>
                <a:sym typeface="Public Sans"/>
              </a:rPr>
              <a:t>Out now</a:t>
            </a:r>
            <a:endParaRPr sz="4000" b="0" dirty="0">
              <a:solidFill>
                <a:schemeClr val="bg1"/>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15</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727903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EF5E25"/>
                </a:solidFill>
                <a:latin typeface="Public Sans"/>
                <a:ea typeface="Public Sans"/>
                <a:cs typeface="Public Sans"/>
                <a:sym typeface="Public Sans"/>
              </a:rPr>
              <a:t>USWDS Compile Beta 2</a:t>
            </a:r>
            <a:br>
              <a:rPr lang="en-US" sz="4000" dirty="0">
                <a:solidFill>
                  <a:srgbClr val="967EFB"/>
                </a:solidFill>
                <a:latin typeface="Public Sans"/>
                <a:ea typeface="Public Sans"/>
                <a:cs typeface="Public Sans"/>
                <a:sym typeface="Public Sans"/>
              </a:rPr>
            </a:br>
            <a:r>
              <a:rPr lang="en-US" sz="4000" b="0" dirty="0">
                <a:solidFill>
                  <a:schemeClr val="bg1"/>
                </a:solidFill>
                <a:latin typeface="Public Sans"/>
                <a:ea typeface="Public Sans"/>
                <a:cs typeface="Public Sans"/>
                <a:sym typeface="Public Sans"/>
              </a:rPr>
              <a:t>USWDS 3.0 compatibility</a:t>
            </a:r>
            <a:endParaRPr sz="4000" b="0" dirty="0">
              <a:solidFill>
                <a:schemeClr val="bg1"/>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16</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5616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4000" dirty="0">
                <a:solidFill>
                  <a:srgbClr val="FFBE2E"/>
                </a:solidFill>
              </a:rPr>
              <a:t>The best way to migrate to USWDS 3.0</a:t>
            </a:r>
            <a:endParaRPr sz="4000" b="0" dirty="0">
              <a:solidFill>
                <a:srgbClr val="FFBE2E"/>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17</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096089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EF5E25"/>
                </a:solidFill>
                <a:latin typeface="Public Sans"/>
                <a:ea typeface="Public Sans"/>
                <a:cs typeface="Public Sans"/>
                <a:sym typeface="Public Sans"/>
              </a:rPr>
              <a:t>USWDS Compile Beta 2</a:t>
            </a:r>
            <a:br>
              <a:rPr lang="en-US" sz="4000" dirty="0">
                <a:solidFill>
                  <a:srgbClr val="EF5E25"/>
                </a:solidFill>
                <a:latin typeface="Public Sans"/>
                <a:ea typeface="Public Sans"/>
                <a:cs typeface="Public Sans"/>
                <a:sym typeface="Public Sans"/>
              </a:rPr>
            </a:br>
            <a:r>
              <a:rPr lang="en-US" sz="4000" b="0" dirty="0">
                <a:solidFill>
                  <a:schemeClr val="bg1"/>
                </a:solidFill>
                <a:latin typeface="Public Sans"/>
                <a:ea typeface="Public Sans"/>
                <a:cs typeface="Public Sans"/>
                <a:sym typeface="Public Sans"/>
              </a:rPr>
              <a:t>Out now</a:t>
            </a:r>
            <a:endParaRPr sz="4000" b="0" dirty="0">
              <a:solidFill>
                <a:schemeClr val="bg1"/>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18</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25420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47"/>
        <p:cNvGrpSpPr/>
        <p:nvPr/>
      </p:nvGrpSpPr>
      <p:grpSpPr>
        <a:xfrm>
          <a:off x="0" y="0"/>
          <a:ext cx="0" cy="0"/>
          <a:chOff x="0" y="0"/>
          <a:chExt cx="0" cy="0"/>
        </a:xfrm>
      </p:grpSpPr>
      <p:sp>
        <p:nvSpPr>
          <p:cNvPr id="148" name="name"/>
          <p:cNvSpPr txBox="1">
            <a:spLocks noGrp="1"/>
          </p:cNvSpPr>
          <p:nvPr>
            <p:ph type="title" idx="4294967295"/>
          </p:nvPr>
        </p:nvSpPr>
        <p:spPr>
          <a:xfrm>
            <a:off x="526942" y="1624720"/>
            <a:ext cx="8066017" cy="656649"/>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4000" b="1" dirty="0">
                <a:solidFill>
                  <a:srgbClr val="FFBE2E"/>
                </a:solidFill>
                <a:latin typeface="Public Sans" pitchFamily="2" charset="77"/>
                <a:ea typeface="Public Sans Thin"/>
                <a:cs typeface="Public Sans Thin"/>
                <a:sym typeface="Public Sans Thin"/>
              </a:rPr>
              <a:t>USWDS 3.0 Preview</a:t>
            </a:r>
            <a:endParaRPr sz="4000" dirty="0">
              <a:solidFill>
                <a:srgbClr val="FFBE2E"/>
              </a:solidFill>
              <a:latin typeface="Public Sans" pitchFamily="2" charset="77"/>
            </a:endParaRPr>
          </a:p>
        </p:txBody>
      </p:sp>
      <p:pic>
        <p:nvPicPr>
          <p:cNvPr id="6" name="Picture 5">
            <a:extLst>
              <a:ext uri="{FF2B5EF4-FFF2-40B4-BE49-F238E27FC236}">
                <a16:creationId xmlns:a16="http://schemas.microsoft.com/office/drawing/2014/main" id="{3B8D6026-B0E3-8349-B30B-E6813C6E5799}"/>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997075" y="2862131"/>
            <a:ext cx="5149849" cy="2710447"/>
          </a:xfrm>
          <a:prstGeom prst="rect">
            <a:avLst/>
          </a:prstGeom>
        </p:spPr>
      </p:pic>
      <p:sp>
        <p:nvSpPr>
          <p:cNvPr id="5" name="Slide Number Placeholder 10">
            <a:extLst>
              <a:ext uri="{FF2B5EF4-FFF2-40B4-BE49-F238E27FC236}">
                <a16:creationId xmlns:a16="http://schemas.microsoft.com/office/drawing/2014/main" id="{E6560333-000C-4140-80C7-90997C662E46}"/>
              </a:ext>
            </a:extLst>
          </p:cNvPr>
          <p:cNvSpPr>
            <a:spLocks noGrp="1"/>
          </p:cNvSpPr>
          <p:nvPr>
            <p:ph type="sldNum" sz="quarter" idx="12"/>
          </p:nvPr>
        </p:nvSpPr>
        <p:spPr>
          <a:xfrm>
            <a:off x="6909813" y="4774379"/>
            <a:ext cx="2057400" cy="273844"/>
          </a:xfrm>
        </p:spPr>
        <p:txBody>
          <a:bodyPr/>
          <a:lstStyle/>
          <a:p>
            <a:pPr defTabSz="685800">
              <a:buClrTx/>
              <a:defRPr/>
            </a:pPr>
            <a:fld id="{25AFEA32-29CA-4500-92AF-A0C955316540}" type="slidenum">
              <a:rPr lang="en-US" kern="1200">
                <a:solidFill>
                  <a:schemeClr val="bg1"/>
                </a:solidFill>
                <a:latin typeface="Franklin Gothic Book" panose="020B0503020102020204" pitchFamily="34" charset="0"/>
                <a:ea typeface="+mn-ea"/>
                <a:cs typeface="+mn-cs"/>
              </a:rPr>
              <a:pPr defTabSz="685800">
                <a:buClrTx/>
                <a:defRPr/>
              </a:pPr>
              <a:t>19</a:t>
            </a:fld>
            <a:endParaRPr lang="en-US" kern="1200" dirty="0">
              <a:solidFill>
                <a:schemeClr val="bg1"/>
              </a:solidFill>
              <a:latin typeface="Franklin Gothic Book" panose="020B0503020102020204" pitchFamily="34" charset="0"/>
              <a:ea typeface="+mn-ea"/>
              <a:cs typeface="+mn-cs"/>
            </a:endParaRPr>
          </a:p>
        </p:txBody>
      </p:sp>
    </p:spTree>
    <p:extLst>
      <p:ext uri="{BB962C8B-B14F-4D97-AF65-F5344CB8AC3E}">
        <p14:creationId xmlns:p14="http://schemas.microsoft.com/office/powerpoint/2010/main" val="25380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76"/>
        <p:cNvGrpSpPr/>
        <p:nvPr/>
      </p:nvGrpSpPr>
      <p:grpSpPr>
        <a:xfrm>
          <a:off x="0" y="0"/>
          <a:ext cx="0" cy="0"/>
          <a:chOff x="0" y="0"/>
          <a:chExt cx="0" cy="0"/>
        </a:xfrm>
      </p:grpSpPr>
      <p:sp>
        <p:nvSpPr>
          <p:cNvPr id="77" name="Google Shape;77;p2"/>
          <p:cNvSpPr txBox="1">
            <a:spLocks noGrp="1"/>
          </p:cNvSpPr>
          <p:nvPr>
            <p:ph type="title" idx="4294967295"/>
          </p:nvPr>
        </p:nvSpPr>
        <p:spPr>
          <a:xfrm>
            <a:off x="499908" y="1146242"/>
            <a:ext cx="8144183" cy="1994104"/>
          </a:xfrm>
          <a:prstGeom prst="rect">
            <a:avLst/>
          </a:prstGeom>
          <a:noFill/>
          <a:ln>
            <a:noFill/>
          </a:ln>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2800"/>
              <a:buNone/>
            </a:pPr>
            <a:r>
              <a:rPr lang="en-US" sz="4000" b="1" dirty="0">
                <a:solidFill>
                  <a:srgbClr val="FFBE2E"/>
                </a:solidFill>
              </a:rPr>
              <a:t>Hi!</a:t>
            </a:r>
            <a:endParaRPr sz="4000" b="1" dirty="0">
              <a:solidFill>
                <a:srgbClr val="FFBE2E"/>
              </a:solidFill>
            </a:endParaRPr>
          </a:p>
          <a:p>
            <a:pPr marL="0" lvl="0" indent="0" algn="ctr" rtl="0">
              <a:lnSpc>
                <a:spcPct val="95000"/>
              </a:lnSpc>
              <a:spcBef>
                <a:spcPts val="0"/>
              </a:spcBef>
              <a:spcAft>
                <a:spcPts val="0"/>
              </a:spcAft>
              <a:buSzPts val="2800"/>
              <a:buNone/>
            </a:pPr>
            <a:r>
              <a:rPr lang="en-US" sz="4000" dirty="0">
                <a:solidFill>
                  <a:schemeClr val="lt1"/>
                </a:solidFill>
                <a:latin typeface="Public Sans Thin"/>
                <a:ea typeface="Public Sans Thin"/>
                <a:cs typeface="Public Sans Thin"/>
                <a:sym typeface="Public Sans Thin"/>
              </a:rPr>
              <a:t>Thanks for being here!</a:t>
            </a:r>
            <a:endParaRPr dirty="0">
              <a:solidFill>
                <a:schemeClr val="lt1"/>
              </a:solidFill>
              <a:latin typeface="Public Sans Thin"/>
              <a:ea typeface="Public Sans Thin"/>
              <a:cs typeface="Public Sans Thin"/>
              <a:sym typeface="Public Sans Thin"/>
            </a:endParaRPr>
          </a:p>
        </p:txBody>
      </p:sp>
      <p:pic>
        <p:nvPicPr>
          <p:cNvPr id="78" name="Google Shape;78;p2" descr="Picture of Dan Williams"/>
          <p:cNvPicPr preferRelativeResize="0"/>
          <p:nvPr/>
        </p:nvPicPr>
        <p:blipFill rotWithShape="1">
          <a:blip r:embed="rId3">
            <a:alphaModFix/>
          </a:blip>
          <a:srcRect/>
          <a:stretch/>
        </p:blipFill>
        <p:spPr>
          <a:xfrm>
            <a:off x="3898199" y="3464700"/>
            <a:ext cx="1347600" cy="1678800"/>
          </a:xfrm>
          <a:prstGeom prst="rect">
            <a:avLst/>
          </a:prstGeom>
          <a:noFill/>
          <a:ln>
            <a:noFill/>
          </a:ln>
        </p:spPr>
      </p:pic>
      <p:sp>
        <p:nvSpPr>
          <p:cNvPr id="79" name="Google Shape;79;p2"/>
          <p:cNvSpPr txBox="1"/>
          <p:nvPr/>
        </p:nvSpPr>
        <p:spPr>
          <a:xfrm>
            <a:off x="6769780" y="4780203"/>
            <a:ext cx="2057400" cy="273844"/>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lt1"/>
              </a:buClr>
              <a:buSzPts val="10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2</a:t>
            </a:fld>
            <a:endParaRPr sz="1000" b="0" i="0" u="none" strike="noStrike" cap="none">
              <a:solidFill>
                <a:schemeClr val="lt1"/>
              </a:solidFill>
              <a:latin typeface="Libre Franklin"/>
              <a:ea typeface="Libre Franklin"/>
              <a:cs typeface="Libre Franklin"/>
              <a:sym typeface="Libre Frankl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47"/>
        <p:cNvGrpSpPr/>
        <p:nvPr/>
      </p:nvGrpSpPr>
      <p:grpSpPr>
        <a:xfrm>
          <a:off x="0" y="0"/>
          <a:ext cx="0" cy="0"/>
          <a:chOff x="0" y="0"/>
          <a:chExt cx="0" cy="0"/>
        </a:xfrm>
      </p:grpSpPr>
      <p:sp>
        <p:nvSpPr>
          <p:cNvPr id="148" name="name"/>
          <p:cNvSpPr txBox="1">
            <a:spLocks noGrp="1"/>
          </p:cNvSpPr>
          <p:nvPr>
            <p:ph type="title" idx="4294967295"/>
          </p:nvPr>
        </p:nvSpPr>
        <p:spPr>
          <a:xfrm>
            <a:off x="337551" y="1536312"/>
            <a:ext cx="4664765" cy="656649"/>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SzPts val="2800"/>
              <a:buNone/>
            </a:pPr>
            <a:r>
              <a:rPr lang="en" sz="3200" b="1" dirty="0">
                <a:solidFill>
                  <a:srgbClr val="FFBE2E"/>
                </a:solidFill>
                <a:latin typeface="Public Sans" pitchFamily="2" charset="77"/>
                <a:ea typeface="Public Sans Thin"/>
                <a:cs typeface="Public Sans Thin"/>
                <a:sym typeface="Public Sans Thin"/>
              </a:rPr>
              <a:t>James Mejia</a:t>
            </a:r>
            <a:endParaRPr sz="3200" b="1" dirty="0">
              <a:solidFill>
                <a:srgbClr val="FFBE2E"/>
              </a:solidFill>
              <a:latin typeface="Public Sans" pitchFamily="2" charset="77"/>
            </a:endParaRPr>
          </a:p>
        </p:txBody>
      </p:sp>
      <p:sp>
        <p:nvSpPr>
          <p:cNvPr id="149" name="attrib"/>
          <p:cNvSpPr txBox="1">
            <a:spLocks noGrp="1"/>
          </p:cNvSpPr>
          <p:nvPr>
            <p:ph type="body" idx="4294967295"/>
          </p:nvPr>
        </p:nvSpPr>
        <p:spPr>
          <a:xfrm>
            <a:off x="4125683" y="1052832"/>
            <a:ext cx="4754442" cy="1279623"/>
          </a:xfrm>
          <a:prstGeom prst="rect">
            <a:avLst/>
          </a:prstGeom>
          <a:noFill/>
          <a:ln>
            <a:noFill/>
          </a:ln>
        </p:spPr>
        <p:txBody>
          <a:bodyPr spcFirstLastPara="1" wrap="square" lIns="91425" tIns="91425" rIns="91425" bIns="91425" anchor="ctr" anchorCtr="0">
            <a:noAutofit/>
          </a:bodyPr>
          <a:lstStyle/>
          <a:p>
            <a:pPr marL="0" lvl="0" indent="0" algn="r">
              <a:lnSpc>
                <a:spcPct val="95000"/>
              </a:lnSpc>
              <a:buNone/>
            </a:pPr>
            <a:r>
              <a:rPr lang="en-US" sz="2800" b="1" dirty="0">
                <a:solidFill>
                  <a:schemeClr val="bg1"/>
                </a:solidFill>
                <a:latin typeface="Public Sans" pitchFamily="2" charset="77"/>
              </a:rPr>
              <a:t>USWDS Core Team</a:t>
            </a:r>
          </a:p>
          <a:p>
            <a:pPr marL="0" lvl="0" indent="0" algn="r">
              <a:lnSpc>
                <a:spcPct val="95000"/>
              </a:lnSpc>
              <a:buNone/>
            </a:pPr>
            <a:r>
              <a:rPr lang="en-US" sz="2800" dirty="0">
                <a:solidFill>
                  <a:srgbClr val="FFBE2E"/>
                </a:solidFill>
                <a:latin typeface="Public Sans" pitchFamily="2" charset="77"/>
              </a:rPr>
              <a:t>Contractor</a:t>
            </a:r>
            <a:endParaRPr sz="2800" dirty="0">
              <a:solidFill>
                <a:srgbClr val="FFBE2E"/>
              </a:solidFill>
              <a:latin typeface="Public Sans" pitchFamily="2" charset="77"/>
            </a:endParaRPr>
          </a:p>
        </p:txBody>
      </p:sp>
      <p:sp>
        <p:nvSpPr>
          <p:cNvPr id="5" name="Slide Number Placeholder 10">
            <a:extLst>
              <a:ext uri="{FF2B5EF4-FFF2-40B4-BE49-F238E27FC236}">
                <a16:creationId xmlns:a16="http://schemas.microsoft.com/office/drawing/2014/main" id="{E6560333-000C-4140-80C7-90997C662E46}"/>
              </a:ext>
            </a:extLst>
          </p:cNvPr>
          <p:cNvSpPr>
            <a:spLocks noGrp="1"/>
          </p:cNvSpPr>
          <p:nvPr>
            <p:ph type="sldNum" sz="quarter" idx="12"/>
          </p:nvPr>
        </p:nvSpPr>
        <p:spPr>
          <a:xfrm>
            <a:off x="6909813" y="4774379"/>
            <a:ext cx="2057400" cy="273844"/>
          </a:xfrm>
        </p:spPr>
        <p:txBody>
          <a:bodyPr/>
          <a:lstStyle/>
          <a:p>
            <a:pPr defTabSz="685800">
              <a:buClrTx/>
              <a:defRPr/>
            </a:pPr>
            <a:fld id="{25AFEA32-29CA-4500-92AF-A0C955316540}" type="slidenum">
              <a:rPr lang="en-US" kern="1200">
                <a:solidFill>
                  <a:schemeClr val="bg1"/>
                </a:solidFill>
                <a:latin typeface="Franklin Gothic Book" panose="020B0503020102020204" pitchFamily="34" charset="0"/>
                <a:ea typeface="+mn-ea"/>
                <a:cs typeface="+mn-cs"/>
              </a:rPr>
              <a:pPr defTabSz="685800">
                <a:buClrTx/>
                <a:defRPr/>
              </a:pPr>
              <a:t>20</a:t>
            </a:fld>
            <a:endParaRPr lang="en-US" kern="1200">
              <a:solidFill>
                <a:schemeClr val="bg1"/>
              </a:solidFill>
              <a:latin typeface="Franklin Gothic Book" panose="020B0503020102020204" pitchFamily="34" charset="0"/>
              <a:ea typeface="+mn-ea"/>
              <a:cs typeface="+mn-cs"/>
            </a:endParaRPr>
          </a:p>
        </p:txBody>
      </p:sp>
      <p:pic>
        <p:nvPicPr>
          <p:cNvPr id="3" name="Picture 2">
            <a:extLst>
              <a:ext uri="{FF2B5EF4-FFF2-40B4-BE49-F238E27FC236}">
                <a16:creationId xmlns:a16="http://schemas.microsoft.com/office/drawing/2014/main" id="{06308623-475C-FA47-9A1F-8AEB26A2B47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997075" y="2862131"/>
            <a:ext cx="5149849" cy="2710447"/>
          </a:xfrm>
          <a:prstGeom prst="rect">
            <a:avLst/>
          </a:prstGeom>
        </p:spPr>
      </p:pic>
    </p:spTree>
    <p:extLst>
      <p:ext uri="{BB962C8B-B14F-4D97-AF65-F5344CB8AC3E}">
        <p14:creationId xmlns:p14="http://schemas.microsoft.com/office/powerpoint/2010/main" val="2433865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8000" b="0" dirty="0">
                <a:solidFill>
                  <a:schemeClr val="bg1"/>
                </a:solidFill>
                <a:latin typeface="Apple Chancery" panose="03020702040506060504" pitchFamily="66" charset="-79"/>
                <a:cs typeface="Apple Chancery" panose="03020702040506060504" pitchFamily="66" charset="-79"/>
              </a:rPr>
              <a:t>Demo</a:t>
            </a:r>
            <a:endParaRPr sz="8000" b="0" dirty="0">
              <a:solidFill>
                <a:schemeClr val="bg1"/>
              </a:solidFill>
              <a:latin typeface="Apple Chancery" panose="03020702040506060504" pitchFamily="66" charset="-79"/>
              <a:cs typeface="Apple Chancery" panose="03020702040506060504" pitchFamily="66" charset="-79"/>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21</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80357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4000" dirty="0">
                <a:solidFill>
                  <a:srgbClr val="967EFB"/>
                </a:solidFill>
              </a:rPr>
              <a:t>USWDS 3.0 will be here </a:t>
            </a:r>
            <a:br>
              <a:rPr lang="en-US" sz="4000" dirty="0">
                <a:solidFill>
                  <a:srgbClr val="967EFB"/>
                </a:solidFill>
              </a:rPr>
            </a:br>
            <a:r>
              <a:rPr lang="en-US" sz="4000" dirty="0">
                <a:solidFill>
                  <a:srgbClr val="967EFB"/>
                </a:solidFill>
              </a:rPr>
              <a:t>next month.</a:t>
            </a:r>
            <a:endParaRPr sz="4000" b="0" dirty="0">
              <a:solidFill>
                <a:srgbClr val="FFBE2E"/>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22</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261071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4000" dirty="0">
                <a:solidFill>
                  <a:srgbClr val="967EFB"/>
                </a:solidFill>
              </a:rPr>
              <a:t>USWDS Packages </a:t>
            </a:r>
            <a:br>
              <a:rPr lang="en-US" sz="4000" dirty="0">
                <a:solidFill>
                  <a:srgbClr val="967EFB"/>
                </a:solidFill>
              </a:rPr>
            </a:br>
            <a:r>
              <a:rPr lang="en-US" sz="4000" dirty="0">
                <a:solidFill>
                  <a:srgbClr val="967EFB"/>
                </a:solidFill>
              </a:rPr>
              <a:t>have grown up.</a:t>
            </a:r>
            <a:endParaRPr sz="4000" b="0" dirty="0">
              <a:solidFill>
                <a:srgbClr val="FFBE2E"/>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23</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872211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4000" dirty="0">
                <a:solidFill>
                  <a:srgbClr val="967EFB"/>
                </a:solidFill>
              </a:rPr>
              <a:t>USWDS unbundled.</a:t>
            </a:r>
            <a:endParaRPr sz="4000" b="0" dirty="0">
              <a:solidFill>
                <a:srgbClr val="FFBE2E"/>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24</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4135462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4000" dirty="0">
                <a:solidFill>
                  <a:srgbClr val="FFBE2E"/>
                </a:solidFill>
              </a:rPr>
              <a:t>Define, </a:t>
            </a:r>
            <a:r>
              <a:rPr lang="en-US" sz="4000" dirty="0">
                <a:solidFill>
                  <a:srgbClr val="967EFB"/>
                </a:solidFill>
              </a:rPr>
              <a:t>customize, </a:t>
            </a:r>
            <a:r>
              <a:rPr lang="en-US" sz="4000" dirty="0">
                <a:solidFill>
                  <a:schemeClr val="bg1"/>
                </a:solidFill>
              </a:rPr>
              <a:t>update.</a:t>
            </a:r>
            <a:endParaRPr sz="4000" b="0" dirty="0">
              <a:solidFill>
                <a:schemeClr val="bg1"/>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25</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900354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4000" dirty="0">
                <a:solidFill>
                  <a:srgbClr val="967EFB"/>
                </a:solidFill>
              </a:rPr>
              <a:t>Above all, </a:t>
            </a:r>
            <a:r>
              <a:rPr lang="en-US" sz="4000" dirty="0">
                <a:solidFill>
                  <a:schemeClr val="bg1"/>
                </a:solidFill>
              </a:rPr>
              <a:t>simple migration.</a:t>
            </a:r>
            <a:endParaRPr sz="4000" b="0" dirty="0">
              <a:solidFill>
                <a:schemeClr val="bg1"/>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26</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4294906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4000" dirty="0">
                <a:solidFill>
                  <a:srgbClr val="967EFB"/>
                </a:solidFill>
              </a:rPr>
              <a:t>Thinking of migrating?</a:t>
            </a:r>
            <a:br>
              <a:rPr lang="en-US" sz="4000" dirty="0">
                <a:solidFill>
                  <a:srgbClr val="967EFB"/>
                </a:solidFill>
              </a:rPr>
            </a:br>
            <a:r>
              <a:rPr lang="en-US" sz="4000" dirty="0">
                <a:solidFill>
                  <a:srgbClr val="FFBE2E"/>
                </a:solidFill>
              </a:rPr>
              <a:t>Check out USWDS Compile. </a:t>
            </a:r>
            <a:endParaRPr sz="4000" b="0" dirty="0">
              <a:solidFill>
                <a:srgbClr val="FFBE2E"/>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27</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022095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4000" dirty="0">
                <a:solidFill>
                  <a:srgbClr val="967EFB"/>
                </a:solidFill>
              </a:rPr>
              <a:t>Next month: </a:t>
            </a:r>
            <a:br>
              <a:rPr lang="en-US" sz="4000" dirty="0">
                <a:solidFill>
                  <a:srgbClr val="967EFB"/>
                </a:solidFill>
              </a:rPr>
            </a:br>
            <a:r>
              <a:rPr lang="en-US" sz="4000" dirty="0">
                <a:solidFill>
                  <a:srgbClr val="FFBE2E"/>
                </a:solidFill>
              </a:rPr>
              <a:t>More real-world examples</a:t>
            </a:r>
            <a:endParaRPr sz="4000" b="0" dirty="0">
              <a:solidFill>
                <a:srgbClr val="FFBE2E"/>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28</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881156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BE2E"/>
        </a:solidFill>
        <a:effectLst/>
      </p:bgPr>
    </p:bg>
    <p:spTree>
      <p:nvGrpSpPr>
        <p:cNvPr id="1" name="Shape 550"/>
        <p:cNvGrpSpPr/>
        <p:nvPr/>
      </p:nvGrpSpPr>
      <p:grpSpPr>
        <a:xfrm>
          <a:off x="0" y="0"/>
          <a:ext cx="0" cy="0"/>
          <a:chOff x="0" y="0"/>
          <a:chExt cx="0" cy="0"/>
        </a:xfrm>
      </p:grpSpPr>
      <p:sp>
        <p:nvSpPr>
          <p:cNvPr id="551" name="Google Shape;551;p73"/>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171717"/>
                </a:solidFill>
                <a:latin typeface="Public Sans"/>
                <a:ea typeface="Public Sans"/>
                <a:cs typeface="Public Sans"/>
                <a:sym typeface="Public Sans"/>
              </a:rPr>
              <a:t>Q&amp;A</a:t>
            </a:r>
            <a:endParaRPr sz="4000" dirty="0">
              <a:solidFill>
                <a:srgbClr val="171717"/>
              </a:solidFill>
              <a:latin typeface="Public Sans"/>
              <a:ea typeface="Public Sans"/>
              <a:cs typeface="Public Sans"/>
              <a:sym typeface="Public Sans"/>
            </a:endParaRPr>
          </a:p>
        </p:txBody>
      </p:sp>
      <p:pic>
        <p:nvPicPr>
          <p:cNvPr id="552" name="Google Shape;552;p7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55172" y="3720369"/>
            <a:ext cx="8120743" cy="1423131"/>
          </a:xfrm>
          <a:prstGeom prst="rect">
            <a:avLst/>
          </a:prstGeom>
          <a:noFill/>
          <a:ln>
            <a:noFill/>
          </a:ln>
        </p:spPr>
      </p:pic>
      <p:sp>
        <p:nvSpPr>
          <p:cNvPr id="553" name="Google Shape;553;p73"/>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171717"/>
              </a:buClr>
              <a:buSzPts val="1000"/>
              <a:buNone/>
            </a:pPr>
            <a:fld id="{00000000-1234-1234-1234-123412341234}" type="slidenum">
              <a:rPr lang="en-US">
                <a:solidFill>
                  <a:srgbClr val="171717"/>
                </a:solidFill>
                <a:latin typeface="Libre Franklin"/>
                <a:ea typeface="Libre Franklin"/>
                <a:cs typeface="Libre Franklin"/>
                <a:sym typeface="Libre Franklin"/>
              </a:rPr>
              <a:t>29</a:t>
            </a:fld>
            <a:endParaRPr>
              <a:solidFill>
                <a:srgbClr val="171717"/>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421"/>
        <p:cNvGrpSpPr/>
        <p:nvPr/>
      </p:nvGrpSpPr>
      <p:grpSpPr>
        <a:xfrm>
          <a:off x="0" y="0"/>
          <a:ext cx="0" cy="0"/>
          <a:chOff x="0" y="0"/>
          <a:chExt cx="0" cy="0"/>
        </a:xfrm>
      </p:grpSpPr>
      <p:sp>
        <p:nvSpPr>
          <p:cNvPr id="422" name="text"/>
          <p:cNvSpPr txBox="1">
            <a:spLocks noGrp="1"/>
          </p:cNvSpPr>
          <p:nvPr>
            <p:ph type="title" idx="4294967295"/>
          </p:nvPr>
        </p:nvSpPr>
        <p:spPr>
          <a:xfrm>
            <a:off x="499908" y="995700"/>
            <a:ext cx="8144183" cy="2839462"/>
          </a:xfrm>
          <a:prstGeom prst="rect">
            <a:avLst/>
          </a:prstGeom>
          <a:noFill/>
          <a:ln>
            <a:noFill/>
          </a:ln>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2800"/>
              <a:buNone/>
            </a:pPr>
            <a:r>
              <a:rPr lang="en-US" sz="3600" b="1" dirty="0">
                <a:solidFill>
                  <a:schemeClr val="bg1"/>
                </a:solidFill>
              </a:rPr>
              <a:t>Agenda</a:t>
            </a:r>
          </a:p>
          <a:p>
            <a:pPr marL="0" lvl="0" indent="0" algn="ctr" rtl="0">
              <a:lnSpc>
                <a:spcPct val="95000"/>
              </a:lnSpc>
              <a:spcBef>
                <a:spcPts val="0"/>
              </a:spcBef>
              <a:spcAft>
                <a:spcPts val="0"/>
              </a:spcAft>
              <a:buSzPts val="2800"/>
              <a:buNone/>
            </a:pPr>
            <a:r>
              <a:rPr lang="en-US" sz="3600" b="1" dirty="0">
                <a:solidFill>
                  <a:srgbClr val="FFBE2E"/>
                </a:solidFill>
                <a:latin typeface="Public Sans" pitchFamily="2" charset="77"/>
              </a:rPr>
              <a:t>Site launches</a:t>
            </a:r>
            <a:br>
              <a:rPr lang="en-US" sz="3600" b="1" dirty="0">
                <a:solidFill>
                  <a:srgbClr val="FFBE2E"/>
                </a:solidFill>
                <a:latin typeface="Public Sans" pitchFamily="2" charset="77"/>
              </a:rPr>
            </a:br>
            <a:r>
              <a:rPr lang="en-US" sz="3600" b="1" dirty="0">
                <a:solidFill>
                  <a:srgbClr val="FFBE2E"/>
                </a:solidFill>
                <a:latin typeface="Public Sans" pitchFamily="2" charset="77"/>
              </a:rPr>
              <a:t>Product updates</a:t>
            </a:r>
            <a:br>
              <a:rPr lang="en-US" sz="3600" b="1" dirty="0">
                <a:solidFill>
                  <a:srgbClr val="FFBE2E"/>
                </a:solidFill>
                <a:latin typeface="Public Sans" pitchFamily="2" charset="77"/>
              </a:rPr>
            </a:br>
            <a:r>
              <a:rPr lang="en-US" sz="3600" b="1" dirty="0">
                <a:solidFill>
                  <a:srgbClr val="FFBE2E"/>
                </a:solidFill>
                <a:latin typeface="Public Sans" pitchFamily="2" charset="77"/>
              </a:rPr>
              <a:t>USWDS 3.0 Preview</a:t>
            </a:r>
            <a:br>
              <a:rPr lang="en-US" sz="3600" b="1" dirty="0">
                <a:solidFill>
                  <a:srgbClr val="FFBE2E"/>
                </a:solidFill>
                <a:latin typeface="Public Sans" pitchFamily="2" charset="77"/>
              </a:rPr>
            </a:br>
            <a:r>
              <a:rPr lang="en-US" sz="3600" b="1" dirty="0">
                <a:solidFill>
                  <a:srgbClr val="FFBE2E"/>
                </a:solidFill>
                <a:latin typeface="Public Sans" pitchFamily="2" charset="77"/>
              </a:rPr>
              <a:t>Q&amp;A</a:t>
            </a:r>
            <a:br>
              <a:rPr lang="en-US" sz="3600" b="1" dirty="0">
                <a:solidFill>
                  <a:srgbClr val="FFBE2E"/>
                </a:solidFill>
                <a:latin typeface="Public Sans" pitchFamily="2" charset="77"/>
              </a:rPr>
            </a:br>
            <a:endParaRPr lang="en-US" sz="3600" b="1" dirty="0">
              <a:solidFill>
                <a:srgbClr val="FFBE2E"/>
              </a:solidFill>
              <a:latin typeface="Public Sans" pitchFamily="2" charset="77"/>
            </a:endParaRPr>
          </a:p>
        </p:txBody>
      </p:sp>
      <p:pic>
        <p:nvPicPr>
          <p:cNvPr id="8" name="avatar" descr="Picture of Dan Williams">
            <a:extLst>
              <a:ext uri="{FF2B5EF4-FFF2-40B4-BE49-F238E27FC236}">
                <a16:creationId xmlns:a16="http://schemas.microsoft.com/office/drawing/2014/main" id="{49F0F639-9DF9-6E45-A61A-EB9E0159AF7C}"/>
              </a:ext>
            </a:extLst>
          </p:cNvPr>
          <p:cNvPicPr preferRelativeResize="0"/>
          <p:nvPr/>
        </p:nvPicPr>
        <p:blipFill rotWithShape="1">
          <a:blip r:embed="rId3">
            <a:alphaModFix/>
          </a:blip>
          <a:srcRect/>
          <a:stretch/>
        </p:blipFill>
        <p:spPr>
          <a:xfrm>
            <a:off x="4235099" y="4304100"/>
            <a:ext cx="673800" cy="839400"/>
          </a:xfrm>
          <a:prstGeom prst="rect">
            <a:avLst/>
          </a:prstGeom>
          <a:noFill/>
          <a:ln>
            <a:noFill/>
          </a:ln>
        </p:spPr>
      </p:pic>
      <p:sp>
        <p:nvSpPr>
          <p:cNvPr id="5" name="Slide Number Placeholder 10">
            <a:extLst>
              <a:ext uri="{FF2B5EF4-FFF2-40B4-BE49-F238E27FC236}">
                <a16:creationId xmlns:a16="http://schemas.microsoft.com/office/drawing/2014/main" id="{1B8F1702-792C-4637-A167-51F3B48C69B7}"/>
              </a:ext>
            </a:extLst>
          </p:cNvPr>
          <p:cNvSpPr txBox="1">
            <a:spLocks/>
          </p:cNvSpPr>
          <p:nvPr/>
        </p:nvSpPr>
        <p:spPr>
          <a:xfrm>
            <a:off x="7478628" y="4780203"/>
            <a:ext cx="1262457" cy="2738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685800">
              <a:buClrTx/>
              <a:defRPr/>
            </a:pPr>
            <a:fld id="{25AFEA32-29CA-4500-92AF-A0C955316540}" type="slidenum">
              <a:rPr lang="en-US" kern="1200" smtClean="0">
                <a:solidFill>
                  <a:schemeClr val="bg1"/>
                </a:solidFill>
                <a:latin typeface="Franklin Gothic Book" panose="020B0503020102020204" pitchFamily="34" charset="0"/>
                <a:ea typeface="+mn-ea"/>
                <a:cs typeface="+mn-cs"/>
              </a:rPr>
              <a:pPr defTabSz="685800">
                <a:buClrTx/>
                <a:defRPr/>
              </a:pPr>
              <a:t>3</a:t>
            </a:fld>
            <a:endParaRPr lang="en-US" kern="1200" dirty="0">
              <a:solidFill>
                <a:schemeClr val="bg1"/>
              </a:solidFill>
              <a:latin typeface="Franklin Gothic Book" panose="020B0503020102020204" pitchFamily="34" charset="0"/>
              <a:ea typeface="+mn-ea"/>
              <a:cs typeface="+mn-cs"/>
            </a:endParaRPr>
          </a:p>
        </p:txBody>
      </p:sp>
    </p:spTree>
    <p:extLst>
      <p:ext uri="{BB962C8B-B14F-4D97-AF65-F5344CB8AC3E}">
        <p14:creationId xmlns:p14="http://schemas.microsoft.com/office/powerpoint/2010/main" val="2542818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557"/>
        <p:cNvGrpSpPr/>
        <p:nvPr/>
      </p:nvGrpSpPr>
      <p:grpSpPr>
        <a:xfrm>
          <a:off x="0" y="0"/>
          <a:ext cx="0" cy="0"/>
          <a:chOff x="0" y="0"/>
          <a:chExt cx="0" cy="0"/>
        </a:xfrm>
      </p:grpSpPr>
      <p:sp>
        <p:nvSpPr>
          <p:cNvPr id="558" name="Google Shape;558;p74"/>
          <p:cNvSpPr txBox="1">
            <a:spLocks noGrp="1"/>
          </p:cNvSpPr>
          <p:nvPr>
            <p:ph type="title"/>
          </p:nvPr>
        </p:nvSpPr>
        <p:spPr>
          <a:xfrm>
            <a:off x="476258" y="404029"/>
            <a:ext cx="3449100" cy="44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b="0" dirty="0">
                <a:solidFill>
                  <a:srgbClr val="FFBE2E"/>
                </a:solidFill>
                <a:latin typeface="Public Sans Thin"/>
                <a:ea typeface="Public Sans Thin"/>
                <a:cs typeface="Public Sans Thin"/>
                <a:sym typeface="Public Sans Thin"/>
              </a:rPr>
              <a:t>Next month</a:t>
            </a:r>
            <a:endParaRPr dirty="0">
              <a:solidFill>
                <a:srgbClr val="B3B3B3"/>
              </a:solidFill>
            </a:endParaRPr>
          </a:p>
        </p:txBody>
      </p:sp>
      <p:sp>
        <p:nvSpPr>
          <p:cNvPr id="559" name="Google Shape;559;p74"/>
          <p:cNvSpPr txBox="1">
            <a:spLocks noGrp="1"/>
          </p:cNvSpPr>
          <p:nvPr>
            <p:ph type="body" idx="1"/>
          </p:nvPr>
        </p:nvSpPr>
        <p:spPr>
          <a:xfrm>
            <a:off x="492274" y="851124"/>
            <a:ext cx="7985682" cy="1454371"/>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1400"/>
              <a:buNone/>
            </a:pPr>
            <a:r>
              <a:rPr lang="en-US" sz="4000" b="1" dirty="0">
                <a:solidFill>
                  <a:schemeClr val="lt1"/>
                </a:solidFill>
              </a:rPr>
              <a:t>March: </a:t>
            </a:r>
            <a:br>
              <a:rPr lang="en-US" sz="4000" b="1" dirty="0">
                <a:solidFill>
                  <a:schemeClr val="lt1"/>
                </a:solidFill>
              </a:rPr>
            </a:br>
            <a:r>
              <a:rPr lang="en-US" sz="4000" b="1" dirty="0">
                <a:solidFill>
                  <a:schemeClr val="lt1"/>
                </a:solidFill>
              </a:rPr>
              <a:t>USWDS 3.0 in the real world</a:t>
            </a:r>
          </a:p>
        </p:txBody>
      </p:sp>
      <p:sp>
        <p:nvSpPr>
          <p:cNvPr id="560" name="Google Shape;560;p74"/>
          <p:cNvSpPr txBox="1">
            <a:spLocks noGrp="1"/>
          </p:cNvSpPr>
          <p:nvPr>
            <p:ph type="body" idx="1"/>
          </p:nvPr>
        </p:nvSpPr>
        <p:spPr>
          <a:xfrm>
            <a:off x="1428086" y="2522157"/>
            <a:ext cx="6910372" cy="1770156"/>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1400"/>
              <a:buNone/>
            </a:pPr>
            <a:r>
              <a:rPr lang="en-US" sz="2800" dirty="0">
                <a:solidFill>
                  <a:srgbClr val="FFBE2E"/>
                </a:solidFill>
                <a:latin typeface="Public Sans Thin"/>
                <a:ea typeface="Public Sans Thin"/>
                <a:cs typeface="Public Sans Thin"/>
                <a:sym typeface="Public Sans Thin"/>
              </a:rPr>
              <a:t>#</a:t>
            </a:r>
            <a:r>
              <a:rPr lang="en-US" sz="2800" dirty="0" err="1">
                <a:solidFill>
                  <a:srgbClr val="FFBE2E"/>
                </a:solidFill>
                <a:latin typeface="Public Sans Thin"/>
                <a:ea typeface="Public Sans Thin"/>
                <a:cs typeface="Public Sans Thin"/>
                <a:sym typeface="Public Sans Thin"/>
              </a:rPr>
              <a:t>uswds</a:t>
            </a:r>
            <a:r>
              <a:rPr lang="en-US" sz="2800" dirty="0">
                <a:solidFill>
                  <a:srgbClr val="FFBE2E"/>
                </a:solidFill>
                <a:latin typeface="Public Sans Thin"/>
                <a:ea typeface="Public Sans Thin"/>
                <a:cs typeface="Public Sans Thin"/>
                <a:sym typeface="Public Sans Thin"/>
              </a:rPr>
              <a:t>-public</a:t>
            </a:r>
            <a:endParaRPr dirty="0"/>
          </a:p>
          <a:p>
            <a:pPr marL="0" lvl="0" indent="0" algn="l" rtl="0">
              <a:lnSpc>
                <a:spcPct val="110000"/>
              </a:lnSpc>
              <a:spcBef>
                <a:spcPts val="1200"/>
              </a:spcBef>
              <a:spcAft>
                <a:spcPts val="0"/>
              </a:spcAft>
              <a:buSzPts val="1400"/>
              <a:buNone/>
            </a:pPr>
            <a:r>
              <a:rPr lang="en-US" sz="2800" dirty="0" err="1">
                <a:solidFill>
                  <a:srgbClr val="FFBE2E"/>
                </a:solidFill>
                <a:latin typeface="Public Sans Thin"/>
                <a:ea typeface="Public Sans Thin"/>
                <a:cs typeface="Public Sans Thin"/>
                <a:sym typeface="Public Sans Thin"/>
                <a:hlinkClick r:id="rId3">
                  <a:extLst>
                    <a:ext uri="{A12FA001-AC4F-418D-AE19-62706E023703}">
                      <ahyp:hlinkClr xmlns:ahyp="http://schemas.microsoft.com/office/drawing/2018/hyperlinkcolor" val="tx"/>
                    </a:ext>
                  </a:extLst>
                </a:hlinkClick>
              </a:rPr>
              <a:t>github.com</a:t>
            </a:r>
            <a:r>
              <a:rPr lang="en-US" sz="2800" dirty="0">
                <a:solidFill>
                  <a:srgbClr val="FFBE2E"/>
                </a:solidFill>
                <a:latin typeface="Public Sans Thin"/>
                <a:ea typeface="Public Sans Thin"/>
                <a:cs typeface="Public Sans Thin"/>
                <a:sym typeface="Public Sans Thin"/>
                <a:hlinkClick r:id="rId3">
                  <a:extLst>
                    <a:ext uri="{A12FA001-AC4F-418D-AE19-62706E023703}">
                      <ahyp:hlinkClr xmlns:ahyp="http://schemas.microsoft.com/office/drawing/2018/hyperlinkcolor" val="tx"/>
                    </a:ext>
                  </a:extLst>
                </a:hlinkClick>
              </a:rPr>
              <a:t>/</a:t>
            </a:r>
            <a:r>
              <a:rPr lang="en-US" sz="2800" dirty="0" err="1">
                <a:solidFill>
                  <a:srgbClr val="FFBE2E"/>
                </a:solidFill>
                <a:latin typeface="Public Sans Thin"/>
                <a:ea typeface="Public Sans Thin"/>
                <a:cs typeface="Public Sans Thin"/>
                <a:sym typeface="Public Sans Thin"/>
                <a:hlinkClick r:id="rId3">
                  <a:extLst>
                    <a:ext uri="{A12FA001-AC4F-418D-AE19-62706E023703}">
                      <ahyp:hlinkClr xmlns:ahyp="http://schemas.microsoft.com/office/drawing/2018/hyperlinkcolor" val="tx"/>
                    </a:ext>
                  </a:extLst>
                </a:hlinkClick>
              </a:rPr>
              <a:t>uswds</a:t>
            </a:r>
            <a:endParaRPr sz="2800" dirty="0">
              <a:solidFill>
                <a:srgbClr val="FFBE2E"/>
              </a:solidFill>
              <a:latin typeface="Public Sans Thin"/>
              <a:ea typeface="Public Sans Thin"/>
              <a:cs typeface="Public Sans Thin"/>
              <a:sym typeface="Public Sans Thin"/>
            </a:endParaRPr>
          </a:p>
          <a:p>
            <a:pPr marL="0" lvl="0" indent="0" algn="l" rtl="0">
              <a:lnSpc>
                <a:spcPct val="110000"/>
              </a:lnSpc>
              <a:spcBef>
                <a:spcPts val="1200"/>
              </a:spcBef>
              <a:spcAft>
                <a:spcPts val="1200"/>
              </a:spcAft>
              <a:buSzPts val="1400"/>
              <a:buNone/>
            </a:pPr>
            <a:r>
              <a:rPr lang="en-US" sz="2800" dirty="0" err="1">
                <a:solidFill>
                  <a:srgbClr val="FFBE2E"/>
                </a:solidFill>
                <a:latin typeface="Public Sans Thin"/>
                <a:ea typeface="Public Sans Thin"/>
                <a:cs typeface="Public Sans Thin"/>
                <a:sym typeface="Public Sans Thin"/>
                <a:hlinkClick r:id="rId4">
                  <a:extLst>
                    <a:ext uri="{A12FA001-AC4F-418D-AE19-62706E023703}">
                      <ahyp:hlinkClr xmlns:ahyp="http://schemas.microsoft.com/office/drawing/2018/hyperlinkcolor" val="tx"/>
                    </a:ext>
                  </a:extLst>
                </a:hlinkClick>
              </a:rPr>
              <a:t>designsystem.digital.gov</a:t>
            </a:r>
            <a:endParaRPr sz="2800" dirty="0">
              <a:solidFill>
                <a:srgbClr val="FFBE2E"/>
              </a:solidFill>
              <a:latin typeface="Public Sans Thin"/>
              <a:ea typeface="Public Sans Thin"/>
              <a:cs typeface="Public Sans Thin"/>
              <a:sym typeface="Public Sans Thin"/>
            </a:endParaRPr>
          </a:p>
        </p:txBody>
      </p:sp>
      <p:cxnSp>
        <p:nvCxnSpPr>
          <p:cNvPr id="561" name="Google Shape;561;p74">
            <a:extLst>
              <a:ext uri="{C183D7F6-B498-43B3-948B-1728B52AA6E4}">
                <adec:decorative xmlns:adec="http://schemas.microsoft.com/office/drawing/2017/decorative" val="1"/>
              </a:ext>
            </a:extLst>
          </p:cNvPr>
          <p:cNvCxnSpPr/>
          <p:nvPr/>
        </p:nvCxnSpPr>
        <p:spPr>
          <a:xfrm>
            <a:off x="683089" y="2514604"/>
            <a:ext cx="7655368" cy="0"/>
          </a:xfrm>
          <a:prstGeom prst="straightConnector1">
            <a:avLst/>
          </a:prstGeom>
          <a:noFill/>
          <a:ln w="9525" cap="flat" cmpd="sng">
            <a:solidFill>
              <a:srgbClr val="FFBE2E"/>
            </a:solidFill>
            <a:prstDash val="solid"/>
            <a:round/>
            <a:headEnd type="none" w="sm" len="sm"/>
            <a:tailEnd type="none" w="sm" len="sm"/>
          </a:ln>
        </p:spPr>
      </p:cxnSp>
      <p:pic>
        <p:nvPicPr>
          <p:cNvPr id="562" name="Google Shape;562;p7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96876" y="2646250"/>
            <a:ext cx="387637" cy="387637"/>
          </a:xfrm>
          <a:prstGeom prst="rect">
            <a:avLst/>
          </a:prstGeom>
          <a:noFill/>
          <a:ln>
            <a:noFill/>
          </a:ln>
        </p:spPr>
      </p:pic>
      <p:cxnSp>
        <p:nvCxnSpPr>
          <p:cNvPr id="563" name="Google Shape;563;p74">
            <a:extLst>
              <a:ext uri="{C183D7F6-B498-43B3-948B-1728B52AA6E4}">
                <adec:decorative xmlns:adec="http://schemas.microsoft.com/office/drawing/2017/decorative" val="1"/>
              </a:ext>
            </a:extLst>
          </p:cNvPr>
          <p:cNvCxnSpPr/>
          <p:nvPr/>
        </p:nvCxnSpPr>
        <p:spPr>
          <a:xfrm>
            <a:off x="683089" y="3167746"/>
            <a:ext cx="7655368" cy="0"/>
          </a:xfrm>
          <a:prstGeom prst="straightConnector1">
            <a:avLst/>
          </a:prstGeom>
          <a:noFill/>
          <a:ln w="9525" cap="flat" cmpd="sng">
            <a:solidFill>
              <a:srgbClr val="FFBE2E"/>
            </a:solidFill>
            <a:prstDash val="solid"/>
            <a:round/>
            <a:headEnd type="none" w="sm" len="sm"/>
            <a:tailEnd type="none" w="sm" len="sm"/>
          </a:ln>
        </p:spPr>
      </p:cxnSp>
      <p:pic>
        <p:nvPicPr>
          <p:cNvPr id="564" name="Google Shape;564;p74">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859959" y="3272477"/>
            <a:ext cx="424554" cy="415325"/>
          </a:xfrm>
          <a:prstGeom prst="rect">
            <a:avLst/>
          </a:prstGeom>
          <a:noFill/>
          <a:ln>
            <a:noFill/>
          </a:ln>
        </p:spPr>
      </p:pic>
      <p:cxnSp>
        <p:nvCxnSpPr>
          <p:cNvPr id="565" name="Google Shape;565;p74">
            <a:extLst>
              <a:ext uri="{C183D7F6-B498-43B3-948B-1728B52AA6E4}">
                <adec:decorative xmlns:adec="http://schemas.microsoft.com/office/drawing/2017/decorative" val="1"/>
              </a:ext>
            </a:extLst>
          </p:cNvPr>
          <p:cNvCxnSpPr/>
          <p:nvPr/>
        </p:nvCxnSpPr>
        <p:spPr>
          <a:xfrm>
            <a:off x="683089" y="3799118"/>
            <a:ext cx="7655368" cy="0"/>
          </a:xfrm>
          <a:prstGeom prst="straightConnector1">
            <a:avLst/>
          </a:prstGeom>
          <a:noFill/>
          <a:ln w="9525" cap="flat" cmpd="sng">
            <a:solidFill>
              <a:srgbClr val="FFBE2E"/>
            </a:solidFill>
            <a:prstDash val="solid"/>
            <a:round/>
            <a:headEnd type="none" w="sm" len="sm"/>
            <a:tailEnd type="none" w="sm" len="sm"/>
          </a:ln>
        </p:spPr>
      </p:cxnSp>
      <p:pic>
        <p:nvPicPr>
          <p:cNvPr id="566" name="Google Shape;566;p74">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876034" y="3930215"/>
            <a:ext cx="396866" cy="369178"/>
          </a:xfrm>
          <a:prstGeom prst="rect">
            <a:avLst/>
          </a:prstGeom>
          <a:noFill/>
          <a:ln>
            <a:noFill/>
          </a:ln>
        </p:spPr>
      </p:pic>
      <p:cxnSp>
        <p:nvCxnSpPr>
          <p:cNvPr id="567" name="Google Shape;567;p74">
            <a:extLst>
              <a:ext uri="{C183D7F6-B498-43B3-948B-1728B52AA6E4}">
                <adec:decorative xmlns:adec="http://schemas.microsoft.com/office/drawing/2017/decorative" val="1"/>
              </a:ext>
            </a:extLst>
          </p:cNvPr>
          <p:cNvCxnSpPr/>
          <p:nvPr/>
        </p:nvCxnSpPr>
        <p:spPr>
          <a:xfrm>
            <a:off x="683089" y="4408718"/>
            <a:ext cx="7655368" cy="0"/>
          </a:xfrm>
          <a:prstGeom prst="straightConnector1">
            <a:avLst/>
          </a:prstGeom>
          <a:noFill/>
          <a:ln w="9525" cap="flat" cmpd="sng">
            <a:solidFill>
              <a:srgbClr val="FFBE2E"/>
            </a:solidFill>
            <a:prstDash val="solid"/>
            <a:round/>
            <a:headEnd type="none" w="sm" len="sm"/>
            <a:tailEnd type="none" w="sm" len="sm"/>
          </a:ln>
        </p:spPr>
      </p:cxnSp>
      <p:sp>
        <p:nvSpPr>
          <p:cNvPr id="568" name="Google Shape;568;p74"/>
          <p:cNvSpPr txBox="1">
            <a:spLocks noGrp="1"/>
          </p:cNvSpPr>
          <p:nvPr>
            <p:ph type="sldNum" idx="12"/>
          </p:nvPr>
        </p:nvSpPr>
        <p:spPr>
          <a:xfrm>
            <a:off x="6776485" y="474947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30</a:t>
            </a:fld>
            <a:endParaRPr>
              <a:solidFill>
                <a:schemeClr val="lt1"/>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AD8B65"/>
                </a:solidFill>
                <a:latin typeface="Public Sans"/>
                <a:ea typeface="Public Sans"/>
                <a:cs typeface="Public Sans"/>
                <a:sym typeface="Public Sans"/>
              </a:rPr>
              <a:t>Site launches</a:t>
            </a:r>
            <a:endParaRPr sz="4000" dirty="0">
              <a:solidFill>
                <a:srgbClr val="AD8B6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4</a:t>
            </a:fld>
            <a:endParaRPr>
              <a:solidFill>
                <a:schemeClr val="lt1"/>
              </a:solidFill>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03"/>
        <p:cNvGrpSpPr/>
        <p:nvPr/>
      </p:nvGrpSpPr>
      <p:grpSpPr>
        <a:xfrm>
          <a:off x="0" y="0"/>
          <a:ext cx="0" cy="0"/>
          <a:chOff x="0" y="0"/>
          <a:chExt cx="0" cy="0"/>
        </a:xfrm>
      </p:grpSpPr>
      <p:sp>
        <p:nvSpPr>
          <p:cNvPr id="104" name="Google Shape;104;p6"/>
          <p:cNvSpPr txBox="1">
            <a:spLocks noGrp="1"/>
          </p:cNvSpPr>
          <p:nvPr>
            <p:ph type="title" idx="4294967295"/>
          </p:nvPr>
        </p:nvSpPr>
        <p:spPr>
          <a:xfrm>
            <a:off x="3375498" y="170421"/>
            <a:ext cx="5338517" cy="794545"/>
          </a:xfrm>
          <a:prstGeom prst="rect">
            <a:avLst/>
          </a:prstGeom>
          <a:noFill/>
          <a:ln>
            <a:noFill/>
          </a:ln>
        </p:spPr>
        <p:txBody>
          <a:bodyPr spcFirstLastPara="1" wrap="square" lIns="91425" tIns="91425" rIns="91425" bIns="91425" anchor="ctr" anchorCtr="0">
            <a:noAutofit/>
          </a:bodyPr>
          <a:lstStyle/>
          <a:p>
            <a:pPr lvl="0" algn="r"/>
            <a:r>
              <a:rPr lang="en-US" sz="2000" dirty="0">
                <a:solidFill>
                  <a:srgbClr val="AD8B65"/>
                </a:solidFill>
              </a:rPr>
              <a:t>Department of the Treasury </a:t>
            </a:r>
            <a:br>
              <a:rPr lang="en-US" sz="2000" dirty="0">
                <a:solidFill>
                  <a:srgbClr val="AD8B65"/>
                </a:solidFill>
              </a:rPr>
            </a:br>
            <a:r>
              <a:rPr lang="en-US" sz="2000" dirty="0">
                <a:solidFill>
                  <a:srgbClr val="AD8B65"/>
                </a:solidFill>
              </a:rPr>
              <a:t>electronic payments</a:t>
            </a:r>
            <a:endParaRPr sz="2000" dirty="0">
              <a:solidFill>
                <a:srgbClr val="AD8B65"/>
              </a:solidFill>
              <a:latin typeface="Public Sans"/>
              <a:ea typeface="Public Sans"/>
              <a:cs typeface="Public Sans"/>
              <a:sym typeface="Public Sans"/>
            </a:endParaRPr>
          </a:p>
        </p:txBody>
      </p:sp>
      <p:sp>
        <p:nvSpPr>
          <p:cNvPr id="105" name="Google Shape;105;p6"/>
          <p:cNvSpPr txBox="1">
            <a:spLocks noGrp="1"/>
          </p:cNvSpPr>
          <p:nvPr>
            <p:ph type="body" idx="4294967295"/>
          </p:nvPr>
        </p:nvSpPr>
        <p:spPr>
          <a:xfrm>
            <a:off x="427859" y="353384"/>
            <a:ext cx="3719598" cy="448500"/>
          </a:xfrm>
          <a:prstGeom prst="rect">
            <a:avLst/>
          </a:prstGeom>
          <a:noFill/>
          <a:ln>
            <a:noFill/>
          </a:ln>
        </p:spPr>
        <p:txBody>
          <a:bodyPr spcFirstLastPara="1" wrap="square" lIns="91425" tIns="91425" rIns="91425" bIns="91425" anchor="ctr" anchorCtr="0">
            <a:noAutofit/>
          </a:bodyPr>
          <a:lstStyle/>
          <a:p>
            <a:pPr marL="0" lvl="0" indent="0">
              <a:lnSpc>
                <a:spcPct val="95000"/>
              </a:lnSpc>
              <a:buNone/>
            </a:pPr>
            <a:r>
              <a:rPr lang="en-US" sz="2400" b="1" dirty="0" err="1">
                <a:solidFill>
                  <a:srgbClr val="AD8B65"/>
                </a:solidFill>
                <a:hlinkClick r:id="rId3">
                  <a:extLst>
                    <a:ext uri="{A12FA001-AC4F-418D-AE19-62706E023703}">
                      <ahyp:hlinkClr xmlns:ahyp="http://schemas.microsoft.com/office/drawing/2018/hyperlinkcolor" val="tx"/>
                    </a:ext>
                  </a:extLst>
                </a:hlinkClick>
              </a:rPr>
              <a:t>godirect.gov</a:t>
            </a:r>
            <a:endParaRPr sz="2400" b="1" dirty="0">
              <a:solidFill>
                <a:srgbClr val="AD8B65"/>
              </a:solidFill>
              <a:latin typeface="Public Sans"/>
              <a:ea typeface="Public Sans"/>
              <a:cs typeface="Public Sans"/>
              <a:sym typeface="Public Sans"/>
            </a:endParaRPr>
          </a:p>
        </p:txBody>
      </p:sp>
      <p:pic>
        <p:nvPicPr>
          <p:cNvPr id="106" name="Google Shape;106;p6" descr="The godirect.gov homepage features a family and their children and the words &quot;Still getting paper checks?&quot;"/>
          <p:cNvPicPr preferRelativeResize="0"/>
          <p:nvPr/>
        </p:nvPicPr>
        <p:blipFill>
          <a:blip r:embed="rId4"/>
          <a:srcRect/>
          <a:stretch/>
        </p:blipFill>
        <p:spPr>
          <a:xfrm>
            <a:off x="557281" y="1116892"/>
            <a:ext cx="8029438" cy="4019426"/>
          </a:xfrm>
          <a:prstGeom prst="rect">
            <a:avLst/>
          </a:prstGeom>
          <a:noFill/>
          <a:ln>
            <a:noFill/>
          </a:ln>
        </p:spPr>
      </p:pic>
      <p:sp>
        <p:nvSpPr>
          <p:cNvPr id="107" name="Google Shape;107;p6"/>
          <p:cNvSpPr txBox="1">
            <a:spLocks noGrp="1"/>
          </p:cNvSpPr>
          <p:nvPr>
            <p:ph type="sldNum" idx="12"/>
          </p:nvPr>
        </p:nvSpPr>
        <p:spPr>
          <a:xfrm>
            <a:off x="6909813" y="4774379"/>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5</a:t>
            </a:fld>
            <a:endParaRPr>
              <a:solidFill>
                <a:schemeClr val="lt1"/>
              </a:solidFill>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03"/>
        <p:cNvGrpSpPr/>
        <p:nvPr/>
      </p:nvGrpSpPr>
      <p:grpSpPr>
        <a:xfrm>
          <a:off x="0" y="0"/>
          <a:ext cx="0" cy="0"/>
          <a:chOff x="0" y="0"/>
          <a:chExt cx="0" cy="0"/>
        </a:xfrm>
      </p:grpSpPr>
      <p:sp>
        <p:nvSpPr>
          <p:cNvPr id="104" name="Google Shape;104;p6"/>
          <p:cNvSpPr txBox="1">
            <a:spLocks noGrp="1"/>
          </p:cNvSpPr>
          <p:nvPr>
            <p:ph type="title" idx="4294967295"/>
          </p:nvPr>
        </p:nvSpPr>
        <p:spPr>
          <a:xfrm>
            <a:off x="3375498" y="170421"/>
            <a:ext cx="5338517" cy="794545"/>
          </a:xfrm>
          <a:prstGeom prst="rect">
            <a:avLst/>
          </a:prstGeom>
          <a:noFill/>
          <a:ln>
            <a:noFill/>
          </a:ln>
        </p:spPr>
        <p:txBody>
          <a:bodyPr spcFirstLastPara="1" wrap="square" lIns="91425" tIns="91425" rIns="91425" bIns="91425" anchor="ctr" anchorCtr="0">
            <a:noAutofit/>
          </a:bodyPr>
          <a:lstStyle/>
          <a:p>
            <a:pPr lvl="0" algn="r"/>
            <a:r>
              <a:rPr lang="en-US" sz="2000" dirty="0">
                <a:solidFill>
                  <a:srgbClr val="AD8B65"/>
                </a:solidFill>
              </a:rPr>
              <a:t>National Geospatial Program’s </a:t>
            </a:r>
            <a:br>
              <a:rPr lang="en-US" sz="2000" dirty="0">
                <a:solidFill>
                  <a:srgbClr val="AD8B65"/>
                </a:solidFill>
              </a:rPr>
            </a:br>
            <a:r>
              <a:rPr lang="en-US" sz="2000" dirty="0">
                <a:solidFill>
                  <a:srgbClr val="AD8B65"/>
                </a:solidFill>
              </a:rPr>
              <a:t>The National Map</a:t>
            </a:r>
            <a:endParaRPr sz="2000" dirty="0">
              <a:solidFill>
                <a:srgbClr val="AD8B65"/>
              </a:solidFill>
              <a:latin typeface="Public Sans"/>
              <a:ea typeface="Public Sans"/>
              <a:cs typeface="Public Sans"/>
              <a:sym typeface="Public Sans"/>
            </a:endParaRPr>
          </a:p>
        </p:txBody>
      </p:sp>
      <p:sp>
        <p:nvSpPr>
          <p:cNvPr id="105" name="Google Shape;105;p6"/>
          <p:cNvSpPr txBox="1">
            <a:spLocks noGrp="1"/>
          </p:cNvSpPr>
          <p:nvPr>
            <p:ph type="body" idx="4294967295"/>
          </p:nvPr>
        </p:nvSpPr>
        <p:spPr>
          <a:xfrm>
            <a:off x="427859" y="353384"/>
            <a:ext cx="3719598" cy="448500"/>
          </a:xfrm>
          <a:prstGeom prst="rect">
            <a:avLst/>
          </a:prstGeom>
          <a:noFill/>
          <a:ln>
            <a:noFill/>
          </a:ln>
        </p:spPr>
        <p:txBody>
          <a:bodyPr spcFirstLastPara="1" wrap="square" lIns="91425" tIns="91425" rIns="91425" bIns="91425" anchor="ctr" anchorCtr="0">
            <a:noAutofit/>
          </a:bodyPr>
          <a:lstStyle/>
          <a:p>
            <a:pPr marL="0" lvl="0" indent="0">
              <a:lnSpc>
                <a:spcPct val="95000"/>
              </a:lnSpc>
              <a:buNone/>
            </a:pPr>
            <a:r>
              <a:rPr lang="en-US" sz="2400" b="1" dirty="0" err="1">
                <a:solidFill>
                  <a:srgbClr val="AD8B65"/>
                </a:solidFill>
                <a:hlinkClick r:id="rId3">
                  <a:extLst>
                    <a:ext uri="{A12FA001-AC4F-418D-AE19-62706E023703}">
                      <ahyp:hlinkClr xmlns:ahyp="http://schemas.microsoft.com/office/drawing/2018/hyperlinkcolor" val="tx"/>
                    </a:ext>
                  </a:extLst>
                </a:hlinkClick>
              </a:rPr>
              <a:t>nationalmap.gov</a:t>
            </a:r>
            <a:endParaRPr sz="2400" b="1" dirty="0">
              <a:solidFill>
                <a:srgbClr val="AD8B65"/>
              </a:solidFill>
              <a:latin typeface="Public Sans"/>
              <a:ea typeface="Public Sans"/>
              <a:cs typeface="Public Sans"/>
              <a:sym typeface="Public Sans"/>
            </a:endParaRPr>
          </a:p>
        </p:txBody>
      </p:sp>
      <p:pic>
        <p:nvPicPr>
          <p:cNvPr id="106" name="Google Shape;106;p6" descr="The nationalmap.gov homepage shows a large close-up of a map and the words &quot;The National Map&quot;"/>
          <p:cNvPicPr preferRelativeResize="0"/>
          <p:nvPr/>
        </p:nvPicPr>
        <p:blipFill>
          <a:blip r:embed="rId4"/>
          <a:srcRect/>
          <a:stretch/>
        </p:blipFill>
        <p:spPr>
          <a:xfrm>
            <a:off x="557282" y="1116892"/>
            <a:ext cx="8029436" cy="4019425"/>
          </a:xfrm>
          <a:prstGeom prst="rect">
            <a:avLst/>
          </a:prstGeom>
          <a:noFill/>
          <a:ln>
            <a:noFill/>
          </a:ln>
        </p:spPr>
      </p:pic>
      <p:sp>
        <p:nvSpPr>
          <p:cNvPr id="107" name="Google Shape;107;p6"/>
          <p:cNvSpPr txBox="1">
            <a:spLocks noGrp="1"/>
          </p:cNvSpPr>
          <p:nvPr>
            <p:ph type="sldNum" idx="12"/>
          </p:nvPr>
        </p:nvSpPr>
        <p:spPr>
          <a:xfrm>
            <a:off x="6909813" y="4774379"/>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6</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90426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AD8B65"/>
                </a:solidFill>
                <a:latin typeface="Public Sans"/>
                <a:ea typeface="Public Sans"/>
                <a:cs typeface="Public Sans"/>
                <a:sym typeface="Public Sans"/>
              </a:rPr>
              <a:t>Great work!</a:t>
            </a:r>
            <a:endParaRPr sz="4000" dirty="0">
              <a:solidFill>
                <a:srgbClr val="AD8B65"/>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7</a:t>
            </a:fld>
            <a:endParaRPr>
              <a:solidFill>
                <a:schemeClr val="lt1"/>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AD8B65"/>
                </a:solidFill>
                <a:latin typeface="Public Sans"/>
                <a:ea typeface="Public Sans"/>
                <a:cs typeface="Public Sans"/>
                <a:sym typeface="Public Sans"/>
              </a:rPr>
              <a:t>Product updates</a:t>
            </a:r>
            <a:endParaRPr sz="4000" dirty="0">
              <a:solidFill>
                <a:srgbClr val="AD8B65"/>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8</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738103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04CF85"/>
                </a:solidFill>
                <a:latin typeface="Public Sans"/>
                <a:ea typeface="Public Sans"/>
                <a:cs typeface="Public Sans"/>
                <a:sym typeface="Public Sans"/>
              </a:rPr>
              <a:t>USWDS 2.13.3</a:t>
            </a:r>
            <a:br>
              <a:rPr lang="en-US" sz="4000" dirty="0">
                <a:solidFill>
                  <a:srgbClr val="04CF85"/>
                </a:solidFill>
                <a:latin typeface="Public Sans"/>
                <a:ea typeface="Public Sans"/>
                <a:cs typeface="Public Sans"/>
                <a:sym typeface="Public Sans"/>
              </a:rPr>
            </a:br>
            <a:r>
              <a:rPr lang="en-US" sz="4000" b="0" dirty="0">
                <a:solidFill>
                  <a:schemeClr val="bg1"/>
                </a:solidFill>
              </a:rPr>
              <a:t>High Contrast Mode</a:t>
            </a:r>
            <a:endParaRPr sz="4000" b="0" dirty="0">
              <a:solidFill>
                <a:schemeClr val="bg1"/>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9</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254311869"/>
      </p:ext>
    </p:extLst>
  </p:cSld>
  <p:clrMapOvr>
    <a:masterClrMapping/>
  </p:clrMapOvr>
</p:sld>
</file>

<file path=ppt/theme/theme1.xml><?xml version="1.0" encoding="utf-8"?>
<a:theme xmlns:a="http://schemas.openxmlformats.org/drawingml/2006/main" name="USWD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22163</TotalTime>
  <Words>502</Words>
  <Application>Microsoft Macintosh PowerPoint</Application>
  <PresentationFormat>On-screen Show (16:9)</PresentationFormat>
  <Paragraphs>82</Paragraphs>
  <Slides>30</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Apple Chancery</vt:lpstr>
      <vt:lpstr>Public Sans</vt:lpstr>
      <vt:lpstr>Public Sans Thin</vt:lpstr>
      <vt:lpstr>Libre Franklin</vt:lpstr>
      <vt:lpstr>Helvetica Neue</vt:lpstr>
      <vt:lpstr>Franklin Gothic Book</vt:lpstr>
      <vt:lpstr>Calibri</vt:lpstr>
      <vt:lpstr>Arial</vt:lpstr>
      <vt:lpstr>USWDS</vt:lpstr>
      <vt:lpstr>Master Cover Slide</vt:lpstr>
      <vt:lpstr>USWDS Monthly Call March 2022</vt:lpstr>
      <vt:lpstr>Hi! Thanks for being here!</vt:lpstr>
      <vt:lpstr>Agenda Site launches Product updates USWDS 3.0 Preview Q&amp;A </vt:lpstr>
      <vt:lpstr>Site launches</vt:lpstr>
      <vt:lpstr>Department of the Treasury  electronic payments</vt:lpstr>
      <vt:lpstr>National Geospatial Program’s  The National Map</vt:lpstr>
      <vt:lpstr>Great work!</vt:lpstr>
      <vt:lpstr>Product updates</vt:lpstr>
      <vt:lpstr>USWDS 2.13.3 High Contrast Mode</vt:lpstr>
      <vt:lpstr>High contrast mode and  forced colors</vt:lpstr>
      <vt:lpstr>Improved Footer accessibility</vt:lpstr>
      <vt:lpstr>USWDS 2.13.3 Available next week.</vt:lpstr>
      <vt:lpstr>USWDS 3.0.0 Beta 4 @uswds/uswds</vt:lpstr>
      <vt:lpstr>Modular architecture and package structure</vt:lpstr>
      <vt:lpstr>USWDS 3.0.0 Beta 4 Out now</vt:lpstr>
      <vt:lpstr>USWDS Compile Beta 2 USWDS 3.0 compatibility</vt:lpstr>
      <vt:lpstr>The best way to migrate to USWDS 3.0</vt:lpstr>
      <vt:lpstr>USWDS Compile Beta 2 Out now</vt:lpstr>
      <vt:lpstr>USWDS 3.0 Preview</vt:lpstr>
      <vt:lpstr>James Mejia</vt:lpstr>
      <vt:lpstr>Demo</vt:lpstr>
      <vt:lpstr>USWDS 3.0 will be here  next month.</vt:lpstr>
      <vt:lpstr>USWDS Packages  have grown up.</vt:lpstr>
      <vt:lpstr>USWDS unbundled.</vt:lpstr>
      <vt:lpstr>Define, customize, update.</vt:lpstr>
      <vt:lpstr>Above all, simple migration.</vt:lpstr>
      <vt:lpstr>Thinking of migrating? Check out USWDS Compile. </vt:lpstr>
      <vt:lpstr>Next month:  More real-world examples</vt:lpstr>
      <vt:lpstr>Q&amp;A</vt:lpstr>
      <vt:lpstr>Next month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USWDS Monthly Call March 2022</dc:title>
  <dc:subject/>
  <dc:creator/>
  <cp:keywords/>
  <dc:description/>
  <cp:lastModifiedBy>Microsoft Office User</cp:lastModifiedBy>
  <cp:revision>158</cp:revision>
  <dcterms:modified xsi:type="dcterms:W3CDTF">2022-03-16T16:44:56Z</dcterms:modified>
  <cp:category/>
</cp:coreProperties>
</file>