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2" r:id="rId1"/>
    <p:sldMasterId id="2147483693" r:id="rId2"/>
  </p:sldMasterIdLst>
  <p:notesMasterIdLst>
    <p:notesMasterId r:id="rId3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9144000" cy="5143500" type="screen16x9"/>
  <p:notesSz cx="6858000" cy="9144000"/>
  <p:embeddedFontLst>
    <p:embeddedFont>
      <p:font typeface="IBM Plex Mono" panose="020B0509050203000203" pitchFamily="49" charset="77"/>
      <p:regular r:id="rId37"/>
      <p:bold r:id="rId38"/>
      <p:italic r:id="rId39"/>
      <p:boldItalic r:id="rId40"/>
    </p:embeddedFont>
    <p:embeddedFont>
      <p:font typeface="IBM Plex Mono Light" panose="020B0409050203000203" pitchFamily="49" charset="77"/>
      <p:regular r:id="rId41"/>
      <p:bold r:id="rId42"/>
      <p:italic r:id="rId43"/>
      <p:boldItalic r:id="rId44"/>
    </p:embeddedFont>
    <p:embeddedFont>
      <p:font typeface="IBM Plex Mono Medium" panose="020B0509050203000203" pitchFamily="49" charset="77"/>
      <p:regular r:id="rId45"/>
      <p:bold r:id="rId46"/>
      <p:italic r:id="rId47"/>
      <p:boldItalic r:id="rId48"/>
    </p:embeddedFont>
    <p:embeddedFont>
      <p:font typeface="Public Sans" pitchFamily="2" charset="77"/>
      <p:regular r:id="rId49"/>
      <p:bold r:id="rId50"/>
      <p:italic r:id="rId51"/>
      <p:boldItalic r:id="rId52"/>
    </p:embeddedFont>
    <p:embeddedFont>
      <p:font typeface="Public Sans ExtraBold" pitchFamily="2" charset="77"/>
      <p:bold r:id="rId53"/>
      <p:italic r:id="rId54"/>
      <p:boldItalic r:id="rId55"/>
    </p:embeddedFont>
    <p:embeddedFont>
      <p:font typeface="Public Sans ExtraLight" pitchFamily="2" charset="77"/>
      <p:regular r:id="rId56"/>
      <p:bold r:id="rId57"/>
      <p:italic r:id="rId58"/>
      <p:boldItalic r:id="rId59"/>
    </p:embeddedFont>
    <p:embeddedFont>
      <p:font typeface="Public Sans Light" pitchFamily="2" charset="77"/>
      <p:regular r:id="rId60"/>
      <p:bold r:id="rId61"/>
      <p:italic r:id="rId62"/>
      <p:boldItalic r:id="rId63"/>
    </p:embeddedFont>
    <p:embeddedFont>
      <p:font typeface="Public Sans Medium" pitchFamily="2" charset="77"/>
      <p:regular r:id="rId64"/>
      <p:bold r:id="rId65"/>
      <p:italic r:id="rId66"/>
      <p:boldItalic r:id="rId67"/>
    </p:embeddedFont>
    <p:embeddedFont>
      <p:font typeface="Public Sans Thin" pitchFamily="2" charset="77"/>
      <p:regular r:id="rId68"/>
      <p:bold r:id="rId69"/>
      <p:italic r:id="rId70"/>
      <p:boldItalic r:id="rId7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27"/>
    <p:restoredTop sz="94694"/>
  </p:normalViewPr>
  <p:slideViewPr>
    <p:cSldViewPr snapToGrid="0">
      <p:cViewPr varScale="1">
        <p:scale>
          <a:sx n="122" d="100"/>
          <a:sy n="122" d="100"/>
        </p:scale>
        <p:origin x="216" y="8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63" Type="http://schemas.openxmlformats.org/officeDocument/2006/relationships/font" Target="fonts/font27.fntdata"/><Relationship Id="rId68" Type="http://schemas.openxmlformats.org/officeDocument/2006/relationships/font" Target="fonts/font3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font" Target="fonts/font22.fntdata"/><Relationship Id="rId66" Type="http://schemas.openxmlformats.org/officeDocument/2006/relationships/font" Target="fonts/font30.fntdata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font" Target="fonts/font25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font" Target="fonts/font20.fntdata"/><Relationship Id="rId64" Type="http://schemas.openxmlformats.org/officeDocument/2006/relationships/font" Target="fonts/font28.fntdata"/><Relationship Id="rId69" Type="http://schemas.openxmlformats.org/officeDocument/2006/relationships/font" Target="fonts/font33.fntdata"/><Relationship Id="rId8" Type="http://schemas.openxmlformats.org/officeDocument/2006/relationships/slide" Target="slides/slide6.xml"/><Relationship Id="rId51" Type="http://schemas.openxmlformats.org/officeDocument/2006/relationships/font" Target="fonts/font15.fntdata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59" Type="http://schemas.openxmlformats.org/officeDocument/2006/relationships/font" Target="fonts/font23.fntdata"/><Relationship Id="rId67" Type="http://schemas.openxmlformats.org/officeDocument/2006/relationships/font" Target="fonts/font31.fntdata"/><Relationship Id="rId20" Type="http://schemas.openxmlformats.org/officeDocument/2006/relationships/slide" Target="slides/slide18.xml"/><Relationship Id="rId41" Type="http://schemas.openxmlformats.org/officeDocument/2006/relationships/font" Target="fonts/font5.fntdata"/><Relationship Id="rId54" Type="http://schemas.openxmlformats.org/officeDocument/2006/relationships/font" Target="fonts/font18.fntdata"/><Relationship Id="rId62" Type="http://schemas.openxmlformats.org/officeDocument/2006/relationships/font" Target="fonts/font26.fntdata"/><Relationship Id="rId70" Type="http://schemas.openxmlformats.org/officeDocument/2006/relationships/font" Target="fonts/font34.fntdata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schemas.openxmlformats.org/officeDocument/2006/relationships/font" Target="fonts/font21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60" Type="http://schemas.openxmlformats.org/officeDocument/2006/relationships/font" Target="fonts/font24.fntdata"/><Relationship Id="rId65" Type="http://schemas.openxmlformats.org/officeDocument/2006/relationships/font" Target="fonts/font29.fntdata"/><Relationship Id="rId7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font" Target="fonts/font3.fntdata"/><Relationship Id="rId34" Type="http://schemas.openxmlformats.org/officeDocument/2006/relationships/slide" Target="slides/slide32.xml"/><Relationship Id="rId50" Type="http://schemas.openxmlformats.org/officeDocument/2006/relationships/font" Target="fonts/font14.fntdata"/><Relationship Id="rId55" Type="http://schemas.openxmlformats.org/officeDocument/2006/relationships/font" Target="fonts/font19.fntdata"/><Relationship Id="rId7" Type="http://schemas.openxmlformats.org/officeDocument/2006/relationships/slide" Target="slides/slide5.xml"/><Relationship Id="rId71" Type="http://schemas.openxmlformats.org/officeDocument/2006/relationships/font" Target="fonts/font3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45af80a169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45af80a169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e6a06d33cc_0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2e6a06d33cc_0_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e6a06d33cc_0_6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2e6a06d33cc_0_6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dba4e3f2c9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dba4e3f2c9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e6a06d33cc_0_6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2e6a06d33cc_0_6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e6a06d33cc_0_5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2e6a06d33cc_0_5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e6a06d33cc_0_7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2e6a06d33cc_0_7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2e6a06d33cc_0_5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2e6a06d33cc_0_5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2e6a06d33cc_0_7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2e6a06d33cc_0_7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2e6a06d33cc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2e6a06d33cc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2ad2144292b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2ad2144292b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2b3ab2e8ba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12b3ab2e8ba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2e6a06d33cc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2e6a06d33cc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2e6a06d33cc_0_7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2e6a06d33cc_0_7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2e6a06d33cc_0_7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2e6a06d33cc_0_7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2e6a06d33cc_0_7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2e6a06d33cc_0_7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2e6a06d33cc_0_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2e6a06d33cc_0_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265e0c4a84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265e0c4a845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ad2144292b_0_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2ad2144292b_0_7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2e6a06d33cc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2e6a06d33cc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2e6a06d33cc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2e6a06d33cc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2e6a06d33cc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2e6a06d33cc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08c9cceed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208c9cceed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2e6a06d33cc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2e6a06d33cc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2e6a06d33cc_0_7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2e6a06d33cc_0_7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12b3ab2e8ba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12b3ab2e8ba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DW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12b3ab2e8ba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12b3ab2e8ba_0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DW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ad2144292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2ad2144292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e6a06d33c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2e6a06d33c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TK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ad2144292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ad2144292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TK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ad2144292b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2ad2144292b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ad2144292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2ad2144292b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65e0c4a84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265e0c4a84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3133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92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ublic Sans Thin"/>
              <a:buNone/>
              <a:defRPr sz="4000" b="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>
            <a:spLocks noGrp="1"/>
          </p:cNvSpPr>
          <p:nvPr>
            <p:ph type="pic" idx="2"/>
          </p:nvPr>
        </p:nvSpPr>
        <p:spPr>
          <a:xfrm>
            <a:off x="3227925" y="619632"/>
            <a:ext cx="2648400" cy="2533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uest">
  <p:cSld name="CUSTOM_3_1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4628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subTitle" idx="1"/>
          </p:nvPr>
        </p:nvSpPr>
        <p:spPr>
          <a:xfrm>
            <a:off x="5016000" y="1362200"/>
            <a:ext cx="3860400" cy="10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4" name="Google Shape;64;p11" descr="A simple outline of a geodesic dom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7075" y="2862131"/>
            <a:ext cx="5149848" cy="2710448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Section">
  <p:cSld name="CUSTOM_3_1_1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8555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68" name="Google Shape;68;p12" descr="A simple outline of a geodesic dom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7075" y="2862131"/>
            <a:ext cx="5149848" cy="2710448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te Launch">
  <p:cSld name="CUSTOM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title"/>
          </p:nvPr>
        </p:nvSpPr>
        <p:spPr>
          <a:xfrm>
            <a:off x="4376165" y="259294"/>
            <a:ext cx="4281600" cy="56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ublic Sans"/>
              <a:buNone/>
              <a:defRPr sz="1600">
                <a:solidFill>
                  <a:schemeClr val="lt2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"/>
          </p:nvPr>
        </p:nvSpPr>
        <p:spPr>
          <a:xfrm>
            <a:off x="461704" y="259294"/>
            <a:ext cx="369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Public Sans ExtraBold"/>
              <a:buNone/>
              <a:defRPr sz="2000" b="0">
                <a:solidFill>
                  <a:schemeClr val="lt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>
            <a:spLocks noGrp="1"/>
          </p:cNvSpPr>
          <p:nvPr>
            <p:ph type="pic" idx="2"/>
          </p:nvPr>
        </p:nvSpPr>
        <p:spPr>
          <a:xfrm>
            <a:off x="557275" y="895300"/>
            <a:ext cx="8029500" cy="4560600"/>
          </a:xfrm>
          <a:prstGeom prst="roundRect">
            <a:avLst>
              <a:gd name="adj" fmla="val 2153"/>
            </a:avLst>
          </a:prstGeom>
          <a:noFill/>
          <a:ln>
            <a:noFill/>
          </a:ln>
        </p:spPr>
      </p:sp>
      <p:sp>
        <p:nvSpPr>
          <p:cNvPr id="74" name="Google Shape;7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Image Right">
  <p:cSld name="CUSTOM_1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1pPr>
            <a:lvl2pPr marL="914400" lvl="1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2pPr>
            <a:lvl3pPr marL="1371600" lvl="2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3pPr>
            <a:lvl4pPr marL="1828800" lvl="3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4pPr>
            <a:lvl5pPr marL="2286000" lvl="4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5pPr>
            <a:lvl6pPr marL="2743200" lvl="5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6pPr>
            <a:lvl7pPr marL="3200400" lvl="6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7pPr>
            <a:lvl8pPr marL="3657600" lvl="7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8pPr>
            <a:lvl9pPr marL="4114800" lvl="8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9pPr>
          </a:lstStyle>
          <a:p>
            <a:endParaRPr/>
          </a:p>
        </p:txBody>
      </p:sp>
      <p:sp>
        <p:nvSpPr>
          <p:cNvPr id="78" name="Google Shape;78;p14"/>
          <p:cNvSpPr>
            <a:spLocks noGrp="1"/>
          </p:cNvSpPr>
          <p:nvPr>
            <p:ph type="pic" idx="2"/>
          </p:nvPr>
        </p:nvSpPr>
        <p:spPr>
          <a:xfrm>
            <a:off x="3996000" y="201"/>
            <a:ext cx="5148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Code Right">
  <p:cSld name="CUSTOM_1_3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1pPr>
            <a:lvl2pPr marL="914400" lvl="1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2pPr>
            <a:lvl3pPr marL="1371600" lvl="2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3pPr>
            <a:lvl4pPr marL="1828800" lvl="3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4pPr>
            <a:lvl5pPr marL="2286000" lvl="4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5pPr>
            <a:lvl6pPr marL="2743200" lvl="5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6pPr>
            <a:lvl7pPr marL="3200400" lvl="6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7pPr>
            <a:lvl8pPr marL="3657600" lvl="7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8pPr>
            <a:lvl9pPr marL="4114800" lvl="8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9pPr>
          </a:lstStyle>
          <a:p>
            <a:endParaRPr/>
          </a:p>
        </p:txBody>
      </p:sp>
      <p:sp>
        <p:nvSpPr>
          <p:cNvPr id="83" name="Google Shape;83;p15"/>
          <p:cNvSpPr/>
          <p:nvPr/>
        </p:nvSpPr>
        <p:spPr>
          <a:xfrm>
            <a:off x="3990950" y="0"/>
            <a:ext cx="5143500" cy="5153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2"/>
          </p:nvPr>
        </p:nvSpPr>
        <p:spPr>
          <a:xfrm>
            <a:off x="4509900" y="391750"/>
            <a:ext cx="4046700" cy="433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Mono Medium"/>
              <a:buChar char="●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○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■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●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○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■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●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○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■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Image Right: Top heading">
  <p:cSld name="CUSTOM_1_2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295250" y="496850"/>
            <a:ext cx="3592200" cy="65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295250" y="1108375"/>
            <a:ext cx="3634800" cy="3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1pPr>
            <a:lvl2pPr marL="914400" lvl="1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2pPr>
            <a:lvl3pPr marL="1371600" lvl="2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3pPr>
            <a:lvl4pPr marL="1828800" lvl="3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4pPr>
            <a:lvl5pPr marL="2286000" lvl="4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5pPr>
            <a:lvl6pPr marL="2743200" lvl="5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6pPr>
            <a:lvl7pPr marL="3200400" lvl="6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7pPr>
            <a:lvl8pPr marL="3657600" lvl="7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8pPr>
            <a:lvl9pPr marL="4114800" lvl="8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9pPr>
          </a:lstStyle>
          <a:p>
            <a:endParaRPr/>
          </a:p>
        </p:txBody>
      </p:sp>
      <p:sp>
        <p:nvSpPr>
          <p:cNvPr id="89" name="Google Shape;89;p16"/>
          <p:cNvSpPr>
            <a:spLocks noGrp="1"/>
          </p:cNvSpPr>
          <p:nvPr>
            <p:ph type="pic" idx="2"/>
          </p:nvPr>
        </p:nvSpPr>
        <p:spPr>
          <a:xfrm>
            <a:off x="3996000" y="201"/>
            <a:ext cx="5148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Image: Heading only">
  <p:cSld name="CUSTOM_1_1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295250" y="1077950"/>
            <a:ext cx="3592200" cy="29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7"/>
          <p:cNvSpPr>
            <a:spLocks noGrp="1"/>
          </p:cNvSpPr>
          <p:nvPr>
            <p:ph type="pic" idx="2"/>
          </p:nvPr>
        </p:nvSpPr>
        <p:spPr>
          <a:xfrm>
            <a:off x="3996000" y="201"/>
            <a:ext cx="5148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311700" y="109423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Font typeface="Public Sans Light"/>
              <a:buChar char="●"/>
              <a:defRPr sz="2400" b="0"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2"/>
          </p:nvPr>
        </p:nvSpPr>
        <p:spPr>
          <a:xfrm>
            <a:off x="311700" y="2135550"/>
            <a:ext cx="8520600" cy="22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head">
  <p:cSld name="TITLE_AND_BODY_1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">
  <p:cSld name="TITLE_1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311700" y="113294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Public Sans"/>
              <a:buNone/>
              <a:defRPr sz="4000" b="1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311700" y="169973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ublic Sans Thin"/>
              <a:buNone/>
              <a:defRPr sz="4000" b="0"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" name="Google Shape;18;p3"/>
          <p:cNvSpPr>
            <a:spLocks noGrp="1"/>
          </p:cNvSpPr>
          <p:nvPr>
            <p:ph type="pic" idx="2"/>
          </p:nvPr>
        </p:nvSpPr>
        <p:spPr>
          <a:xfrm>
            <a:off x="3898200" y="3464650"/>
            <a:ext cx="1347600" cy="1678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only">
  <p:cSld name="BLANK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3" name="Google Shape;113;p22"/>
          <p:cNvSpPr>
            <a:spLocks noGrp="1"/>
          </p:cNvSpPr>
          <p:nvPr>
            <p:ph type="pic" idx="2"/>
          </p:nvPr>
        </p:nvSpPr>
        <p:spPr>
          <a:xfrm>
            <a:off x="-47134" y="-668034"/>
            <a:ext cx="9229800" cy="5191800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22"/>
          <p:cNvSpPr txBox="1">
            <a:spLocks noGrp="1"/>
          </p:cNvSpPr>
          <p:nvPr>
            <p:ph type="title"/>
          </p:nvPr>
        </p:nvSpPr>
        <p:spPr>
          <a:xfrm>
            <a:off x="77150" y="4673709"/>
            <a:ext cx="81795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&amp;A">
  <p:cSld name="CUSTOM_5">
    <p:bg>
      <p:bgPr>
        <a:solidFill>
          <a:schemeClr val="dk2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>
            <a:spLocks noGrp="1"/>
          </p:cNvSpPr>
          <p:nvPr>
            <p:ph type="title"/>
          </p:nvPr>
        </p:nvSpPr>
        <p:spPr>
          <a:xfrm>
            <a:off x="294125" y="2050485"/>
            <a:ext cx="8520600" cy="84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17" name="Google Shape;117;p23" descr="A colorful collection of human avatar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5172" y="3720369"/>
            <a:ext cx="8120741" cy="142313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6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0" name="Google Shape;120;p24"/>
          <p:cNvCxnSpPr/>
          <p:nvPr/>
        </p:nvCxnSpPr>
        <p:spPr>
          <a:xfrm>
            <a:off x="683089" y="2514604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1" name="Google Shape;121;p24"/>
          <p:cNvCxnSpPr/>
          <p:nvPr/>
        </p:nvCxnSpPr>
        <p:spPr>
          <a:xfrm>
            <a:off x="683089" y="3167746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2" name="Google Shape;122;p24"/>
          <p:cNvCxnSpPr/>
          <p:nvPr/>
        </p:nvCxnSpPr>
        <p:spPr>
          <a:xfrm>
            <a:off x="683089" y="3799118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3" name="Google Shape;123;p24"/>
          <p:cNvCxnSpPr/>
          <p:nvPr/>
        </p:nvCxnSpPr>
        <p:spPr>
          <a:xfrm>
            <a:off x="683089" y="4408718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4" name="Google Shape;124;p24"/>
          <p:cNvSpPr txBox="1">
            <a:spLocks noGrp="1"/>
          </p:cNvSpPr>
          <p:nvPr>
            <p:ph type="title"/>
          </p:nvPr>
        </p:nvSpPr>
        <p:spPr>
          <a:xfrm>
            <a:off x="569203" y="40445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ublic Sans Thin"/>
              <a:buNone/>
              <a:defRPr sz="2400" b="0"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subTitle" idx="1"/>
          </p:nvPr>
        </p:nvSpPr>
        <p:spPr>
          <a:xfrm>
            <a:off x="537400" y="872275"/>
            <a:ext cx="8272200" cy="15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body" idx="2"/>
          </p:nvPr>
        </p:nvSpPr>
        <p:spPr>
          <a:xfrm>
            <a:off x="1109800" y="2521297"/>
            <a:ext cx="7330500" cy="19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ublic Sans Thin"/>
              <a:buChar char="●"/>
              <a:defRPr sz="2800" b="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marL="914400" lvl="1" indent="-317500" rtl="0">
              <a:spcBef>
                <a:spcPts val="13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127" name="Google Shape;127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1121" y="2646250"/>
            <a:ext cx="387637" cy="387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204" y="3272477"/>
            <a:ext cx="424554" cy="41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279" y="3930215"/>
            <a:ext cx="396866" cy="369178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2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3" name="Google Shape;133;p2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4" name="Google Shape;134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565E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Quote">
  <p:cSld name="Big Quote">
    <p:bg>
      <p:bgPr>
        <a:solidFill>
          <a:schemeClr val="lt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>
            <a:spLocks noGrp="1"/>
          </p:cNvSpPr>
          <p:nvPr>
            <p:ph type="title"/>
          </p:nvPr>
        </p:nvSpPr>
        <p:spPr>
          <a:xfrm>
            <a:off x="683631" y="1077686"/>
            <a:ext cx="7775100" cy="20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alibri"/>
              <a:buNone/>
              <a:defRPr sz="27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body" idx="1"/>
          </p:nvPr>
        </p:nvSpPr>
        <p:spPr>
          <a:xfrm>
            <a:off x="683581" y="3465668"/>
            <a:ext cx="7776900" cy="10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3850" algn="l" rtl="0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rgbClr val="3180B0"/>
              </a:buClr>
              <a:buSzPts val="1500"/>
              <a:buFont typeface="Arial"/>
              <a:buChar char="​"/>
              <a:defRPr sz="1500" b="1" i="0">
                <a:solidFill>
                  <a:srgbClr val="3180B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048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D565E"/>
              </a:buClr>
              <a:buSzPts val="1200"/>
              <a:buFont typeface="Arial"/>
              <a:buChar char="​"/>
              <a:defRPr sz="1200" b="1">
                <a:solidFill>
                  <a:srgbClr val="4D56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00037" algn="l" rtl="0">
              <a:lnSpc>
                <a:spcPct val="95000"/>
              </a:lnSpc>
              <a:spcBef>
                <a:spcPts val="150"/>
              </a:spcBef>
              <a:spcAft>
                <a:spcPts val="0"/>
              </a:spcAft>
              <a:buClr>
                <a:srgbClr val="4D565E"/>
              </a:buClr>
              <a:buSzPts val="1125"/>
              <a:buFont typeface="Arial"/>
              <a:buChar char="​"/>
              <a:defRPr sz="1125">
                <a:solidFill>
                  <a:srgbClr val="4D56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00037" algn="l" rtl="0">
              <a:lnSpc>
                <a:spcPct val="95000"/>
              </a:lnSpc>
              <a:spcBef>
                <a:spcPts val="150"/>
              </a:spcBef>
              <a:spcAft>
                <a:spcPts val="0"/>
              </a:spcAft>
              <a:buClr>
                <a:srgbClr val="4D565E"/>
              </a:buClr>
              <a:buSzPts val="1125"/>
              <a:buFont typeface="Arial"/>
              <a:buChar char="​"/>
              <a:defRPr sz="1125">
                <a:solidFill>
                  <a:srgbClr val="4D56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00037" algn="l" rtl="0">
              <a:lnSpc>
                <a:spcPct val="95000"/>
              </a:lnSpc>
              <a:spcBef>
                <a:spcPts val="150"/>
              </a:spcBef>
              <a:spcAft>
                <a:spcPts val="0"/>
              </a:spcAft>
              <a:buClr>
                <a:srgbClr val="4D565E"/>
              </a:buClr>
              <a:buSzPts val="1125"/>
              <a:buFont typeface="Arial"/>
              <a:buChar char="​"/>
              <a:defRPr sz="1125">
                <a:solidFill>
                  <a:srgbClr val="4D56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40" name="Google Shape;140;p27"/>
          <p:cNvGrpSpPr/>
          <p:nvPr/>
        </p:nvGrpSpPr>
        <p:grpSpPr>
          <a:xfrm>
            <a:off x="683609" y="918423"/>
            <a:ext cx="7777014" cy="2363336"/>
            <a:chOff x="914400" y="1732950"/>
            <a:chExt cx="7316788" cy="2672550"/>
          </a:xfrm>
        </p:grpSpPr>
        <p:cxnSp>
          <p:nvCxnSpPr>
            <p:cNvPr id="141" name="Google Shape;141;p27"/>
            <p:cNvCxnSpPr/>
            <p:nvPr/>
          </p:nvCxnSpPr>
          <p:spPr>
            <a:xfrm>
              <a:off x="914400" y="1732950"/>
              <a:ext cx="7315200" cy="0"/>
            </a:xfrm>
            <a:prstGeom prst="straightConnector1">
              <a:avLst/>
            </a:prstGeom>
            <a:noFill/>
            <a:ln w="9525" cap="flat" cmpd="sng">
              <a:solidFill>
                <a:srgbClr val="8F99A3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2" name="Google Shape;142;p27"/>
            <p:cNvSpPr/>
            <p:nvPr/>
          </p:nvSpPr>
          <p:spPr>
            <a:xfrm>
              <a:off x="915988" y="4302313"/>
              <a:ext cx="7315200" cy="103187"/>
            </a:xfrm>
            <a:custGeom>
              <a:avLst/>
              <a:gdLst/>
              <a:ahLst/>
              <a:cxnLst/>
              <a:rect l="l" t="t" r="r" b="b"/>
              <a:pathLst>
                <a:path w="4608" h="65" extrusionOk="0">
                  <a:moveTo>
                    <a:pt x="0" y="0"/>
                  </a:moveTo>
                  <a:lnTo>
                    <a:pt x="224" y="0"/>
                  </a:lnTo>
                  <a:lnTo>
                    <a:pt x="286" y="65"/>
                  </a:lnTo>
                  <a:lnTo>
                    <a:pt x="349" y="0"/>
                  </a:lnTo>
                  <a:lnTo>
                    <a:pt x="4608" y="0"/>
                  </a:lnTo>
                </a:path>
              </a:pathLst>
            </a:custGeom>
            <a:noFill/>
            <a:ln w="9525" cap="flat" cmpd="sng">
              <a:solidFill>
                <a:srgbClr val="8F99A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ody page - 2 text areas">
  <p:cSld name="1_Body page - 2 text areas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565E"/>
              </a:buClr>
              <a:buSzPts val="2400"/>
              <a:buFont typeface="Open Sans"/>
              <a:buNone/>
              <a:defRPr sz="2400">
                <a:solidFill>
                  <a:srgbClr val="4D565E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8"/>
          <p:cNvSpPr txBox="1">
            <a:spLocks noGrp="1"/>
          </p:cNvSpPr>
          <p:nvPr>
            <p:ph type="body" idx="1"/>
          </p:nvPr>
        </p:nvSpPr>
        <p:spPr>
          <a:xfrm>
            <a:off x="500061" y="1185864"/>
            <a:ext cx="35862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D565E"/>
              </a:buClr>
              <a:buSzPts val="2000"/>
              <a:buNone/>
              <a:defRPr sz="2000">
                <a:solidFill>
                  <a:srgbClr val="4D565E"/>
                </a:solidFill>
              </a:defRPr>
            </a:lvl1pPr>
            <a:lvl2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D565E"/>
              </a:buClr>
              <a:buSzPts val="2000"/>
              <a:buChar char="▪"/>
              <a:defRPr sz="2000" b="0">
                <a:solidFill>
                  <a:srgbClr val="4D565E"/>
                </a:solidFill>
              </a:defRPr>
            </a:lvl2pPr>
            <a:lvl3pPr marL="137160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D565E"/>
              </a:buClr>
              <a:buSzPts val="1600"/>
              <a:buChar char="▪"/>
              <a:defRPr sz="1600" b="0">
                <a:solidFill>
                  <a:srgbClr val="4D565E"/>
                </a:solidFill>
              </a:defRPr>
            </a:lvl3pPr>
            <a:lvl4pPr marL="182880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4D565E"/>
              </a:buClr>
              <a:buSzPts val="1200"/>
              <a:buChar char="▪"/>
              <a:defRPr sz="1200" b="0">
                <a:solidFill>
                  <a:srgbClr val="4D565E"/>
                </a:solidFill>
              </a:defRPr>
            </a:lvl4pPr>
            <a:lvl5pPr marL="228600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4D565E"/>
              </a:buClr>
              <a:buSzPts val="1200"/>
              <a:buChar char="▪"/>
              <a:defRPr sz="1200" b="0">
                <a:solidFill>
                  <a:srgbClr val="4D565E"/>
                </a:solidFill>
              </a:defRPr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2" name="Google Shape;152;p30"/>
          <p:cNvSpPr txBox="1">
            <a:spLocks noGrp="1"/>
          </p:cNvSpPr>
          <p:nvPr>
            <p:ph type="ctrTitle"/>
          </p:nvPr>
        </p:nvSpPr>
        <p:spPr>
          <a:xfrm>
            <a:off x="311700" y="33133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3" name="Google Shape;153;p30"/>
          <p:cNvSpPr txBox="1">
            <a:spLocks noGrp="1"/>
          </p:cNvSpPr>
          <p:nvPr>
            <p:ph type="subTitle" idx="1"/>
          </p:nvPr>
        </p:nvSpPr>
        <p:spPr>
          <a:xfrm>
            <a:off x="311700" y="38992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ublic Sans Thin"/>
              <a:buNone/>
              <a:defRPr sz="4000" b="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4" name="Google Shape;154;p30"/>
          <p:cNvSpPr>
            <a:spLocks noGrp="1"/>
          </p:cNvSpPr>
          <p:nvPr>
            <p:ph type="pic" idx="2"/>
          </p:nvPr>
        </p:nvSpPr>
        <p:spPr>
          <a:xfrm>
            <a:off x="3227925" y="619632"/>
            <a:ext cx="2648400" cy="2533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">
  <p:cSld name="TITLE_1">
    <p:bg>
      <p:bgPr>
        <a:solidFill>
          <a:schemeClr val="dk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7" name="Google Shape;157;p31"/>
          <p:cNvSpPr txBox="1">
            <a:spLocks noGrp="1"/>
          </p:cNvSpPr>
          <p:nvPr>
            <p:ph type="ctrTitle"/>
          </p:nvPr>
        </p:nvSpPr>
        <p:spPr>
          <a:xfrm>
            <a:off x="311700" y="113294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Public Sans"/>
              <a:buNone/>
              <a:defRPr sz="4000" b="1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8" name="Google Shape;158;p31"/>
          <p:cNvSpPr txBox="1">
            <a:spLocks noGrp="1"/>
          </p:cNvSpPr>
          <p:nvPr>
            <p:ph type="subTitle" idx="1"/>
          </p:nvPr>
        </p:nvSpPr>
        <p:spPr>
          <a:xfrm>
            <a:off x="311700" y="169973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ublic Sans Thin"/>
              <a:buNone/>
              <a:defRPr sz="4000" b="0"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9" name="Google Shape;159;p31"/>
          <p:cNvSpPr>
            <a:spLocks noGrp="1"/>
          </p:cNvSpPr>
          <p:nvPr>
            <p:ph type="pic" idx="2"/>
          </p:nvPr>
        </p:nvSpPr>
        <p:spPr>
          <a:xfrm>
            <a:off x="3898200" y="3464650"/>
            <a:ext cx="1347600" cy="1678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: 4 Items">
  <p:cSld name="CUSTOM_4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978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668400" y="158192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2"/>
          </p:nvPr>
        </p:nvSpPr>
        <p:spPr>
          <a:xfrm>
            <a:off x="668400" y="210721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3"/>
          </p:nvPr>
        </p:nvSpPr>
        <p:spPr>
          <a:xfrm>
            <a:off x="668400" y="2627506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4"/>
          </p:nvPr>
        </p:nvSpPr>
        <p:spPr>
          <a:xfrm>
            <a:off x="668400" y="3145640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>
            <a:spLocks noGrp="1"/>
          </p:cNvSpPr>
          <p:nvPr>
            <p:ph type="pic" idx="5"/>
          </p:nvPr>
        </p:nvSpPr>
        <p:spPr>
          <a:xfrm>
            <a:off x="4235100" y="4303925"/>
            <a:ext cx="673800" cy="839400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: 4 Items">
  <p:cSld name="CUSTOM_4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2"/>
          <p:cNvSpPr txBox="1">
            <a:spLocks noGrp="1"/>
          </p:cNvSpPr>
          <p:nvPr>
            <p:ph type="title"/>
          </p:nvPr>
        </p:nvSpPr>
        <p:spPr>
          <a:xfrm>
            <a:off x="311700" y="978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2"/>
          <p:cNvSpPr txBox="1">
            <a:spLocks noGrp="1"/>
          </p:cNvSpPr>
          <p:nvPr>
            <p:ph type="body" idx="1"/>
          </p:nvPr>
        </p:nvSpPr>
        <p:spPr>
          <a:xfrm>
            <a:off x="668400" y="158192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163" name="Google Shape;163;p32"/>
          <p:cNvSpPr txBox="1">
            <a:spLocks noGrp="1"/>
          </p:cNvSpPr>
          <p:nvPr>
            <p:ph type="body" idx="2"/>
          </p:nvPr>
        </p:nvSpPr>
        <p:spPr>
          <a:xfrm>
            <a:off x="668400" y="210721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164" name="Google Shape;164;p32"/>
          <p:cNvSpPr txBox="1">
            <a:spLocks noGrp="1"/>
          </p:cNvSpPr>
          <p:nvPr>
            <p:ph type="body" idx="3"/>
          </p:nvPr>
        </p:nvSpPr>
        <p:spPr>
          <a:xfrm>
            <a:off x="668400" y="2627506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165" name="Google Shape;165;p32"/>
          <p:cNvSpPr txBox="1">
            <a:spLocks noGrp="1"/>
          </p:cNvSpPr>
          <p:nvPr>
            <p:ph type="body" idx="4"/>
          </p:nvPr>
        </p:nvSpPr>
        <p:spPr>
          <a:xfrm>
            <a:off x="668400" y="3145640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166" name="Google Shape;166;p32"/>
          <p:cNvSpPr>
            <a:spLocks noGrp="1"/>
          </p:cNvSpPr>
          <p:nvPr>
            <p:ph type="pic" idx="5"/>
          </p:nvPr>
        </p:nvSpPr>
        <p:spPr>
          <a:xfrm>
            <a:off x="4235100" y="4303925"/>
            <a:ext cx="673800" cy="839400"/>
          </a:xfrm>
          <a:prstGeom prst="rect">
            <a:avLst/>
          </a:prstGeom>
          <a:noFill/>
          <a:ln>
            <a:noFill/>
          </a:ln>
        </p:spPr>
      </p:sp>
      <p:sp>
        <p:nvSpPr>
          <p:cNvPr id="167" name="Google Shape;167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CUSTOM_3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mo">
  <p:cSld name="CUSTOM_3_2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Public Sans Thin"/>
              <a:buNone/>
              <a:defRPr sz="12000" b="0">
                <a:solidFill>
                  <a:schemeClr val="lt1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uest">
  <p:cSld name="CUSTOM_3_1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5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4628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35"/>
          <p:cNvSpPr txBox="1">
            <a:spLocks noGrp="1"/>
          </p:cNvSpPr>
          <p:nvPr>
            <p:ph type="subTitle" idx="1"/>
          </p:nvPr>
        </p:nvSpPr>
        <p:spPr>
          <a:xfrm>
            <a:off x="5016000" y="1362200"/>
            <a:ext cx="3860400" cy="10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77" name="Google Shape;177;p35" descr="A simple outline of a geodesic dom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7075" y="2862131"/>
            <a:ext cx="5149848" cy="2710448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Section">
  <p:cSld name="CUSTOM_3_1_1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6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8555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81" name="Google Shape;181;p36" descr="A simple outline of a geodesic dom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7075" y="2862131"/>
            <a:ext cx="5149848" cy="2710448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te Launch">
  <p:cSld name="CUSTOM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7"/>
          <p:cNvSpPr txBox="1">
            <a:spLocks noGrp="1"/>
          </p:cNvSpPr>
          <p:nvPr>
            <p:ph type="title"/>
          </p:nvPr>
        </p:nvSpPr>
        <p:spPr>
          <a:xfrm>
            <a:off x="4376165" y="259294"/>
            <a:ext cx="4281600" cy="56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ublic Sans"/>
              <a:buNone/>
              <a:defRPr sz="1600">
                <a:solidFill>
                  <a:schemeClr val="lt2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37"/>
          <p:cNvSpPr txBox="1">
            <a:spLocks noGrp="1"/>
          </p:cNvSpPr>
          <p:nvPr>
            <p:ph type="subTitle" idx="1"/>
          </p:nvPr>
        </p:nvSpPr>
        <p:spPr>
          <a:xfrm>
            <a:off x="461704" y="259294"/>
            <a:ext cx="369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Public Sans ExtraBold"/>
              <a:buNone/>
              <a:defRPr sz="2000" b="0">
                <a:solidFill>
                  <a:schemeClr val="lt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37"/>
          <p:cNvSpPr>
            <a:spLocks noGrp="1"/>
          </p:cNvSpPr>
          <p:nvPr>
            <p:ph type="pic" idx="2"/>
          </p:nvPr>
        </p:nvSpPr>
        <p:spPr>
          <a:xfrm>
            <a:off x="557275" y="895300"/>
            <a:ext cx="8029500" cy="4560600"/>
          </a:xfrm>
          <a:prstGeom prst="roundRect">
            <a:avLst>
              <a:gd name="adj" fmla="val 2153"/>
            </a:avLst>
          </a:prstGeom>
          <a:noFill/>
          <a:ln>
            <a:noFill/>
          </a:ln>
        </p:spPr>
      </p:sp>
      <p:sp>
        <p:nvSpPr>
          <p:cNvPr id="187" name="Google Shape;187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Image Right">
  <p:cSld name="CUSTOM_1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8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8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1pPr>
            <a:lvl2pPr marL="914400" lvl="1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2pPr>
            <a:lvl3pPr marL="1371600" lvl="2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3pPr>
            <a:lvl4pPr marL="1828800" lvl="3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4pPr>
            <a:lvl5pPr marL="2286000" lvl="4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5pPr>
            <a:lvl6pPr marL="2743200" lvl="5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6pPr>
            <a:lvl7pPr marL="3200400" lvl="6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7pPr>
            <a:lvl8pPr marL="3657600" lvl="7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8pPr>
            <a:lvl9pPr marL="4114800" lvl="8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9pPr>
          </a:lstStyle>
          <a:p>
            <a:endParaRPr/>
          </a:p>
        </p:txBody>
      </p:sp>
      <p:sp>
        <p:nvSpPr>
          <p:cNvPr id="191" name="Google Shape;191;p38"/>
          <p:cNvSpPr>
            <a:spLocks noGrp="1"/>
          </p:cNvSpPr>
          <p:nvPr>
            <p:ph type="pic" idx="2"/>
          </p:nvPr>
        </p:nvSpPr>
        <p:spPr>
          <a:xfrm>
            <a:off x="3996000" y="201"/>
            <a:ext cx="5148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Code Right">
  <p:cSld name="CUSTOM_1_3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9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39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1pPr>
            <a:lvl2pPr marL="914400" lvl="1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2pPr>
            <a:lvl3pPr marL="1371600" lvl="2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3pPr>
            <a:lvl4pPr marL="1828800" lvl="3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4pPr>
            <a:lvl5pPr marL="2286000" lvl="4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5pPr>
            <a:lvl6pPr marL="2743200" lvl="5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6pPr>
            <a:lvl7pPr marL="3200400" lvl="6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7pPr>
            <a:lvl8pPr marL="3657600" lvl="7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8pPr>
            <a:lvl9pPr marL="4114800" lvl="8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9pPr>
          </a:lstStyle>
          <a:p>
            <a:endParaRPr/>
          </a:p>
        </p:txBody>
      </p:sp>
      <p:sp>
        <p:nvSpPr>
          <p:cNvPr id="195" name="Google Shape;195;p39"/>
          <p:cNvSpPr/>
          <p:nvPr/>
        </p:nvSpPr>
        <p:spPr>
          <a:xfrm>
            <a:off x="3990950" y="0"/>
            <a:ext cx="5143500" cy="5153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96" name="Google Shape;196;p39"/>
          <p:cNvSpPr txBox="1">
            <a:spLocks noGrp="1"/>
          </p:cNvSpPr>
          <p:nvPr>
            <p:ph type="body" idx="2"/>
          </p:nvPr>
        </p:nvSpPr>
        <p:spPr>
          <a:xfrm>
            <a:off x="4509900" y="391750"/>
            <a:ext cx="4046700" cy="433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Mono Medium"/>
              <a:buChar char="●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○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■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●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○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■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●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○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■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Image Right: Top heading">
  <p:cSld name="CUSTOM_1_2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0"/>
          <p:cNvSpPr txBox="1">
            <a:spLocks noGrp="1"/>
          </p:cNvSpPr>
          <p:nvPr>
            <p:ph type="title"/>
          </p:nvPr>
        </p:nvSpPr>
        <p:spPr>
          <a:xfrm>
            <a:off x="295250" y="496850"/>
            <a:ext cx="3592200" cy="65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40"/>
          <p:cNvSpPr txBox="1">
            <a:spLocks noGrp="1"/>
          </p:cNvSpPr>
          <p:nvPr>
            <p:ph type="body" idx="1"/>
          </p:nvPr>
        </p:nvSpPr>
        <p:spPr>
          <a:xfrm>
            <a:off x="295250" y="1108375"/>
            <a:ext cx="3634800" cy="3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1pPr>
            <a:lvl2pPr marL="914400" lvl="1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2pPr>
            <a:lvl3pPr marL="1371600" lvl="2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3pPr>
            <a:lvl4pPr marL="1828800" lvl="3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4pPr>
            <a:lvl5pPr marL="2286000" lvl="4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5pPr>
            <a:lvl6pPr marL="2743200" lvl="5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6pPr>
            <a:lvl7pPr marL="3200400" lvl="6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7pPr>
            <a:lvl8pPr marL="3657600" lvl="7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8pPr>
            <a:lvl9pPr marL="4114800" lvl="8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9pPr>
          </a:lstStyle>
          <a:p>
            <a:endParaRPr/>
          </a:p>
        </p:txBody>
      </p:sp>
      <p:sp>
        <p:nvSpPr>
          <p:cNvPr id="200" name="Google Shape;200;p40"/>
          <p:cNvSpPr>
            <a:spLocks noGrp="1"/>
          </p:cNvSpPr>
          <p:nvPr>
            <p:ph type="pic" idx="2"/>
          </p:nvPr>
        </p:nvSpPr>
        <p:spPr>
          <a:xfrm>
            <a:off x="3996000" y="201"/>
            <a:ext cx="5148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Image: Heading only">
  <p:cSld name="CUSTOM_1_1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1"/>
          <p:cNvSpPr txBox="1">
            <a:spLocks noGrp="1"/>
          </p:cNvSpPr>
          <p:nvPr>
            <p:ph type="title"/>
          </p:nvPr>
        </p:nvSpPr>
        <p:spPr>
          <a:xfrm>
            <a:off x="295250" y="1077950"/>
            <a:ext cx="3592200" cy="29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41"/>
          <p:cNvSpPr>
            <a:spLocks noGrp="1"/>
          </p:cNvSpPr>
          <p:nvPr>
            <p:ph type="pic" idx="2"/>
          </p:nvPr>
        </p:nvSpPr>
        <p:spPr>
          <a:xfrm>
            <a:off x="3996000" y="201"/>
            <a:ext cx="5148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: 5 Items">
  <p:cSld name="CUSTOM_4_3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668400" y="104852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668400" y="157381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3"/>
          </p:nvPr>
        </p:nvSpPr>
        <p:spPr>
          <a:xfrm>
            <a:off x="668400" y="2094106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4"/>
          </p:nvPr>
        </p:nvSpPr>
        <p:spPr>
          <a:xfrm>
            <a:off x="668400" y="2612240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>
            <a:spLocks noGrp="1"/>
          </p:cNvSpPr>
          <p:nvPr>
            <p:ph type="pic" idx="5"/>
          </p:nvPr>
        </p:nvSpPr>
        <p:spPr>
          <a:xfrm>
            <a:off x="4235100" y="4303925"/>
            <a:ext cx="673800" cy="839400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6"/>
          </p:nvPr>
        </p:nvSpPr>
        <p:spPr>
          <a:xfrm>
            <a:off x="668400" y="313966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7" name="Google Shape;207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1" name="Google Shape;211;p4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2" name="Google Shape;212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&amp;A">
  <p:cSld name="CUSTOM_5">
    <p:bg>
      <p:bgPr>
        <a:solidFill>
          <a:schemeClr val="dk2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5"/>
          <p:cNvSpPr txBox="1">
            <a:spLocks noGrp="1"/>
          </p:cNvSpPr>
          <p:nvPr>
            <p:ph type="title"/>
          </p:nvPr>
        </p:nvSpPr>
        <p:spPr>
          <a:xfrm>
            <a:off x="294125" y="2050485"/>
            <a:ext cx="8520600" cy="84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217" name="Google Shape;217;p45" descr="A colorful collection of human avatar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5172" y="3720369"/>
            <a:ext cx="8120741" cy="142313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6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0" name="Google Shape;220;p46"/>
          <p:cNvCxnSpPr/>
          <p:nvPr/>
        </p:nvCxnSpPr>
        <p:spPr>
          <a:xfrm>
            <a:off x="683089" y="2514604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1" name="Google Shape;221;p46"/>
          <p:cNvCxnSpPr/>
          <p:nvPr/>
        </p:nvCxnSpPr>
        <p:spPr>
          <a:xfrm>
            <a:off x="683089" y="3167746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2" name="Google Shape;222;p46"/>
          <p:cNvCxnSpPr/>
          <p:nvPr/>
        </p:nvCxnSpPr>
        <p:spPr>
          <a:xfrm>
            <a:off x="683089" y="3799118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3" name="Google Shape;223;p46"/>
          <p:cNvCxnSpPr/>
          <p:nvPr/>
        </p:nvCxnSpPr>
        <p:spPr>
          <a:xfrm>
            <a:off x="683089" y="4408718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4" name="Google Shape;224;p46"/>
          <p:cNvSpPr txBox="1">
            <a:spLocks noGrp="1"/>
          </p:cNvSpPr>
          <p:nvPr>
            <p:ph type="title"/>
          </p:nvPr>
        </p:nvSpPr>
        <p:spPr>
          <a:xfrm>
            <a:off x="569203" y="40445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ublic Sans Thin"/>
              <a:buNone/>
              <a:defRPr sz="2400" b="0"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46"/>
          <p:cNvSpPr txBox="1">
            <a:spLocks noGrp="1"/>
          </p:cNvSpPr>
          <p:nvPr>
            <p:ph type="subTitle" idx="1"/>
          </p:nvPr>
        </p:nvSpPr>
        <p:spPr>
          <a:xfrm>
            <a:off x="537400" y="872275"/>
            <a:ext cx="8272200" cy="15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46"/>
          <p:cNvSpPr txBox="1">
            <a:spLocks noGrp="1"/>
          </p:cNvSpPr>
          <p:nvPr>
            <p:ph type="body" idx="2"/>
          </p:nvPr>
        </p:nvSpPr>
        <p:spPr>
          <a:xfrm>
            <a:off x="1109800" y="2521297"/>
            <a:ext cx="7330500" cy="19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ublic Sans Thin"/>
              <a:buChar char="●"/>
              <a:defRPr sz="2800" b="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marL="914400" lvl="1" indent="-317500" rtl="0">
              <a:spcBef>
                <a:spcPts val="13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227" name="Google Shape;227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1121" y="2646250"/>
            <a:ext cx="387637" cy="387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204" y="3272477"/>
            <a:ext cx="424554" cy="41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279" y="3930215"/>
            <a:ext cx="396866" cy="369178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mple title and text">
  <p:cSld name="CUSTOM_4_2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11700" y="978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668400" y="1581925"/>
            <a:ext cx="7807200" cy="32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list">
  <p:cSld name="CUSTOM_4_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93192" y="310896"/>
            <a:ext cx="8262600" cy="9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33125" y="1420075"/>
            <a:ext cx="7842600" cy="29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low: 3 items">
  <p:cSld name="CUSTOM_4_1_1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390266" y="308875"/>
            <a:ext cx="8262600" cy="9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1"/>
          </p:nvPr>
        </p:nvSpPr>
        <p:spPr>
          <a:xfrm>
            <a:off x="465950" y="1523350"/>
            <a:ext cx="2507700" cy="1209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2"/>
          </p:nvPr>
        </p:nvSpPr>
        <p:spPr>
          <a:xfrm>
            <a:off x="465950" y="2899843"/>
            <a:ext cx="2507700" cy="1209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/>
            </a:lvl1pPr>
            <a:lvl2pPr marL="914400" lvl="1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2pPr>
            <a:lvl3pPr marL="1371600" lvl="2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3pPr>
            <a:lvl4pPr marL="1828800" lvl="3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4pPr>
            <a:lvl5pPr marL="2286000" lvl="4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5pPr>
            <a:lvl6pPr marL="2743200" lvl="5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6pPr>
            <a:lvl7pPr marL="3200400" lvl="6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7pPr>
            <a:lvl8pPr marL="3657600" lvl="7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8pPr>
            <a:lvl9pPr marL="4114800" lvl="8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9pPr>
          </a:lstStyle>
          <a:p>
            <a:endParaRPr/>
          </a:p>
        </p:txBody>
      </p:sp>
      <p:pic>
        <p:nvPicPr>
          <p:cNvPr id="48" name="Google Shape;48;p8" title="Forward arrow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64646" y="2008213"/>
            <a:ext cx="212675" cy="21267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8"/>
          <p:cNvSpPr txBox="1">
            <a:spLocks noGrp="1"/>
          </p:cNvSpPr>
          <p:nvPr>
            <p:ph type="body" idx="3"/>
          </p:nvPr>
        </p:nvSpPr>
        <p:spPr>
          <a:xfrm>
            <a:off x="3343457" y="1523350"/>
            <a:ext cx="2507700" cy="1209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4"/>
          </p:nvPr>
        </p:nvSpPr>
        <p:spPr>
          <a:xfrm>
            <a:off x="3343450" y="2899843"/>
            <a:ext cx="2507700" cy="1209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/>
            </a:lvl1pPr>
            <a:lvl2pPr marL="914400" lvl="1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2pPr>
            <a:lvl3pPr marL="1371600" lvl="2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3pPr>
            <a:lvl4pPr marL="1828800" lvl="3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4pPr>
            <a:lvl5pPr marL="2286000" lvl="4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5pPr>
            <a:lvl6pPr marL="2743200" lvl="5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6pPr>
            <a:lvl7pPr marL="3200400" lvl="6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7pPr>
            <a:lvl8pPr marL="3657600" lvl="7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8pPr>
            <a:lvl9pPr marL="4114800" lvl="8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9pPr>
          </a:lstStyle>
          <a:p>
            <a:endParaRPr/>
          </a:p>
        </p:txBody>
      </p:sp>
      <p:pic>
        <p:nvPicPr>
          <p:cNvPr id="51" name="Google Shape;51;p8" title="Forward arrow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38921" y="2008213"/>
            <a:ext cx="212675" cy="21267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8"/>
          <p:cNvSpPr txBox="1">
            <a:spLocks noGrp="1"/>
          </p:cNvSpPr>
          <p:nvPr>
            <p:ph type="body" idx="5"/>
          </p:nvPr>
        </p:nvSpPr>
        <p:spPr>
          <a:xfrm>
            <a:off x="6220964" y="1523350"/>
            <a:ext cx="2507700" cy="1209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6"/>
          </p:nvPr>
        </p:nvSpPr>
        <p:spPr>
          <a:xfrm>
            <a:off x="6220950" y="2899843"/>
            <a:ext cx="2507700" cy="1209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/>
            </a:lvl1pPr>
            <a:lvl2pPr marL="914400" lvl="1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2pPr>
            <a:lvl3pPr marL="1371600" lvl="2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3pPr>
            <a:lvl4pPr marL="1828800" lvl="3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4pPr>
            <a:lvl5pPr marL="2286000" lvl="4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5pPr>
            <a:lvl6pPr marL="2743200" lvl="5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6pPr>
            <a:lvl7pPr marL="3200400" lvl="6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7pPr>
            <a:lvl8pPr marL="3657600" lvl="7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8pPr>
            <a:lvl9pPr marL="4114800" lvl="8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CUSTOM_3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mo">
  <p:cSld name="CUSTOM_3_2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Public Sans Thin"/>
              <a:buNone/>
              <a:defRPr sz="12000" b="0">
                <a:solidFill>
                  <a:schemeClr val="lt1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ublic Sans ExtraBold"/>
              <a:buNone/>
              <a:defRPr sz="28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Char char="●"/>
              <a:defRPr sz="18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●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●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</a:defRPr>
            </a:lvl1pPr>
            <a:lvl2pPr lvl="1" algn="r">
              <a:buNone/>
              <a:defRPr sz="1000">
                <a:solidFill>
                  <a:schemeClr val="lt1"/>
                </a:solidFill>
              </a:defRPr>
            </a:lvl2pPr>
            <a:lvl3pPr lvl="2" algn="r">
              <a:buNone/>
              <a:defRPr sz="1000">
                <a:solidFill>
                  <a:schemeClr val="lt1"/>
                </a:solidFill>
              </a:defRPr>
            </a:lvl3pPr>
            <a:lvl4pPr lvl="3" algn="r">
              <a:buNone/>
              <a:defRPr sz="1000">
                <a:solidFill>
                  <a:schemeClr val="lt1"/>
                </a:solidFill>
              </a:defRPr>
            </a:lvl4pPr>
            <a:lvl5pPr lvl="4" algn="r">
              <a:buNone/>
              <a:defRPr sz="1000">
                <a:solidFill>
                  <a:schemeClr val="lt1"/>
                </a:solidFill>
              </a:defRPr>
            </a:lvl5pPr>
            <a:lvl6pPr lvl="5" algn="r">
              <a:buNone/>
              <a:defRPr sz="1000">
                <a:solidFill>
                  <a:schemeClr val="lt1"/>
                </a:solidFill>
              </a:defRPr>
            </a:lvl6pPr>
            <a:lvl7pPr lvl="6" algn="r">
              <a:buNone/>
              <a:defRPr sz="1000">
                <a:solidFill>
                  <a:schemeClr val="lt1"/>
                </a:solidFill>
              </a:defRPr>
            </a:lvl7pPr>
            <a:lvl8pPr lvl="7" algn="r">
              <a:buNone/>
              <a:defRPr sz="1000">
                <a:solidFill>
                  <a:schemeClr val="lt1"/>
                </a:solidFill>
              </a:defRPr>
            </a:lvl8pPr>
            <a:lvl9pPr lvl="8" algn="r"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ublic Sans ExtraBold"/>
              <a:buNone/>
              <a:defRPr sz="28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Char char="●"/>
              <a:defRPr sz="18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●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●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149" name="Google Shape;149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lt1"/>
                </a:solidFill>
              </a:defRPr>
            </a:lvl1pPr>
            <a:lvl2pPr lvl="1" algn="r" rtl="0">
              <a:buNone/>
              <a:defRPr sz="1000">
                <a:solidFill>
                  <a:schemeClr val="lt1"/>
                </a:solidFill>
              </a:defRPr>
            </a:lvl2pPr>
            <a:lvl3pPr lvl="2" algn="r" rtl="0">
              <a:buNone/>
              <a:defRPr sz="1000">
                <a:solidFill>
                  <a:schemeClr val="lt1"/>
                </a:solidFill>
              </a:defRPr>
            </a:lvl3pPr>
            <a:lvl4pPr lvl="3" algn="r" rtl="0">
              <a:buNone/>
              <a:defRPr sz="1000">
                <a:solidFill>
                  <a:schemeClr val="lt1"/>
                </a:solidFill>
              </a:defRPr>
            </a:lvl4pPr>
            <a:lvl5pPr lvl="4" algn="r" rtl="0">
              <a:buNone/>
              <a:defRPr sz="1000">
                <a:solidFill>
                  <a:schemeClr val="lt1"/>
                </a:solidFill>
              </a:defRPr>
            </a:lvl5pPr>
            <a:lvl6pPr lvl="5" algn="r" rtl="0">
              <a:buNone/>
              <a:defRPr sz="1000">
                <a:solidFill>
                  <a:schemeClr val="lt1"/>
                </a:solidFill>
              </a:defRPr>
            </a:lvl6pPr>
            <a:lvl7pPr lvl="6" algn="r" rtl="0">
              <a:buNone/>
              <a:defRPr sz="1000">
                <a:solidFill>
                  <a:schemeClr val="lt1"/>
                </a:solidFill>
              </a:defRPr>
            </a:lvl7pPr>
            <a:lvl8pPr lvl="7" algn="r" rtl="0">
              <a:buNone/>
              <a:defRPr sz="1000">
                <a:solidFill>
                  <a:schemeClr val="lt1"/>
                </a:solidFill>
              </a:defRPr>
            </a:lvl8pPr>
            <a:lvl9pPr lvl="8" algn="r" rtl="0"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uswds/uswds-next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uswds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3.xml"/><Relationship Id="rId4" Type="http://schemas.openxmlformats.org/officeDocument/2006/relationships/hyperlink" Target="https://designsystem.digital.gov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nsa.nsis.anl.gov/eca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cc.gov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7"/>
          <p:cNvSpPr txBox="1">
            <a:spLocks noGrp="1"/>
          </p:cNvSpPr>
          <p:nvPr>
            <p:ph type="ctrTitle"/>
          </p:nvPr>
        </p:nvSpPr>
        <p:spPr>
          <a:xfrm>
            <a:off x="311700" y="33133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latin typeface="Public Sans ExtraBold"/>
                <a:ea typeface="Public Sans ExtraBold"/>
                <a:cs typeface="Public Sans ExtraBold"/>
                <a:sym typeface="Public Sans ExtraBold"/>
              </a:rPr>
              <a:t>USWDS Monthly Call</a:t>
            </a:r>
            <a:endParaRPr b="0">
              <a:latin typeface="Public Sans ExtraBold"/>
              <a:ea typeface="Public Sans ExtraBold"/>
              <a:cs typeface="Public Sans ExtraBold"/>
              <a:sym typeface="Public Sans ExtraBold"/>
            </a:endParaRPr>
          </a:p>
        </p:txBody>
      </p:sp>
      <p:sp>
        <p:nvSpPr>
          <p:cNvPr id="236" name="Google Shape;236;p47"/>
          <p:cNvSpPr txBox="1">
            <a:spLocks noGrp="1"/>
          </p:cNvSpPr>
          <p:nvPr>
            <p:ph type="subTitle" idx="1"/>
          </p:nvPr>
        </p:nvSpPr>
        <p:spPr>
          <a:xfrm>
            <a:off x="311575" y="38992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June 2024</a:t>
            </a:r>
            <a:endParaRPr/>
          </a:p>
        </p:txBody>
      </p:sp>
      <p:pic>
        <p:nvPicPr>
          <p:cNvPr id="237" name="Google Shape;237;p47" descr="USWDS logo: Five triangles forming a pentagon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465" r="455"/>
          <a:stretch/>
        </p:blipFill>
        <p:spPr>
          <a:xfrm>
            <a:off x="3227925" y="619632"/>
            <a:ext cx="2648400" cy="2533200"/>
          </a:xfrm>
          <a:prstGeom prst="rect">
            <a:avLst/>
          </a:prstGeom>
        </p:spPr>
      </p:pic>
      <p:sp>
        <p:nvSpPr>
          <p:cNvPr id="238" name="Google Shape;238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6"/>
          <p:cNvSpPr txBox="1">
            <a:spLocks noGrp="1"/>
          </p:cNvSpPr>
          <p:nvPr>
            <p:ph type="title"/>
          </p:nvPr>
        </p:nvSpPr>
        <p:spPr>
          <a:xfrm>
            <a:off x="533157" y="445025"/>
            <a:ext cx="819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Key improvements in USWDS 3.8.1</a:t>
            </a:r>
            <a:endParaRPr sz="1600">
              <a:solidFill>
                <a:schemeClr val="accen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305" name="Google Shape;305;p56"/>
          <p:cNvSpPr txBox="1">
            <a:spLocks noGrp="1"/>
          </p:cNvSpPr>
          <p:nvPr>
            <p:ph type="body" idx="1"/>
          </p:nvPr>
        </p:nvSpPr>
        <p:spPr>
          <a:xfrm>
            <a:off x="83100" y="1273375"/>
            <a:ext cx="8415300" cy="31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a11y:</a:t>
            </a:r>
            <a:r>
              <a:rPr lang="en" sz="2400">
                <a:solidFill>
                  <a:schemeClr val="accent2"/>
                </a:solidFill>
              </a:rPr>
              <a:t> </a:t>
            </a:r>
            <a:r>
              <a:rPr lang="en" sz="2400"/>
              <a:t>Updated the Tooltip to allow users to hover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a11y:</a:t>
            </a:r>
            <a:r>
              <a:rPr lang="en" sz="2400">
                <a:solidFill>
                  <a:schemeClr val="accent2"/>
                </a:solidFill>
              </a:rPr>
              <a:t> </a:t>
            </a:r>
            <a:r>
              <a:rPr lang="en" sz="2400"/>
              <a:t>Updated Tooltip to close with the </a:t>
            </a:r>
            <a:r>
              <a:rPr lang="en" sz="2400">
                <a:latin typeface="IBM Plex Mono Light"/>
                <a:ea typeface="IBM Plex Mono Light"/>
                <a:cs typeface="IBM Plex Mono Light"/>
                <a:sym typeface="IBM Plex Mono Light"/>
              </a:rPr>
              <a:t>escape</a:t>
            </a:r>
            <a:r>
              <a:rPr lang="en" sz="2400"/>
              <a:t> key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Fixed an Input Mask initialization bug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Improved styling of nested Button Groups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Fixed a bug that added garbled some parts of the Spanish translation of the Identifier</a:t>
            </a:r>
            <a:endParaRPr sz="2400"/>
          </a:p>
        </p:txBody>
      </p:sp>
      <p:grpSp>
        <p:nvGrpSpPr>
          <p:cNvPr id="306" name="Google Shape;306;p5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9675" y="1309450"/>
            <a:ext cx="7858800" cy="2712344"/>
            <a:chOff x="639675" y="1309450"/>
            <a:chExt cx="7858800" cy="2712344"/>
          </a:xfrm>
        </p:grpSpPr>
        <p:grpSp>
          <p:nvGrpSpPr>
            <p:cNvPr id="307" name="Google Shape;307;p56"/>
            <p:cNvGrpSpPr/>
            <p:nvPr/>
          </p:nvGrpSpPr>
          <p:grpSpPr>
            <a:xfrm>
              <a:off x="639675" y="1309450"/>
              <a:ext cx="7858800" cy="1416445"/>
              <a:chOff x="639675" y="1766650"/>
              <a:chExt cx="7858800" cy="1416445"/>
            </a:xfrm>
          </p:grpSpPr>
          <p:cxnSp>
            <p:nvCxnSpPr>
              <p:cNvPr id="308" name="Google Shape;308;p56"/>
              <p:cNvCxnSpPr/>
              <p:nvPr/>
            </p:nvCxnSpPr>
            <p:spPr>
              <a:xfrm>
                <a:off x="639675" y="1766650"/>
                <a:ext cx="7858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56"/>
              <p:cNvCxnSpPr/>
              <p:nvPr/>
            </p:nvCxnSpPr>
            <p:spPr>
              <a:xfrm>
                <a:off x="639675" y="2234989"/>
                <a:ext cx="7858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56"/>
              <p:cNvCxnSpPr/>
              <p:nvPr/>
            </p:nvCxnSpPr>
            <p:spPr>
              <a:xfrm>
                <a:off x="639675" y="2697617"/>
                <a:ext cx="7858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56"/>
              <p:cNvCxnSpPr/>
              <p:nvPr/>
            </p:nvCxnSpPr>
            <p:spPr>
              <a:xfrm>
                <a:off x="639675" y="3183095"/>
                <a:ext cx="7858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12" name="Google Shape;312;p56"/>
            <p:cNvCxnSpPr/>
            <p:nvPr/>
          </p:nvCxnSpPr>
          <p:spPr>
            <a:xfrm>
              <a:off x="639675" y="3242146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56"/>
            <p:cNvCxnSpPr/>
            <p:nvPr/>
          </p:nvCxnSpPr>
          <p:spPr>
            <a:xfrm>
              <a:off x="639675" y="4021794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04" name="Google Shape;304;p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7"/>
          <p:cNvSpPr txBox="1">
            <a:spLocks noGrp="1"/>
          </p:cNvSpPr>
          <p:nvPr>
            <p:ph type="title"/>
          </p:nvPr>
        </p:nvSpPr>
        <p:spPr>
          <a:xfrm>
            <a:off x="533157" y="902225"/>
            <a:ext cx="819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Public Discussions</a:t>
            </a:r>
            <a:endParaRPr sz="4000">
              <a:solidFill>
                <a:schemeClr val="accen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320" name="Google Shape;320;p57"/>
          <p:cNvSpPr txBox="1">
            <a:spLocks noGrp="1"/>
          </p:cNvSpPr>
          <p:nvPr>
            <p:ph type="body" idx="1"/>
          </p:nvPr>
        </p:nvSpPr>
        <p:spPr>
          <a:xfrm>
            <a:off x="83100" y="1730575"/>
            <a:ext cx="8415300" cy="208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accent2"/>
                </a:solidFill>
              </a:rPr>
              <a:t>New component:</a:t>
            </a:r>
            <a:r>
              <a:rPr lang="en" sz="2400"/>
              <a:t> Chat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accent2"/>
                </a:solidFill>
              </a:rPr>
              <a:t>New component:</a:t>
            </a:r>
            <a:r>
              <a:rPr lang="en" sz="2400"/>
              <a:t> Glossary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accent1"/>
                </a:solidFill>
              </a:rPr>
              <a:t>Accessibility: </a:t>
            </a:r>
            <a:r>
              <a:rPr lang="en" sz="2400"/>
              <a:t>Using static and interactive Tags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rgbClr val="FFFFFF"/>
                </a:solidFill>
              </a:rPr>
              <a:t>Q&amp;A:</a:t>
            </a:r>
            <a:r>
              <a:rPr lang="en" sz="2400"/>
              <a:t> May monthly call</a:t>
            </a:r>
            <a:endParaRPr sz="2400"/>
          </a:p>
        </p:txBody>
      </p:sp>
      <p:grpSp>
        <p:nvGrpSpPr>
          <p:cNvPr id="321" name="Google Shape;321;p5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9675" y="1766650"/>
            <a:ext cx="7858800" cy="1913716"/>
            <a:chOff x="639675" y="1309450"/>
            <a:chExt cx="7858800" cy="1913716"/>
          </a:xfrm>
        </p:grpSpPr>
        <p:grpSp>
          <p:nvGrpSpPr>
            <p:cNvPr id="322" name="Google Shape;322;p57"/>
            <p:cNvGrpSpPr/>
            <p:nvPr/>
          </p:nvGrpSpPr>
          <p:grpSpPr>
            <a:xfrm>
              <a:off x="639675" y="1309450"/>
              <a:ext cx="7858800" cy="1406955"/>
              <a:chOff x="639675" y="1766650"/>
              <a:chExt cx="7858800" cy="1406955"/>
            </a:xfrm>
          </p:grpSpPr>
          <p:cxnSp>
            <p:nvCxnSpPr>
              <p:cNvPr id="323" name="Google Shape;323;p57"/>
              <p:cNvCxnSpPr/>
              <p:nvPr/>
            </p:nvCxnSpPr>
            <p:spPr>
              <a:xfrm>
                <a:off x="639675" y="1766650"/>
                <a:ext cx="7858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4" name="Google Shape;324;p57"/>
              <p:cNvCxnSpPr/>
              <p:nvPr/>
            </p:nvCxnSpPr>
            <p:spPr>
              <a:xfrm>
                <a:off x="639675" y="2234989"/>
                <a:ext cx="7858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5" name="Google Shape;325;p57"/>
              <p:cNvCxnSpPr/>
              <p:nvPr/>
            </p:nvCxnSpPr>
            <p:spPr>
              <a:xfrm>
                <a:off x="639675" y="2697617"/>
                <a:ext cx="7858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6" name="Google Shape;326;p57"/>
              <p:cNvCxnSpPr/>
              <p:nvPr/>
            </p:nvCxnSpPr>
            <p:spPr>
              <a:xfrm>
                <a:off x="639675" y="3173605"/>
                <a:ext cx="7858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27" name="Google Shape;327;p57"/>
            <p:cNvCxnSpPr/>
            <p:nvPr/>
          </p:nvCxnSpPr>
          <p:spPr>
            <a:xfrm>
              <a:off x="639675" y="3223166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9" name="Google Shape;319;p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Usability research update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USWDS Top Tasks performance</a:t>
            </a:r>
            <a:endParaRPr>
              <a:solidFill>
                <a:schemeClr val="dk2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333" name="Google Shape;333;p5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9"/>
          <p:cNvSpPr txBox="1">
            <a:spLocks noGrp="1"/>
          </p:cNvSpPr>
          <p:nvPr>
            <p:ph type="title"/>
          </p:nvPr>
        </p:nvSpPr>
        <p:spPr>
          <a:xfrm>
            <a:off x="533157" y="711584"/>
            <a:ext cx="819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Top Tasks tested</a:t>
            </a:r>
            <a:endParaRPr sz="4000">
              <a:solidFill>
                <a:schemeClr val="accen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340" name="Google Shape;340;p59"/>
          <p:cNvSpPr txBox="1">
            <a:spLocks noGrp="1"/>
          </p:cNvSpPr>
          <p:nvPr>
            <p:ph type="body" idx="1"/>
          </p:nvPr>
        </p:nvSpPr>
        <p:spPr>
          <a:xfrm>
            <a:off x="215958" y="1597155"/>
            <a:ext cx="8415300" cy="31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Browsing components</a:t>
            </a:r>
            <a:endParaRPr sz="2400"/>
          </a:p>
          <a:p>
            <a:pPr marL="457200" lvl="0" indent="-38100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Finding component guidance</a:t>
            </a:r>
            <a:endParaRPr sz="2400"/>
          </a:p>
          <a:p>
            <a:pPr marL="457200" lvl="0" indent="-38100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Finding pattern guidance</a:t>
            </a:r>
            <a:endParaRPr sz="2400"/>
          </a:p>
          <a:p>
            <a:pPr marL="457200" lvl="0" indent="-38100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Finding examples of sites that use USWDS</a:t>
            </a:r>
            <a:endParaRPr sz="2400"/>
          </a:p>
          <a:p>
            <a:pPr marL="457200" lvl="0" indent="-381000" algn="ctr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Getting design kits</a:t>
            </a:r>
            <a:endParaRPr sz="2400"/>
          </a:p>
        </p:txBody>
      </p:sp>
      <p:grpSp>
        <p:nvGrpSpPr>
          <p:cNvPr id="341" name="Google Shape;341;p5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9675" y="1633230"/>
            <a:ext cx="7858800" cy="2369584"/>
            <a:chOff x="639675" y="1309450"/>
            <a:chExt cx="7858800" cy="2369584"/>
          </a:xfrm>
        </p:grpSpPr>
        <p:grpSp>
          <p:nvGrpSpPr>
            <p:cNvPr id="342" name="Google Shape;342;p59"/>
            <p:cNvGrpSpPr/>
            <p:nvPr/>
          </p:nvGrpSpPr>
          <p:grpSpPr>
            <a:xfrm>
              <a:off x="639675" y="1309450"/>
              <a:ext cx="7858800" cy="1416445"/>
              <a:chOff x="639675" y="1766650"/>
              <a:chExt cx="7858800" cy="1416445"/>
            </a:xfrm>
          </p:grpSpPr>
          <p:cxnSp>
            <p:nvCxnSpPr>
              <p:cNvPr id="343" name="Google Shape;343;p59"/>
              <p:cNvCxnSpPr/>
              <p:nvPr/>
            </p:nvCxnSpPr>
            <p:spPr>
              <a:xfrm>
                <a:off x="639675" y="1766650"/>
                <a:ext cx="7858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59"/>
              <p:cNvCxnSpPr/>
              <p:nvPr/>
            </p:nvCxnSpPr>
            <p:spPr>
              <a:xfrm>
                <a:off x="639675" y="2234989"/>
                <a:ext cx="7858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59"/>
              <p:cNvCxnSpPr/>
              <p:nvPr/>
            </p:nvCxnSpPr>
            <p:spPr>
              <a:xfrm>
                <a:off x="639675" y="2697617"/>
                <a:ext cx="7858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59"/>
              <p:cNvCxnSpPr/>
              <p:nvPr/>
            </p:nvCxnSpPr>
            <p:spPr>
              <a:xfrm>
                <a:off x="639675" y="3183095"/>
                <a:ext cx="7858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7" name="Google Shape;347;p59"/>
            <p:cNvCxnSpPr/>
            <p:nvPr/>
          </p:nvCxnSpPr>
          <p:spPr>
            <a:xfrm>
              <a:off x="639675" y="3213677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8" name="Google Shape;348;p59"/>
            <p:cNvCxnSpPr/>
            <p:nvPr/>
          </p:nvCxnSpPr>
          <p:spPr>
            <a:xfrm>
              <a:off x="639675" y="3679034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39" name="Google Shape;339;p5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60"/>
          <p:cNvSpPr txBox="1">
            <a:spLocks noGrp="1"/>
          </p:cNvSpPr>
          <p:nvPr>
            <p:ph type="title"/>
          </p:nvPr>
        </p:nvSpPr>
        <p:spPr>
          <a:xfrm>
            <a:off x="295250" y="673625"/>
            <a:ext cx="3592200" cy="55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 &amp; setup</a:t>
            </a:r>
            <a:endParaRPr/>
          </a:p>
        </p:txBody>
      </p:sp>
      <p:sp>
        <p:nvSpPr>
          <p:cNvPr id="354" name="Google Shape;354;p60"/>
          <p:cNvSpPr txBox="1">
            <a:spLocks noGrp="1"/>
          </p:cNvSpPr>
          <p:nvPr>
            <p:ph type="body" idx="1"/>
          </p:nvPr>
        </p:nvSpPr>
        <p:spPr>
          <a:xfrm>
            <a:off x="295250" y="1415725"/>
            <a:ext cx="3634800" cy="33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After learning USWDS users’ top tasks, we wanted to test their performance. 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How easy or difficult is it for people to complete these tasks on our site?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356" name="Google Shape;356;p60"/>
          <p:cNvSpPr txBox="1">
            <a:spLocks noGrp="1"/>
          </p:cNvSpPr>
          <p:nvPr>
            <p:ph type="body" idx="2"/>
          </p:nvPr>
        </p:nvSpPr>
        <p:spPr>
          <a:xfrm>
            <a:off x="4509900" y="296570"/>
            <a:ext cx="4046700" cy="433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45-minute moderated usability testing sessions</a:t>
            </a:r>
            <a:endParaRPr sz="1600"/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7 participants, </a:t>
            </a:r>
            <a:br>
              <a:rPr lang="en" sz="1600"/>
            </a:br>
            <a:r>
              <a:rPr lang="en" sz="1600"/>
              <a:t>mostly designers</a:t>
            </a:r>
            <a:endParaRPr sz="1600"/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Novice to intermediate proficiency with USWDS</a:t>
            </a:r>
            <a:endParaRPr sz="1600"/>
          </a:p>
          <a:p>
            <a:pPr marL="457200" lvl="0" indent="-330200" algn="l" rtl="0">
              <a:spcBef>
                <a:spcPts val="1000"/>
              </a:spcBef>
              <a:spcAft>
                <a:spcPts val="1000"/>
              </a:spcAft>
              <a:buSzPts val="1600"/>
              <a:buChar char="●"/>
            </a:pPr>
            <a:r>
              <a:rPr lang="en" sz="1600"/>
              <a:t>7 different agencies</a:t>
            </a:r>
            <a:endParaRPr sz="1600"/>
          </a:p>
        </p:txBody>
      </p:sp>
      <p:sp>
        <p:nvSpPr>
          <p:cNvPr id="355" name="Google Shape;355;p6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61"/>
          <p:cNvSpPr txBox="1">
            <a:spLocks noGrp="1"/>
          </p:cNvSpPr>
          <p:nvPr>
            <p:ph type="title"/>
          </p:nvPr>
        </p:nvSpPr>
        <p:spPr>
          <a:xfrm>
            <a:off x="533157" y="101984"/>
            <a:ext cx="819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Findings</a:t>
            </a:r>
            <a:endParaRPr sz="4000">
              <a:solidFill>
                <a:schemeClr val="accen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363" name="Google Shape;363;p61"/>
          <p:cNvSpPr txBox="1">
            <a:spLocks noGrp="1"/>
          </p:cNvSpPr>
          <p:nvPr>
            <p:ph type="body" idx="1"/>
          </p:nvPr>
        </p:nvSpPr>
        <p:spPr>
          <a:xfrm>
            <a:off x="563475" y="987550"/>
            <a:ext cx="7991700" cy="6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>
                <a:solidFill>
                  <a:schemeClr val="accent4"/>
                </a:solidFill>
              </a:rPr>
              <a:t>Most challenging tasks</a:t>
            </a:r>
            <a:endParaRPr sz="2400">
              <a:solidFill>
                <a:schemeClr val="accent4"/>
              </a:solidFill>
            </a:endParaRPr>
          </a:p>
        </p:txBody>
      </p:sp>
      <p:sp>
        <p:nvSpPr>
          <p:cNvPr id="367" name="Google Shape;367;p61"/>
          <p:cNvSpPr txBox="1">
            <a:spLocks noGrp="1"/>
          </p:cNvSpPr>
          <p:nvPr>
            <p:ph type="body" idx="1"/>
          </p:nvPr>
        </p:nvSpPr>
        <p:spPr>
          <a:xfrm>
            <a:off x="111280" y="1433204"/>
            <a:ext cx="8415300" cy="6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rgbClr val="D9D9D9"/>
                </a:solidFill>
              </a:rPr>
              <a:t>Browsing components</a:t>
            </a:r>
            <a:endParaRPr sz="2000">
              <a:solidFill>
                <a:srgbClr val="D9D9D9"/>
              </a:solidFill>
            </a:endParaRPr>
          </a:p>
          <a:p>
            <a:pPr marL="457200" lvl="0" indent="-355600" algn="l" rtl="0"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rgbClr val="D9D9D9"/>
                </a:solidFill>
              </a:rPr>
              <a:t>Finding pattern guidance</a:t>
            </a:r>
            <a:endParaRPr sz="2000">
              <a:solidFill>
                <a:srgbClr val="D9D9D9"/>
              </a:solidFill>
            </a:endParaRPr>
          </a:p>
        </p:txBody>
      </p:sp>
      <p:sp>
        <p:nvSpPr>
          <p:cNvPr id="368" name="Google Shape;368;p61"/>
          <p:cNvSpPr txBox="1">
            <a:spLocks noGrp="1"/>
          </p:cNvSpPr>
          <p:nvPr>
            <p:ph type="body" idx="1"/>
          </p:nvPr>
        </p:nvSpPr>
        <p:spPr>
          <a:xfrm>
            <a:off x="563475" y="2371620"/>
            <a:ext cx="7991700" cy="6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/>
              <a:t>Mixed success</a:t>
            </a:r>
            <a:endParaRPr sz="2400"/>
          </a:p>
        </p:txBody>
      </p:sp>
      <p:sp>
        <p:nvSpPr>
          <p:cNvPr id="371" name="Google Shape;371;p61"/>
          <p:cNvSpPr txBox="1">
            <a:spLocks noGrp="1"/>
          </p:cNvSpPr>
          <p:nvPr>
            <p:ph type="body" idx="1"/>
          </p:nvPr>
        </p:nvSpPr>
        <p:spPr>
          <a:xfrm>
            <a:off x="111280" y="2826764"/>
            <a:ext cx="8415300" cy="6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rgbClr val="D9D9D9"/>
                </a:solidFill>
              </a:rPr>
              <a:t>Finding component guidance</a:t>
            </a:r>
            <a:endParaRPr sz="2000">
              <a:solidFill>
                <a:srgbClr val="D9D9D9"/>
              </a:solidFill>
            </a:endParaRPr>
          </a:p>
        </p:txBody>
      </p:sp>
      <p:sp>
        <p:nvSpPr>
          <p:cNvPr id="372" name="Google Shape;372;p61"/>
          <p:cNvSpPr txBox="1">
            <a:spLocks noGrp="1"/>
          </p:cNvSpPr>
          <p:nvPr>
            <p:ph type="body" idx="1"/>
          </p:nvPr>
        </p:nvSpPr>
        <p:spPr>
          <a:xfrm>
            <a:off x="563475" y="3418255"/>
            <a:ext cx="7991700" cy="6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>
                <a:solidFill>
                  <a:schemeClr val="accent2"/>
                </a:solidFill>
              </a:rPr>
              <a:t>Most successful tasks</a:t>
            </a:r>
            <a:endParaRPr sz="2400">
              <a:solidFill>
                <a:schemeClr val="accent2"/>
              </a:solidFill>
            </a:endParaRPr>
          </a:p>
        </p:txBody>
      </p:sp>
      <p:sp>
        <p:nvSpPr>
          <p:cNvPr id="376" name="Google Shape;376;p61"/>
          <p:cNvSpPr txBox="1">
            <a:spLocks noGrp="1"/>
          </p:cNvSpPr>
          <p:nvPr>
            <p:ph type="body" idx="1"/>
          </p:nvPr>
        </p:nvSpPr>
        <p:spPr>
          <a:xfrm>
            <a:off x="111280" y="3863909"/>
            <a:ext cx="8415300" cy="6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rgbClr val="D9D9D9"/>
                </a:solidFill>
              </a:rPr>
              <a:t>Finding examples of sites that use USWDS</a:t>
            </a:r>
            <a:endParaRPr sz="2000">
              <a:solidFill>
                <a:srgbClr val="D9D9D9"/>
              </a:solidFill>
            </a:endParaRPr>
          </a:p>
          <a:p>
            <a:pPr marL="457200" lvl="0" indent="-355600" algn="l" rtl="0"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rgbClr val="D9D9D9"/>
                </a:solidFill>
              </a:rPr>
              <a:t>Getting design kits</a:t>
            </a:r>
            <a:endParaRPr sz="2000">
              <a:solidFill>
                <a:srgbClr val="D9D9D9"/>
              </a:solidFill>
            </a:endParaRPr>
          </a:p>
        </p:txBody>
      </p:sp>
      <p:cxnSp>
        <p:nvCxnSpPr>
          <p:cNvPr id="364" name="Google Shape;364;p6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39675" y="1023630"/>
            <a:ext cx="7858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5" name="Google Shape;365;p6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39675" y="1491969"/>
            <a:ext cx="78588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6" name="Google Shape;366;p6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39675" y="1849927"/>
            <a:ext cx="78588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9" name="Google Shape;369;p6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39675" y="2407699"/>
            <a:ext cx="7858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0" name="Google Shape;370;p6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39675" y="2876038"/>
            <a:ext cx="78588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3" name="Google Shape;373;p6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39675" y="3454334"/>
            <a:ext cx="78588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4" name="Google Shape;374;p6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39675" y="3922674"/>
            <a:ext cx="78588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5" name="Google Shape;375;p6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39675" y="4290122"/>
            <a:ext cx="78588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2" name="Google Shape;362;p6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Top takeaway</a:t>
            </a:r>
            <a:endParaRPr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The way we name things </a:t>
            </a:r>
            <a:br>
              <a:rPr lang="en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</a:br>
            <a:r>
              <a:rPr lang="en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doesn’t always match </a:t>
            </a:r>
            <a:br>
              <a:rPr lang="en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</a:br>
            <a:r>
              <a:rPr lang="en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user expectations</a:t>
            </a:r>
            <a:endParaRPr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382" name="Google Shape;382;p6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What’s next?</a:t>
            </a:r>
            <a:endParaRPr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Getting new issues on </a:t>
            </a:r>
            <a:br>
              <a:rPr lang="en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</a:br>
            <a:r>
              <a:rPr lang="en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our project board</a:t>
            </a:r>
            <a:endParaRPr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388" name="Google Shape;388;p6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Accessibility test update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Banner, Search, Select, </a:t>
            </a:r>
            <a:br>
              <a:rPr lang="en">
                <a:solidFill>
                  <a:schemeClr val="accen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</a:br>
            <a:r>
              <a:rPr lang="en">
                <a:solidFill>
                  <a:schemeClr val="accen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Text Input, Tooltip</a:t>
            </a:r>
            <a:endParaRPr>
              <a:solidFill>
                <a:schemeClr val="accen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Next: Header, Footer, Identifier </a:t>
            </a:r>
            <a:endParaRPr>
              <a:solidFill>
                <a:schemeClr val="accent2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394" name="Google Shape;394;p6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65"/>
          <p:cNvSpPr txBox="1">
            <a:spLocks noGrp="1"/>
          </p:cNvSpPr>
          <p:nvPr>
            <p:ph type="title"/>
          </p:nvPr>
        </p:nvSpPr>
        <p:spPr>
          <a:xfrm>
            <a:off x="311700" y="1209800"/>
            <a:ext cx="8555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 first look at 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lt1"/>
                </a:solidFill>
              </a:rPr>
              <a:t>USWDS Web Components</a:t>
            </a:r>
            <a:endParaRPr>
              <a:latin typeface="Public Sans ExtraLight"/>
              <a:ea typeface="Public Sans ExtraLight"/>
              <a:cs typeface="Public Sans ExtraLight"/>
              <a:sym typeface="Public Sans ExtraLight"/>
            </a:endParaRPr>
          </a:p>
        </p:txBody>
      </p:sp>
      <p:sp>
        <p:nvSpPr>
          <p:cNvPr id="400" name="Google Shape;400;p6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8"/>
          <p:cNvSpPr txBox="1">
            <a:spLocks noGrp="1"/>
          </p:cNvSpPr>
          <p:nvPr>
            <p:ph type="ctrTitle"/>
          </p:nvPr>
        </p:nvSpPr>
        <p:spPr>
          <a:xfrm>
            <a:off x="311700" y="113294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latin typeface="Public Sans ExtraBold"/>
                <a:ea typeface="Public Sans ExtraBold"/>
                <a:cs typeface="Public Sans ExtraBold"/>
                <a:sym typeface="Public Sans ExtraBold"/>
              </a:rPr>
              <a:t>Hi!</a:t>
            </a:r>
            <a:endParaRPr b="0">
              <a:latin typeface="Public Sans ExtraBold"/>
              <a:ea typeface="Public Sans ExtraBold"/>
              <a:cs typeface="Public Sans ExtraBold"/>
              <a:sym typeface="Public Sans ExtraBold"/>
            </a:endParaRPr>
          </a:p>
        </p:txBody>
      </p:sp>
      <p:sp>
        <p:nvSpPr>
          <p:cNvPr id="246" name="Google Shape;246;p48"/>
          <p:cNvSpPr txBox="1">
            <a:spLocks noGrp="1"/>
          </p:cNvSpPr>
          <p:nvPr>
            <p:ph type="subTitle" idx="1"/>
          </p:nvPr>
        </p:nvSpPr>
        <p:spPr>
          <a:xfrm>
            <a:off x="311700" y="169973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 for being here!</a:t>
            </a:r>
            <a:endParaRPr/>
          </a:p>
        </p:txBody>
      </p:sp>
      <p:pic>
        <p:nvPicPr>
          <p:cNvPr id="247" name="Google Shape;247;p48" descr="Avatar of Dan Williams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98200" y="3464650"/>
            <a:ext cx="1347600" cy="1678800"/>
          </a:xfrm>
          <a:prstGeom prst="rect">
            <a:avLst/>
          </a:prstGeom>
        </p:spPr>
      </p:pic>
      <p:sp>
        <p:nvSpPr>
          <p:cNvPr id="248" name="Google Shape;248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Alpha stage:</a:t>
            </a:r>
            <a:endParaRPr>
              <a:solidFill>
                <a:schemeClr val="accen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Value exploration over refinement</a:t>
            </a:r>
            <a:endParaRPr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406" name="Google Shape;406;p6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Simplicity: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Easy installation and no compilation requirements</a:t>
            </a:r>
            <a:endParaRPr>
              <a:solidFill>
                <a:schemeClr val="dk2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412" name="Google Shape;412;p6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Encapsulation: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Reliable performance wherever </a:t>
            </a:r>
            <a:br>
              <a:rPr lang="en">
                <a:solidFill>
                  <a:schemeClr val="dk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</a:br>
            <a:r>
              <a:rPr lang="en">
                <a:solidFill>
                  <a:schemeClr val="dk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you use a component</a:t>
            </a:r>
            <a:endParaRPr>
              <a:solidFill>
                <a:schemeClr val="dk2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418" name="Google Shape;418;p6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Configuration: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An attribute-based approach to extension and theming</a:t>
            </a:r>
            <a:endParaRPr>
              <a:solidFill>
                <a:schemeClr val="dk2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424" name="Google Shape;424;p6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7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Platform orientation: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Built with native solutions that support the web as a platform </a:t>
            </a:r>
            <a:endParaRPr>
              <a:solidFill>
                <a:schemeClr val="dk2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430" name="Google Shape;430;p7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71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4628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James Mejia</a:t>
            </a:r>
            <a:endParaRPr sz="3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Public Sans Light"/>
                <a:ea typeface="Public Sans Light"/>
                <a:cs typeface="Public Sans Light"/>
                <a:sym typeface="Public Sans Light"/>
              </a:rPr>
              <a:t>he/him</a:t>
            </a:r>
            <a:endParaRPr sz="3100"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436" name="Google Shape;436;p71"/>
          <p:cNvSpPr txBox="1">
            <a:spLocks noGrp="1"/>
          </p:cNvSpPr>
          <p:nvPr>
            <p:ph type="subTitle" idx="1"/>
          </p:nvPr>
        </p:nvSpPr>
        <p:spPr>
          <a:xfrm>
            <a:off x="4248300" y="1388300"/>
            <a:ext cx="4628100" cy="10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Public Sans ExtraBold"/>
                <a:ea typeface="Public Sans ExtraBold"/>
                <a:cs typeface="Public Sans ExtraBold"/>
                <a:sym typeface="Public Sans ExtraBold"/>
              </a:rPr>
              <a:t>Engineer</a:t>
            </a:r>
            <a:br>
              <a:rPr lang="en" sz="2700">
                <a:latin typeface="Public Sans ExtraBold"/>
                <a:ea typeface="Public Sans ExtraBold"/>
                <a:cs typeface="Public Sans ExtraBold"/>
                <a:sym typeface="Public Sans ExtraBold"/>
              </a:rPr>
            </a:br>
            <a:r>
              <a:rPr lang="en"/>
              <a:t>USWDS Contractor</a:t>
            </a:r>
            <a:endParaRPr/>
          </a:p>
        </p:txBody>
      </p:sp>
      <p:sp>
        <p:nvSpPr>
          <p:cNvPr id="437" name="Google Shape;437;p7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72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4628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Matt Henry</a:t>
            </a:r>
            <a:endParaRPr sz="3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Public Sans Light"/>
                <a:ea typeface="Public Sans Light"/>
                <a:cs typeface="Public Sans Light"/>
                <a:sym typeface="Public Sans Light"/>
              </a:rPr>
              <a:t>he/him</a:t>
            </a:r>
            <a:endParaRPr sz="3100"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443" name="Google Shape;443;p72"/>
          <p:cNvSpPr txBox="1">
            <a:spLocks noGrp="1"/>
          </p:cNvSpPr>
          <p:nvPr>
            <p:ph type="subTitle" idx="1"/>
          </p:nvPr>
        </p:nvSpPr>
        <p:spPr>
          <a:xfrm>
            <a:off x="2969375" y="1388300"/>
            <a:ext cx="5907000" cy="10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Public Sans ExtraBold"/>
                <a:ea typeface="Public Sans ExtraBold"/>
                <a:cs typeface="Public Sans ExtraBold"/>
                <a:sym typeface="Public Sans ExtraBold"/>
              </a:rPr>
              <a:t>Engineering Lead</a:t>
            </a:r>
            <a:br>
              <a:rPr lang="en" sz="2700">
                <a:latin typeface="Public Sans ExtraBold"/>
                <a:ea typeface="Public Sans ExtraBold"/>
                <a:cs typeface="Public Sans ExtraBold"/>
                <a:sym typeface="Public Sans ExtraBold"/>
              </a:rPr>
            </a:br>
            <a:r>
              <a:rPr lang="en"/>
              <a:t>USWDS</a:t>
            </a:r>
            <a:endParaRPr/>
          </a:p>
        </p:txBody>
      </p:sp>
      <p:sp>
        <p:nvSpPr>
          <p:cNvPr id="444" name="Google Shape;444;p7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7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</a:t>
            </a:r>
            <a:endParaRPr/>
          </a:p>
        </p:txBody>
      </p:sp>
      <p:sp>
        <p:nvSpPr>
          <p:cNvPr id="450" name="Google Shape;450;p7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Follow our work</a:t>
            </a:r>
            <a:endParaRPr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bg2"/>
                </a:solidFill>
                <a:latin typeface="Public Sans Light"/>
                <a:ea typeface="Public Sans Light"/>
                <a:cs typeface="Public Sans Light"/>
                <a:sym typeface="Public Sans 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github.com</a:t>
            </a:r>
            <a:r>
              <a:rPr lang="en" dirty="0">
                <a:solidFill>
                  <a:schemeClr val="bg2"/>
                </a:solidFill>
                <a:latin typeface="Public Sans Light"/>
                <a:ea typeface="Public Sans Light"/>
                <a:cs typeface="Public Sans Light"/>
                <a:sym typeface="Public Sans 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" dirty="0" err="1">
                <a:solidFill>
                  <a:schemeClr val="bg2"/>
                </a:solidFill>
                <a:latin typeface="Public Sans Light"/>
                <a:ea typeface="Public Sans Light"/>
                <a:cs typeface="Public Sans Light"/>
                <a:sym typeface="Public Sans 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uswds</a:t>
            </a:r>
            <a:r>
              <a:rPr lang="en" dirty="0">
                <a:solidFill>
                  <a:schemeClr val="bg2"/>
                </a:solidFill>
                <a:latin typeface="Public Sans Light"/>
                <a:ea typeface="Public Sans Light"/>
                <a:cs typeface="Public Sans Light"/>
                <a:sym typeface="Public Sans 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" dirty="0" err="1">
                <a:solidFill>
                  <a:schemeClr val="bg2"/>
                </a:solidFill>
                <a:latin typeface="Public Sans Light"/>
                <a:ea typeface="Public Sans Light"/>
                <a:cs typeface="Public Sans Light"/>
                <a:sym typeface="Public Sans 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uswds</a:t>
            </a:r>
            <a:r>
              <a:rPr lang="en" dirty="0">
                <a:solidFill>
                  <a:schemeClr val="bg2"/>
                </a:solidFill>
                <a:latin typeface="Public Sans Light"/>
                <a:ea typeface="Public Sans Light"/>
                <a:cs typeface="Public Sans Light"/>
                <a:sym typeface="Public Sans 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-next</a:t>
            </a:r>
            <a:endParaRPr dirty="0">
              <a:solidFill>
                <a:schemeClr val="bg2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456" name="Google Shape;456;p7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What’s next?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Button, Accordion, Card,</a:t>
            </a:r>
            <a:br>
              <a:rPr lang="en">
                <a:solidFill>
                  <a:schemeClr val="dk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</a:br>
            <a:r>
              <a:rPr lang="en">
                <a:solidFill>
                  <a:schemeClr val="dk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Text Input, Modal</a:t>
            </a:r>
            <a:endParaRPr>
              <a:solidFill>
                <a:schemeClr val="dk2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462" name="Google Shape;462;p7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9"/>
          <p:cNvSpPr txBox="1">
            <a:spLocks noGrp="1"/>
          </p:cNvSpPr>
          <p:nvPr>
            <p:ph type="title"/>
          </p:nvPr>
        </p:nvSpPr>
        <p:spPr>
          <a:xfrm>
            <a:off x="311700" y="978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254" name="Google Shape;254;p49"/>
          <p:cNvSpPr txBox="1">
            <a:spLocks noGrp="1"/>
          </p:cNvSpPr>
          <p:nvPr>
            <p:ph type="body" idx="1"/>
          </p:nvPr>
        </p:nvSpPr>
        <p:spPr>
          <a:xfrm>
            <a:off x="668400" y="158192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Featured sites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49"/>
          <p:cNvSpPr txBox="1">
            <a:spLocks noGrp="1"/>
          </p:cNvSpPr>
          <p:nvPr>
            <p:ph type="body" idx="2"/>
          </p:nvPr>
        </p:nvSpPr>
        <p:spPr>
          <a:xfrm>
            <a:off x="668400" y="210721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 updates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49"/>
          <p:cNvSpPr txBox="1">
            <a:spLocks noGrp="1"/>
          </p:cNvSpPr>
          <p:nvPr>
            <p:ph type="body" idx="3"/>
          </p:nvPr>
        </p:nvSpPr>
        <p:spPr>
          <a:xfrm>
            <a:off x="668400" y="2627506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 Components first look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Q&amp;A</a:t>
            </a:r>
            <a:endParaRPr/>
          </a:p>
        </p:txBody>
      </p:sp>
      <p:pic>
        <p:nvPicPr>
          <p:cNvPr id="257" name="Google Shape;257;p49" descr="Avatar of Dan Williams"/>
          <p:cNvPicPr preferRelativeResize="0">
            <a:picLocks noGrp="1"/>
          </p:cNvPicPr>
          <p:nvPr>
            <p:ph type="pic" idx="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235100" y="4303925"/>
            <a:ext cx="673800" cy="839400"/>
          </a:xfrm>
          <a:prstGeom prst="rect">
            <a:avLst/>
          </a:prstGeom>
        </p:spPr>
      </p:pic>
      <p:sp>
        <p:nvSpPr>
          <p:cNvPr id="258" name="Google Shape;258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7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Fall 2024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A dozen components in </a:t>
            </a:r>
            <a:br>
              <a:rPr lang="en">
                <a:solidFill>
                  <a:schemeClr val="dk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</a:br>
            <a:r>
              <a:rPr lang="en">
                <a:solidFill>
                  <a:schemeClr val="dk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a stable Beta</a:t>
            </a:r>
            <a:endParaRPr>
              <a:solidFill>
                <a:schemeClr val="dk2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468" name="Google Shape;468;p7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7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Onward</a:t>
            </a:r>
            <a:endParaRPr>
              <a:solidFill>
                <a:schemeClr val="dk2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474" name="Google Shape;474;p7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78"/>
          <p:cNvSpPr txBox="1">
            <a:spLocks noGrp="1"/>
          </p:cNvSpPr>
          <p:nvPr>
            <p:ph type="title"/>
          </p:nvPr>
        </p:nvSpPr>
        <p:spPr>
          <a:xfrm>
            <a:off x="294125" y="2050485"/>
            <a:ext cx="8520600" cy="84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Q&amp;A</a:t>
            </a:r>
            <a:endParaRPr/>
          </a:p>
        </p:txBody>
      </p:sp>
      <p:sp>
        <p:nvSpPr>
          <p:cNvPr id="480" name="Google Shape;480;p7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79"/>
          <p:cNvSpPr txBox="1">
            <a:spLocks noGrp="1"/>
          </p:cNvSpPr>
          <p:nvPr>
            <p:ph type="title"/>
          </p:nvPr>
        </p:nvSpPr>
        <p:spPr>
          <a:xfrm>
            <a:off x="569203" y="40445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Next month</a:t>
            </a:r>
            <a:endParaRPr dirty="0"/>
          </a:p>
        </p:txBody>
      </p:sp>
      <p:sp>
        <p:nvSpPr>
          <p:cNvPr id="486" name="Google Shape;486;p79"/>
          <p:cNvSpPr txBox="1">
            <a:spLocks noGrp="1"/>
          </p:cNvSpPr>
          <p:nvPr>
            <p:ph type="subTitle" idx="1"/>
          </p:nvPr>
        </p:nvSpPr>
        <p:spPr>
          <a:xfrm>
            <a:off x="537400" y="872275"/>
            <a:ext cx="8272200" cy="15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/>
              <a:t>July: </a:t>
            </a:r>
            <a:br>
              <a:rPr lang="en" dirty="0"/>
            </a:br>
            <a:r>
              <a:rPr lang="en" b="0" dirty="0">
                <a:latin typeface="Public Sans ExtraBold"/>
                <a:ea typeface="Public Sans ExtraBold"/>
                <a:cs typeface="Public Sans ExtraBold"/>
                <a:sym typeface="Public Sans ExtraBold"/>
              </a:rPr>
              <a:t>Summer break!</a:t>
            </a:r>
            <a:br>
              <a:rPr lang="en" b="0" dirty="0">
                <a:latin typeface="Public Sans ExtraBold"/>
                <a:ea typeface="Public Sans ExtraBold"/>
                <a:cs typeface="Public Sans ExtraBold"/>
                <a:sym typeface="Public Sans ExtraBold"/>
              </a:rPr>
            </a:br>
            <a:endParaRPr b="0" dirty="0">
              <a:latin typeface="Public Sans ExtraBold"/>
              <a:ea typeface="Public Sans ExtraBold"/>
              <a:cs typeface="Public Sans ExtraBold"/>
              <a:sym typeface="Public Sans ExtraBold"/>
            </a:endParaRPr>
          </a:p>
        </p:txBody>
      </p:sp>
      <p:sp>
        <p:nvSpPr>
          <p:cNvPr id="487" name="Google Shape;487;p79"/>
          <p:cNvSpPr txBox="1">
            <a:spLocks noGrp="1"/>
          </p:cNvSpPr>
          <p:nvPr>
            <p:ph type="body" idx="2"/>
          </p:nvPr>
        </p:nvSpPr>
        <p:spPr>
          <a:xfrm>
            <a:off x="1109800" y="2521297"/>
            <a:ext cx="7330500" cy="19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dirty="0"/>
              <a:t>#</a:t>
            </a:r>
            <a:r>
              <a:rPr lang="en" dirty="0" err="1"/>
              <a:t>uswds</a:t>
            </a:r>
            <a:r>
              <a:rPr lang="en" dirty="0"/>
              <a:t>-public</a:t>
            </a:r>
            <a:endParaRPr dirty="0"/>
          </a:p>
          <a:p>
            <a:pPr marL="457200" lvl="0" indent="-406400" algn="l" rtl="0">
              <a:spcBef>
                <a:spcPts val="1300"/>
              </a:spcBef>
              <a:spcAft>
                <a:spcPts val="0"/>
              </a:spcAft>
              <a:buSzPts val="2800"/>
              <a:buChar char="●"/>
            </a:pPr>
            <a:r>
              <a:rPr lang="en" dirty="0" err="1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github.com</a:t>
            </a:r>
            <a:r>
              <a:rPr lang="en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" dirty="0" err="1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uswds</a:t>
            </a:r>
            <a:endParaRPr dirty="0">
              <a:solidFill>
                <a:schemeClr val="bg2"/>
              </a:solidFill>
            </a:endParaRPr>
          </a:p>
          <a:p>
            <a:pPr marL="457200" lvl="0" indent="-406400" algn="l" rtl="0">
              <a:spcBef>
                <a:spcPts val="1300"/>
              </a:spcBef>
              <a:spcAft>
                <a:spcPts val="1300"/>
              </a:spcAft>
              <a:buSzPts val="2800"/>
              <a:buChar char="●"/>
            </a:pPr>
            <a:r>
              <a:rPr lang="en" dirty="0" err="1">
                <a:solidFill>
                  <a:schemeClr val="bg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designsystem.digital.gov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488" name="Google Shape;488;p7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Featured sites</a:t>
            </a:r>
            <a:endParaRPr/>
          </a:p>
        </p:txBody>
      </p:sp>
      <p:sp>
        <p:nvSpPr>
          <p:cNvPr id="264" name="Google Shape;264;p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51"/>
          <p:cNvSpPr txBox="1">
            <a:spLocks noGrp="1"/>
          </p:cNvSpPr>
          <p:nvPr>
            <p:ph type="title"/>
          </p:nvPr>
        </p:nvSpPr>
        <p:spPr>
          <a:xfrm>
            <a:off x="3758701" y="259300"/>
            <a:ext cx="4899000" cy="56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Department of Treasury </a:t>
            </a:r>
            <a:br>
              <a:rPr lang="en"/>
            </a:br>
            <a:r>
              <a:rPr lang="en"/>
              <a:t>Export Compliance Assistance Program</a:t>
            </a:r>
            <a:endParaRPr/>
          </a:p>
        </p:txBody>
      </p:sp>
      <p:sp>
        <p:nvSpPr>
          <p:cNvPr id="271" name="Google Shape;271;p51"/>
          <p:cNvSpPr txBox="1">
            <a:spLocks noGrp="1"/>
          </p:cNvSpPr>
          <p:nvPr>
            <p:ph type="subTitle" idx="1"/>
          </p:nvPr>
        </p:nvSpPr>
        <p:spPr>
          <a:xfrm>
            <a:off x="461704" y="259294"/>
            <a:ext cx="369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 err="1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nnsa.nsis.anl.gov</a:t>
            </a:r>
            <a:r>
              <a:rPr lang="en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" dirty="0" err="1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ecap</a:t>
            </a:r>
            <a:endParaRPr dirty="0">
              <a:solidFill>
                <a:schemeClr val="tx2"/>
              </a:solidFill>
            </a:endParaRPr>
          </a:p>
        </p:txBody>
      </p:sp>
      <p:pic>
        <p:nvPicPr>
          <p:cNvPr id="272" name="Google Shape;272;p51" descr="The ECAP homepage has a familiar USWDS look and feel, and its most prominent aspect is an alert, informing its audience of severe restrictions for all interactions with Russia and Belarus"/>
          <p:cNvPicPr preferRelativeResize="0"/>
          <p:nvPr/>
        </p:nvPicPr>
        <p:blipFill rotWithShape="1">
          <a:blip r:embed="rId4">
            <a:alphaModFix/>
          </a:blip>
          <a:srcRect b="1088"/>
          <a:stretch/>
        </p:blipFill>
        <p:spPr>
          <a:xfrm>
            <a:off x="557275" y="895300"/>
            <a:ext cx="8029500" cy="4560600"/>
          </a:xfrm>
          <a:prstGeom prst="roundRect">
            <a:avLst>
              <a:gd name="adj" fmla="val 2153"/>
            </a:avLst>
          </a:prstGeom>
          <a:noFill/>
          <a:ln>
            <a:noFill/>
          </a:ln>
        </p:spPr>
      </p:pic>
      <p:sp>
        <p:nvSpPr>
          <p:cNvPr id="270" name="Google Shape;270;p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52"/>
          <p:cNvSpPr txBox="1">
            <a:spLocks noGrp="1"/>
          </p:cNvSpPr>
          <p:nvPr>
            <p:ph type="title"/>
          </p:nvPr>
        </p:nvSpPr>
        <p:spPr>
          <a:xfrm>
            <a:off x="3758701" y="259300"/>
            <a:ext cx="4899000" cy="56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American Climate Corps</a:t>
            </a:r>
            <a:endParaRPr/>
          </a:p>
        </p:txBody>
      </p:sp>
      <p:sp>
        <p:nvSpPr>
          <p:cNvPr id="279" name="Google Shape;279;p52"/>
          <p:cNvSpPr txBox="1">
            <a:spLocks noGrp="1"/>
          </p:cNvSpPr>
          <p:nvPr>
            <p:ph type="subTitle" idx="1"/>
          </p:nvPr>
        </p:nvSpPr>
        <p:spPr>
          <a:xfrm>
            <a:off x="461704" y="259294"/>
            <a:ext cx="369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 err="1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acc.gov</a:t>
            </a:r>
            <a:endParaRPr dirty="0">
              <a:solidFill>
                <a:schemeClr val="tx2"/>
              </a:solidFill>
            </a:endParaRPr>
          </a:p>
        </p:txBody>
      </p:sp>
      <p:pic>
        <p:nvPicPr>
          <p:cNvPr id="280" name="Google Shape;280;p52" descr="The ACC homepage featured a large mint-toned hero section with an illustration of wind turbines and the words &quot;Your climate career starts here.&quot;"/>
          <p:cNvPicPr preferRelativeResize="0"/>
          <p:nvPr/>
        </p:nvPicPr>
        <p:blipFill rotWithShape="1">
          <a:blip r:embed="rId4">
            <a:alphaModFix/>
          </a:blip>
          <a:srcRect b="1088"/>
          <a:stretch/>
        </p:blipFill>
        <p:spPr>
          <a:xfrm>
            <a:off x="557275" y="895300"/>
            <a:ext cx="8029500" cy="4560600"/>
          </a:xfrm>
          <a:prstGeom prst="roundRect">
            <a:avLst>
              <a:gd name="adj" fmla="val 2153"/>
            </a:avLst>
          </a:prstGeom>
          <a:noFill/>
          <a:ln>
            <a:noFill/>
          </a:ln>
        </p:spPr>
      </p:pic>
      <p:sp>
        <p:nvSpPr>
          <p:cNvPr id="278" name="Google Shape;278;p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Great work!</a:t>
            </a:r>
            <a:endParaRPr/>
          </a:p>
        </p:txBody>
      </p:sp>
      <p:sp>
        <p:nvSpPr>
          <p:cNvPr id="286" name="Google Shape;286;p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 updates</a:t>
            </a:r>
            <a:endParaRPr/>
          </a:p>
        </p:txBody>
      </p:sp>
      <p:sp>
        <p:nvSpPr>
          <p:cNvPr id="292" name="Google Shape;292;p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USWDS 3.8.1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Out now</a:t>
            </a:r>
            <a:endParaRPr>
              <a:solidFill>
                <a:schemeClr val="accen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298" name="Google Shape;298;p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SWDS">
  <a:themeElements>
    <a:clrScheme name="Simple Light">
      <a:dk1>
        <a:srgbClr val="1B1B1B"/>
      </a:dk1>
      <a:lt1>
        <a:srgbClr val="FFFFFF"/>
      </a:lt1>
      <a:dk2>
        <a:srgbClr val="FFBE2E"/>
      </a:dk2>
      <a:lt2>
        <a:srgbClr val="AD8B65"/>
      </a:lt2>
      <a:accent1>
        <a:srgbClr val="976EFB"/>
      </a:accent1>
      <a:accent2>
        <a:srgbClr val="04CF85"/>
      </a:accent2>
      <a:accent3>
        <a:srgbClr val="EF38A3"/>
      </a:accent3>
      <a:accent4>
        <a:srgbClr val="EF5E25"/>
      </a:accent4>
      <a:accent5>
        <a:srgbClr val="0097A7"/>
      </a:accent5>
      <a:accent6>
        <a:srgbClr val="F1E5CD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SWDS">
  <a:themeElements>
    <a:clrScheme name="Simple Light">
      <a:dk1>
        <a:srgbClr val="1B1B1B"/>
      </a:dk1>
      <a:lt1>
        <a:srgbClr val="FFFFFF"/>
      </a:lt1>
      <a:dk2>
        <a:srgbClr val="FFBE2E"/>
      </a:dk2>
      <a:lt2>
        <a:srgbClr val="AD8B65"/>
      </a:lt2>
      <a:accent1>
        <a:srgbClr val="976EFB"/>
      </a:accent1>
      <a:accent2>
        <a:srgbClr val="04CF85"/>
      </a:accent2>
      <a:accent3>
        <a:srgbClr val="EF38A3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460</Words>
  <Application>Microsoft Macintosh PowerPoint</Application>
  <PresentationFormat>On-screen Show (16:9)</PresentationFormat>
  <Paragraphs>130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7" baseType="lpstr">
      <vt:lpstr>IBM Plex Mono Light</vt:lpstr>
      <vt:lpstr>Calibri</vt:lpstr>
      <vt:lpstr>IBM Plex Mono Medium</vt:lpstr>
      <vt:lpstr>IBM Plex Mono</vt:lpstr>
      <vt:lpstr>Public Sans Medium</vt:lpstr>
      <vt:lpstr>Public Sans ExtraBold</vt:lpstr>
      <vt:lpstr>Public Sans Thin</vt:lpstr>
      <vt:lpstr>Public Sans Light</vt:lpstr>
      <vt:lpstr>Public Sans</vt:lpstr>
      <vt:lpstr>Arial</vt:lpstr>
      <vt:lpstr>Open Sans</vt:lpstr>
      <vt:lpstr>Public Sans ExtraLight</vt:lpstr>
      <vt:lpstr>USWDS</vt:lpstr>
      <vt:lpstr>USWDS</vt:lpstr>
      <vt:lpstr>USWDS Monthly Call</vt:lpstr>
      <vt:lpstr>Hi!</vt:lpstr>
      <vt:lpstr>Agenda</vt:lpstr>
      <vt:lpstr>Featured sites</vt:lpstr>
      <vt:lpstr>Department of Treasury  Export Compliance Assistance Program</vt:lpstr>
      <vt:lpstr>American Climate Corps</vt:lpstr>
      <vt:lpstr>Great work!</vt:lpstr>
      <vt:lpstr>Product updates</vt:lpstr>
      <vt:lpstr>USWDS 3.8.1 Out now</vt:lpstr>
      <vt:lpstr>Key improvements in USWDS 3.8.1</vt:lpstr>
      <vt:lpstr>Public Discussions</vt:lpstr>
      <vt:lpstr>Usability research update USWDS Top Tasks performance</vt:lpstr>
      <vt:lpstr>Top Tasks tested</vt:lpstr>
      <vt:lpstr>Background &amp; setup</vt:lpstr>
      <vt:lpstr>Findings</vt:lpstr>
      <vt:lpstr>Top takeaway The way we name things  doesn’t always match  user expectations</vt:lpstr>
      <vt:lpstr>What’s next? Getting new issues on  our project board</vt:lpstr>
      <vt:lpstr>Accessibility test update Banner, Search, Select,  Text Input, Tooltip Next: Header, Footer, Identifier </vt:lpstr>
      <vt:lpstr>A first look at  USWDS Web Components</vt:lpstr>
      <vt:lpstr>Alpha stage: Value exploration over refinement</vt:lpstr>
      <vt:lpstr>Simplicity: Easy installation and no compilation requirements</vt:lpstr>
      <vt:lpstr>Encapsulation: Reliable performance wherever  you use a component</vt:lpstr>
      <vt:lpstr>Configuration: An attribute-based approach to extension and theming</vt:lpstr>
      <vt:lpstr>Platform orientation: Built with native solutions that support the web as a platform </vt:lpstr>
      <vt:lpstr>James Mejia he/him</vt:lpstr>
      <vt:lpstr>Matt Henry he/him</vt:lpstr>
      <vt:lpstr>Demo</vt:lpstr>
      <vt:lpstr>Follow our work github.com/uswds/uswds-next</vt:lpstr>
      <vt:lpstr>What’s next? Button, Accordion, Card, Text Input, Modal</vt:lpstr>
      <vt:lpstr>Fall 2024 A dozen components in  a stable Beta</vt:lpstr>
      <vt:lpstr>Onward</vt:lpstr>
      <vt:lpstr>Q&amp;A</vt:lpstr>
      <vt:lpstr>Next month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danielowilliams</cp:lastModifiedBy>
  <cp:revision>2</cp:revision>
  <dcterms:modified xsi:type="dcterms:W3CDTF">2024-06-20T06:29:53Z</dcterms:modified>
</cp:coreProperties>
</file>