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9" r:id="rId1"/>
    <p:sldMasterId id="2147483690" r:id="rId2"/>
  </p:sldMasterIdLst>
  <p:notesMasterIdLst>
    <p:notesMasterId r:id="rId8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7" r:id="rId81"/>
  </p:sldIdLst>
  <p:sldSz cx="9144000" cy="5143500" type="screen16x9"/>
  <p:notesSz cx="6858000" cy="9144000"/>
  <p:embeddedFontLst>
    <p:embeddedFont>
      <p:font typeface="IBM Plex Mono" panose="020B0509050203000203" pitchFamily="49" charset="0"/>
      <p:regular r:id="rId83"/>
      <p:bold r:id="rId84"/>
      <p:italic r:id="rId85"/>
      <p:boldItalic r:id="rId86"/>
    </p:embeddedFont>
    <p:embeddedFont>
      <p:font typeface="IBM Plex Mono Medium" panose="020B0609050203000203" pitchFamily="49" charset="0"/>
      <p:regular r:id="rId87"/>
      <p:bold r:id="rId88"/>
      <p:italic r:id="rId89"/>
      <p:boldItalic r:id="rId90"/>
    </p:embeddedFont>
    <p:embeddedFont>
      <p:font typeface="Public Sans" panose="020B0604020202020204" charset="0"/>
      <p:regular r:id="rId91"/>
      <p:bold r:id="rId92"/>
      <p:italic r:id="rId93"/>
      <p:boldItalic r:id="rId94"/>
    </p:embeddedFont>
    <p:embeddedFont>
      <p:font typeface="Public Sans ExtraBold" panose="020B0604020202020204" charset="0"/>
      <p:bold r:id="rId95"/>
      <p:italic r:id="rId96"/>
      <p:boldItalic r:id="rId97"/>
    </p:embeddedFont>
    <p:embeddedFont>
      <p:font typeface="Public Sans ExtraLight" panose="020B0604020202020204" charset="0"/>
      <p:regular r:id="rId98"/>
      <p:bold r:id="rId99"/>
      <p:italic r:id="rId100"/>
      <p:boldItalic r:id="rId101"/>
    </p:embeddedFont>
    <p:embeddedFont>
      <p:font typeface="Public Sans Light" panose="020B0604020202020204" charset="0"/>
      <p:regular r:id="rId102"/>
      <p:bold r:id="rId103"/>
      <p:italic r:id="rId104"/>
      <p:boldItalic r:id="rId105"/>
    </p:embeddedFont>
    <p:embeddedFont>
      <p:font typeface="Public Sans Medium" panose="020B0604020202020204" charset="0"/>
      <p:regular r:id="rId106"/>
      <p:bold r:id="rId107"/>
      <p:italic r:id="rId108"/>
      <p:boldItalic r:id="rId109"/>
    </p:embeddedFont>
    <p:embeddedFont>
      <p:font typeface="Public Sans Thin" panose="020B0604020202020204" charset="0"/>
      <p:regular r:id="rId110"/>
      <p:bold r:id="rId111"/>
      <p:italic r:id="rId112"/>
      <p:boldItalic r:id="rId1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81"/>
    <p:restoredTop sz="94674"/>
  </p:normalViewPr>
  <p:slideViewPr>
    <p:cSldViewPr snapToGrid="0">
      <p:cViewPr varScale="1">
        <p:scale>
          <a:sx n="114" d="100"/>
          <a:sy n="114" d="100"/>
        </p:scale>
        <p:origin x="120" y="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heme" Target="theme/theme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12" Type="http://schemas.openxmlformats.org/officeDocument/2006/relationships/font" Target="fonts/font30.fntdata"/><Relationship Id="rId16" Type="http://schemas.openxmlformats.org/officeDocument/2006/relationships/slide" Target="slides/slide14.xml"/><Relationship Id="rId107" Type="http://schemas.openxmlformats.org/officeDocument/2006/relationships/font" Target="fonts/font25.fnt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font" Target="fonts/font20.fntdata"/><Relationship Id="rId5" Type="http://schemas.openxmlformats.org/officeDocument/2006/relationships/slide" Target="slides/slide3.xml"/><Relationship Id="rId90" Type="http://schemas.openxmlformats.org/officeDocument/2006/relationships/font" Target="fonts/font8.fntdata"/><Relationship Id="rId95" Type="http://schemas.openxmlformats.org/officeDocument/2006/relationships/font" Target="fonts/font13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font" Target="fonts/font31.fntdata"/><Relationship Id="rId118" Type="http://schemas.openxmlformats.org/officeDocument/2006/relationships/tableStyles" Target="tableStyles.xml"/><Relationship Id="rId80" Type="http://schemas.openxmlformats.org/officeDocument/2006/relationships/slide" Target="slides/slide78.xml"/><Relationship Id="rId85" Type="http://schemas.openxmlformats.org/officeDocument/2006/relationships/font" Target="fonts/font3.fntdata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font" Target="fonts/font21.fntdata"/><Relationship Id="rId108" Type="http://schemas.openxmlformats.org/officeDocument/2006/relationships/font" Target="fonts/font26.fntdata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font" Target="fonts/font9.fntdata"/><Relationship Id="rId96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commentAuthors" Target="commentAuthor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font" Target="fonts/font4.fntdata"/><Relationship Id="rId94" Type="http://schemas.openxmlformats.org/officeDocument/2006/relationships/font" Target="fonts/font12.fntdata"/><Relationship Id="rId99" Type="http://schemas.openxmlformats.org/officeDocument/2006/relationships/font" Target="fonts/font17.fntdata"/><Relationship Id="rId10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font" Target="fonts/font27.fnt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font" Target="fonts/font15.fntdata"/><Relationship Id="rId104" Type="http://schemas.openxmlformats.org/officeDocument/2006/relationships/font" Target="fonts/font22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5.fntdata"/><Relationship Id="rId110" Type="http://schemas.openxmlformats.org/officeDocument/2006/relationships/font" Target="fonts/font28.fntdata"/><Relationship Id="rId115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font" Target="fonts/font18.fntdata"/><Relationship Id="rId105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font" Target="fonts/font11.fntdata"/><Relationship Id="rId98" Type="http://schemas.openxmlformats.org/officeDocument/2006/relationships/font" Target="fonts/font16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111" Type="http://schemas.openxmlformats.org/officeDocument/2006/relationships/font" Target="fonts/font29.fntdata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5af80a16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45af80a16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5af80a169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45af80a169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940b35028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2940b35028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2940b35028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2940b35028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2940b35028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2940b35028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45af80a169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45af80a169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2940b350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2940b350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2940b3502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2940b3502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2940b3502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2940b3502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2940b3502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2940b3502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521a69d5a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521a69d5a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b3ab2e8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b3ab2e8b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2940b3502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2940b3502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2940b3502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2940b3502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2940b3502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2940b3502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2940b3502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2940b3502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521a69d5a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521a69d5a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521a69d5a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521a69d5a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2940b3502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22940b3502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521a69d5a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521a69d5a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2940b3502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22940b3502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2940b3502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2940b3502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08c9ccee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08c9ccee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2940b3502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2940b3502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521a69d5a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521a69d5a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2940b3502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22940b3502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521a69d5a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521a69d5a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521a69d5a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2521a69d5a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521a69d5ab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521a69d5ab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521a69d5ab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521a69d5ab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2521a69d5a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2521a69d5a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521a69d5ab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2521a69d5ab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521a69d5a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521a69d5ab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08c9cceed2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08c9cceed2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2940b3502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2940b3502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2940b3502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2940b3502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521a69d5ab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521a69d5ab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521a69d5ab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521a69d5ab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521a69d5a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521a69d5a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521a69d5a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521a69d5a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521a69d5a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2521a69d5a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521a69d5a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521a69d5a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521a69d5a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521a69d5a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521a69d5a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2521a69d5a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45af80a16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45af80a16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521a69d5a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521a69d5a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2940b35028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2940b35028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2940b35028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2940b35028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2940b35028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2940b35028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2940b3502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22940b35028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2940b35028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22940b35028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2940b3502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2940b3502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2940b35028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22940b35028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2940b35028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22940b35028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2940b35028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22940b35028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521a69d5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521a69d5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521a69d5a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521a69d5a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2940b35028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22940b35028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521a69d5a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2521a69d5a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2940b3502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22940b3502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2940b35028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22940b35028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521a69d5ab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2521a69d5ab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2940b35028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2940b35028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2940b3502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22940b3502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2940b35028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22940b35028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2940b35028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22940b35028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2940b3502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2940b3502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521a69d5a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2521a69d5a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2940b3502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22940b3502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22940b35028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22940b35028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22940b35028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22940b35028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22940b35028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22940b35028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2940b35028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22940b35028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2940b35028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2940b35028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2940b35028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22940b35028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12b3ab2e8b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12b3ab2e8b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12b3ab2e8b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12b3ab2e8b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45af80a169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45af80a169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30d721cf2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30d721cf28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1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09423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Font typeface="Public Sans Light"/>
              <a:buChar char="●"/>
              <a:defRPr sz="2400" b="0">
                <a:latin typeface="Public Sans Light"/>
                <a:ea typeface="Public Sans Light"/>
                <a:cs typeface="Public Sans Light"/>
                <a:sym typeface="Public Sans Ligh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311700" y="2135550"/>
            <a:ext cx="8520600" cy="22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head">
  <p:cSld name="TITLE_AND_BODY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2"/>
          <p:cNvSpPr>
            <a:spLocks noGrp="1"/>
          </p:cNvSpPr>
          <p:nvPr>
            <p:ph type="pic" idx="2"/>
          </p:nvPr>
        </p:nvSpPr>
        <p:spPr>
          <a:xfrm>
            <a:off x="-47134" y="-668034"/>
            <a:ext cx="9229800" cy="5191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77150" y="4673709"/>
            <a:ext cx="81795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23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24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24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" name="Google Shape;122;p24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3" name="Google Shape;123;p24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ubTitle" idx="1"/>
          </p:nvPr>
        </p:nvSpPr>
        <p:spPr>
          <a:xfrm>
            <a:off x="311700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ublic Sans Thin"/>
              <a:buNone/>
              <a:defRPr sz="40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27"/>
          <p:cNvSpPr>
            <a:spLocks noGrp="1"/>
          </p:cNvSpPr>
          <p:nvPr>
            <p:ph type="pic" idx="2"/>
          </p:nvPr>
        </p:nvSpPr>
        <p:spPr>
          <a:xfrm>
            <a:off x="3227925" y="619632"/>
            <a:ext cx="2648400" cy="253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TITLE_1">
    <p:bg>
      <p:bgPr>
        <a:solidFill>
          <a:schemeClr val="dk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Public Sans"/>
              <a:buNone/>
              <a:defRPr sz="40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ublic Sans Thin"/>
              <a:buNone/>
              <a:defRPr sz="40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8" name="Google Shape;148;p28"/>
          <p:cNvSpPr>
            <a:spLocks noGrp="1"/>
          </p:cNvSpPr>
          <p:nvPr>
            <p:ph type="pic" idx="2"/>
          </p:nvPr>
        </p:nvSpPr>
        <p:spPr>
          <a:xfrm>
            <a:off x="3898200" y="3464650"/>
            <a:ext cx="1347600" cy="167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155" name="Google Shape;155;p29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4 Items">
  <p:cSld name="CUSTOM_4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4"/>
          </p:nvPr>
        </p:nvSpPr>
        <p:spPr>
          <a:xfrm>
            <a:off x="668400" y="31456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uest">
  <p:cSld name="CUSTOM_3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subTitle" idx="1"/>
          </p:nvPr>
        </p:nvSpPr>
        <p:spPr>
          <a:xfrm>
            <a:off x="5016000" y="1362200"/>
            <a:ext cx="3860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6" name="Google Shape;166;p32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ection">
  <p:cSld name="CUSTOM_3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3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70" name="Google Shape;170;p33" descr="A simple outline of a geodesic dom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7075" y="2862131"/>
            <a:ext cx="5149848" cy="271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te Launch">
  <p:cSld name="CUSTOM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>
            <a:spLocks noGrp="1"/>
          </p:cNvSpPr>
          <p:nvPr>
            <p:ph type="title"/>
          </p:nvPr>
        </p:nvSpPr>
        <p:spPr>
          <a:xfrm>
            <a:off x="4376165" y="259294"/>
            <a:ext cx="4281600" cy="5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ublic Sans"/>
              <a:buNone/>
              <a:defRPr sz="1600">
                <a:solidFill>
                  <a:schemeClr val="lt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subTitle" idx="1"/>
          </p:nvPr>
        </p:nvSpPr>
        <p:spPr>
          <a:xfrm>
            <a:off x="461704" y="259294"/>
            <a:ext cx="369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Public Sans ExtraBold"/>
              <a:buNone/>
              <a:defRPr sz="2000" b="0">
                <a:solidFill>
                  <a:schemeClr val="lt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4"/>
          <p:cNvSpPr>
            <a:spLocks noGrp="1"/>
          </p:cNvSpPr>
          <p:nvPr>
            <p:ph type="pic" idx="2"/>
          </p:nvPr>
        </p:nvSpPr>
        <p:spPr>
          <a:xfrm>
            <a:off x="557275" y="895300"/>
            <a:ext cx="8029500" cy="4560600"/>
          </a:xfrm>
          <a:prstGeom prst="roundRect">
            <a:avLst>
              <a:gd name="adj" fmla="val 2153"/>
            </a:avLst>
          </a:prstGeom>
          <a:noFill/>
          <a:ln>
            <a:noFill/>
          </a:ln>
        </p:spPr>
      </p:sp>
      <p:sp>
        <p:nvSpPr>
          <p:cNvPr id="176" name="Google Shape;17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">
  <p:cSld name="CUSTOM_1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80" name="Google Shape;180;p35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Code Right">
  <p:cSld name="CUSTOM_1_3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6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84" name="Google Shape;184;p36"/>
          <p:cNvSpPr/>
          <p:nvPr/>
        </p:nvSpPr>
        <p:spPr>
          <a:xfrm>
            <a:off x="3990950" y="0"/>
            <a:ext cx="5143500" cy="515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85" name="Google Shape;185;p36"/>
          <p:cNvSpPr txBox="1">
            <a:spLocks noGrp="1"/>
          </p:cNvSpPr>
          <p:nvPr>
            <p:ph type="body" idx="2"/>
          </p:nvPr>
        </p:nvSpPr>
        <p:spPr>
          <a:xfrm>
            <a:off x="4509900" y="391750"/>
            <a:ext cx="4046700" cy="43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●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○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Mono Medium"/>
              <a:buChar char="■"/>
              <a:defRPr b="0">
                <a:solidFill>
                  <a:schemeClr val="dk1"/>
                </a:solidFill>
                <a:latin typeface="IBM Plex Mono Medium"/>
                <a:ea typeface="IBM Plex Mono Medium"/>
                <a:cs typeface="IBM Plex Mono Medium"/>
                <a:sym typeface="IBM Plex Mon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 Right: Top heading">
  <p:cSld name="CUSTOM_1_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>
            <a:spLocks noGrp="1"/>
          </p:cNvSpPr>
          <p:nvPr>
            <p:ph type="title"/>
          </p:nvPr>
        </p:nvSpPr>
        <p:spPr>
          <a:xfrm>
            <a:off x="295250" y="496850"/>
            <a:ext cx="3592200" cy="6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7"/>
          <p:cNvSpPr txBox="1">
            <a:spLocks noGrp="1"/>
          </p:cNvSpPr>
          <p:nvPr>
            <p:ph type="body" idx="1"/>
          </p:nvPr>
        </p:nvSpPr>
        <p:spPr>
          <a:xfrm>
            <a:off x="295250" y="1108375"/>
            <a:ext cx="3634800" cy="3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1pPr>
            <a:lvl2pPr marL="914400" lvl="1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2pPr>
            <a:lvl3pPr marL="1371600" lvl="2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3pPr>
            <a:lvl4pPr marL="1828800" lvl="3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4pPr>
            <a:lvl5pPr marL="2286000" lvl="4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5pPr>
            <a:lvl6pPr marL="2743200" lvl="5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6pPr>
            <a:lvl7pPr marL="3200400" lvl="6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b="0"/>
            </a:lvl7pPr>
            <a:lvl8pPr marL="3657600" lvl="7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b="0"/>
            </a:lvl8pPr>
            <a:lvl9pPr marL="4114800" lvl="8" indent="-3810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b="0"/>
            </a:lvl9pPr>
          </a:lstStyle>
          <a:p>
            <a:endParaRPr/>
          </a:p>
        </p:txBody>
      </p:sp>
      <p:sp>
        <p:nvSpPr>
          <p:cNvPr id="189" name="Google Shape;189;p37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Up Image: Heading only">
  <p:cSld name="CUSTOM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8"/>
          <p:cNvSpPr txBox="1">
            <a:spLocks noGrp="1"/>
          </p:cNvSpPr>
          <p:nvPr>
            <p:ph type="title"/>
          </p:nvPr>
        </p:nvSpPr>
        <p:spPr>
          <a:xfrm>
            <a:off x="295250" y="1077950"/>
            <a:ext cx="3592200" cy="2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8"/>
          <p:cNvSpPr>
            <a:spLocks noGrp="1"/>
          </p:cNvSpPr>
          <p:nvPr>
            <p:ph type="pic" idx="2"/>
          </p:nvPr>
        </p:nvSpPr>
        <p:spPr>
          <a:xfrm>
            <a:off x="3996000" y="201"/>
            <a:ext cx="5148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: 5 Items">
  <p:cSld name="CUSTOM_4_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68400" y="10485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68400" y="15738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68400" y="20941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68400" y="2612240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5"/>
          </p:nvPr>
        </p:nvSpPr>
        <p:spPr>
          <a:xfrm>
            <a:off x="4235100" y="4303925"/>
            <a:ext cx="673800" cy="839400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6"/>
          </p:nvPr>
        </p:nvSpPr>
        <p:spPr>
          <a:xfrm>
            <a:off x="668400" y="313966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CUSTOM_5">
    <p:bg>
      <p:bgPr>
        <a:solidFill>
          <a:schemeClr val="dk2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2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06" name="Google Shape;206;p42" descr="A colorful collection of human avatar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5172" y="3720369"/>
            <a:ext cx="8120741" cy="142313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9" name="Google Shape;209;p43"/>
          <p:cNvCxnSpPr/>
          <p:nvPr/>
        </p:nvCxnSpPr>
        <p:spPr>
          <a:xfrm>
            <a:off x="683089" y="2514604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43"/>
          <p:cNvCxnSpPr/>
          <p:nvPr/>
        </p:nvCxnSpPr>
        <p:spPr>
          <a:xfrm>
            <a:off x="683089" y="3167746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Google Shape;211;p43"/>
          <p:cNvCxnSpPr/>
          <p:nvPr/>
        </p:nvCxnSpPr>
        <p:spPr>
          <a:xfrm>
            <a:off x="683089" y="37991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43"/>
          <p:cNvCxnSpPr/>
          <p:nvPr/>
        </p:nvCxnSpPr>
        <p:spPr>
          <a:xfrm>
            <a:off x="683089" y="4408718"/>
            <a:ext cx="7655400" cy="0"/>
          </a:xfrm>
          <a:prstGeom prst="straightConnector1">
            <a:avLst/>
          </a:prstGeom>
          <a:noFill/>
          <a:ln w="9525" cap="flat" cmpd="sng">
            <a:solidFill>
              <a:srgbClr val="FFBE2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43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ublic Sans Thin"/>
              <a:buNone/>
              <a:defRPr sz="2400" b="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3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3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blic Sans Thin"/>
              <a:buChar char="●"/>
              <a:defRPr sz="2800" b="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marL="914400" lvl="1" indent="-317500" rtl="0">
              <a:spcBef>
                <a:spcPts val="13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16" name="Google Shape;21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121" y="2646250"/>
            <a:ext cx="387637" cy="3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204" y="3272477"/>
            <a:ext cx="424554" cy="41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9" y="3930215"/>
            <a:ext cx="396866" cy="36917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title and text">
  <p:cSld name="CUSTOM_4_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list">
  <p:cSld name="CUSTOM_4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93192" y="310896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33125" y="1420075"/>
            <a:ext cx="7842600" cy="2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●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○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4572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ublic Sans ExtraBold"/>
              <a:buChar char="■"/>
              <a:defRPr sz="3600" b="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: 3 items">
  <p:cSld name="CUSTOM_4_1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90266" y="308875"/>
            <a:ext cx="8262600" cy="9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65950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465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48" name="Google Shape;48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4646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3343457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33434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pic>
        <p:nvPicPr>
          <p:cNvPr id="51" name="Google Shape;51;p8" title="Forward arrow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38921" y="2008213"/>
            <a:ext cx="212675" cy="2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5"/>
          </p:nvPr>
        </p:nvSpPr>
        <p:spPr>
          <a:xfrm>
            <a:off x="6220964" y="1523350"/>
            <a:ext cx="2507700" cy="1209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marL="914400" lvl="1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2pPr>
            <a:lvl3pPr marL="1371600" lvl="2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3pPr>
            <a:lvl4pPr marL="1828800" lvl="3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4pPr>
            <a:lvl5pPr marL="2286000" lvl="4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5pPr>
            <a:lvl6pPr marL="2743200" lvl="5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6pPr>
            <a:lvl7pPr marL="3200400" lvl="6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●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7pPr>
            <a:lvl8pPr marL="3657600" lvl="7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○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8pPr>
            <a:lvl9pPr marL="4114800" lvl="8" indent="-32385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ublic Sans ExtraBold"/>
              <a:buChar char="■"/>
              <a:defRPr sz="1500" b="0">
                <a:solidFill>
                  <a:schemeClr val="dk1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6"/>
          </p:nvPr>
        </p:nvSpPr>
        <p:spPr>
          <a:xfrm>
            <a:off x="6220950" y="2899843"/>
            <a:ext cx="2507700" cy="12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2pPr>
            <a:lvl3pPr marL="1371600" lvl="2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3pPr>
            <a:lvl4pPr marL="1828800" lvl="3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4pPr>
            <a:lvl5pPr marL="2286000" lvl="4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5pPr>
            <a:lvl6pPr marL="2743200" lvl="5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6pPr>
            <a:lvl7pPr marL="3200400" lvl="6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7pPr>
            <a:lvl8pPr marL="3657600" lvl="7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/>
            </a:lvl8pPr>
            <a:lvl9pPr marL="4114800" lvl="8" indent="-317500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">
  <p:cSld name="CUSTOM_3_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Public Sans Thin"/>
              <a:buNone/>
              <a:defRPr sz="12000" b="0">
                <a:solidFill>
                  <a:schemeClr val="lt1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 rtl="0">
              <a:buNone/>
              <a:defRPr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</a:defRPr>
            </a:lvl1pPr>
            <a:lvl2pPr lvl="1" algn="r">
              <a:buNone/>
              <a:defRPr sz="1000">
                <a:solidFill>
                  <a:schemeClr val="lt1"/>
                </a:solidFill>
              </a:defRPr>
            </a:lvl2pPr>
            <a:lvl3pPr lvl="2" algn="r">
              <a:buNone/>
              <a:defRPr sz="1000">
                <a:solidFill>
                  <a:schemeClr val="lt1"/>
                </a:solidFill>
              </a:defRPr>
            </a:lvl3pPr>
            <a:lvl4pPr lvl="3" algn="r">
              <a:buNone/>
              <a:defRPr sz="1000">
                <a:solidFill>
                  <a:schemeClr val="lt1"/>
                </a:solidFill>
              </a:defRPr>
            </a:lvl4pPr>
            <a:lvl5pPr lvl="4" algn="r">
              <a:buNone/>
              <a:defRPr sz="1000">
                <a:solidFill>
                  <a:schemeClr val="lt1"/>
                </a:solidFill>
              </a:defRPr>
            </a:lvl5pPr>
            <a:lvl6pPr lvl="5" algn="r">
              <a:buNone/>
              <a:defRPr sz="1000">
                <a:solidFill>
                  <a:schemeClr val="lt1"/>
                </a:solidFill>
              </a:defRPr>
            </a:lvl6pPr>
            <a:lvl7pPr lvl="6" algn="r">
              <a:buNone/>
              <a:defRPr sz="1000">
                <a:solidFill>
                  <a:schemeClr val="lt1"/>
                </a:solidFill>
              </a:defRPr>
            </a:lvl7pPr>
            <a:lvl8pPr lvl="7" algn="r">
              <a:buNone/>
              <a:defRPr sz="1000">
                <a:solidFill>
                  <a:schemeClr val="lt1"/>
                </a:solidFill>
              </a:defRPr>
            </a:lvl8pPr>
            <a:lvl9pPr lvl="8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ublic Sans ExtraBold"/>
              <a:buNone/>
              <a:defRPr sz="28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Char char="●"/>
              <a:defRPr sz="18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●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○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"/>
              <a:buChar char="■"/>
              <a:defRPr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swds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designsystem.digital.gov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>
            <a:spLocks noGrp="1"/>
          </p:cNvSpPr>
          <p:nvPr>
            <p:ph type="ctrTitle"/>
          </p:nvPr>
        </p:nvSpPr>
        <p:spPr>
          <a:xfrm>
            <a:off x="311700" y="33133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USWDS Monthly Call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25" name="Google Shape;225;p44"/>
          <p:cNvSpPr txBox="1">
            <a:spLocks noGrp="1"/>
          </p:cNvSpPr>
          <p:nvPr>
            <p:ph type="subTitle" idx="1"/>
          </p:nvPr>
        </p:nvSpPr>
        <p:spPr>
          <a:xfrm>
            <a:off x="311575" y="38992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2023</a:t>
            </a:r>
            <a:endParaRPr/>
          </a:p>
        </p:txBody>
      </p:sp>
      <p:pic>
        <p:nvPicPr>
          <p:cNvPr id="226" name="Google Shape;226;p44" descr="USWDS logo: Five triangles forming a pentag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5" r="455"/>
          <a:stretch/>
        </p:blipFill>
        <p:spPr>
          <a:xfrm>
            <a:off x="3227925" y="619632"/>
            <a:ext cx="2648400" cy="2533200"/>
          </a:xfrm>
          <a:prstGeom prst="rect">
            <a:avLst/>
          </a:prstGeom>
        </p:spPr>
      </p:pic>
      <p:sp>
        <p:nvSpPr>
          <p:cNvPr id="228" name="Google Shape;228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Component-based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critical checklists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5" name="Google Shape;305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Quick turnaround from last month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1" name="Google Shape;311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can we do in just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couple weeks?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7" name="Google Shape;317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Get folks involved early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3" name="Google Shape;323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7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 Cole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she/her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29" name="Google Shape;329;p57"/>
          <p:cNvSpPr txBox="1">
            <a:spLocks noGrp="1"/>
          </p:cNvSpPr>
          <p:nvPr>
            <p:ph type="subTitle" idx="1"/>
          </p:nvPr>
        </p:nvSpPr>
        <p:spPr>
          <a:xfrm>
            <a:off x="4572000" y="1362200"/>
            <a:ext cx="4304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Accessibility Specialist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Contractor</a:t>
            </a:r>
            <a:endParaRPr/>
          </a:p>
        </p:txBody>
      </p:sp>
      <p:sp>
        <p:nvSpPr>
          <p:cNvPr id="330" name="Google Shape;330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8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4628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Jacline Contrino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Light"/>
                <a:ea typeface="Public Sans Light"/>
                <a:cs typeface="Public Sans Light"/>
                <a:sym typeface="Public Sans Light"/>
              </a:rPr>
              <a:t>she/her</a:t>
            </a:r>
            <a:endParaRPr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336" name="Google Shape;336;p58"/>
          <p:cNvSpPr txBox="1">
            <a:spLocks noGrp="1"/>
          </p:cNvSpPr>
          <p:nvPr>
            <p:ph type="subTitle" idx="1"/>
          </p:nvPr>
        </p:nvSpPr>
        <p:spPr>
          <a:xfrm>
            <a:off x="4572000" y="1362200"/>
            <a:ext cx="4304400" cy="10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Bold"/>
                <a:ea typeface="Public Sans ExtraBold"/>
                <a:cs typeface="Public Sans ExtraBold"/>
                <a:sym typeface="Public Sans ExtraBold"/>
              </a:rPr>
              <a:t>UX Researcher</a:t>
            </a:r>
            <a:endParaRPr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Contractor</a:t>
            </a:r>
            <a:endParaRPr/>
          </a:p>
        </p:txBody>
      </p:sp>
      <p:sp>
        <p:nvSpPr>
          <p:cNvPr id="337" name="Google Shape;337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What’s our opportunity?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How can we be useful?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43" name="Google Shape;343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 can’t all be 508 specialists, but we can all contribute to accessibility testing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9" name="Google Shape;349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 take our role as accessibility supporters seriously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5" name="Google Shape;355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starting point for anyone assessing the accessibility of their own sites and services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1" name="Google Shape;361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>
            <a:spLocks noGrp="1"/>
          </p:cNvSpPr>
          <p:nvPr>
            <p:ph type="ctrTitle"/>
          </p:nvPr>
        </p:nvSpPr>
        <p:spPr>
          <a:xfrm>
            <a:off x="311700" y="113294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Public Sans ExtraBold"/>
                <a:ea typeface="Public Sans ExtraBold"/>
                <a:cs typeface="Public Sans ExtraBold"/>
                <a:sym typeface="Public Sans ExtraBold"/>
              </a:rPr>
              <a:t>Hi!</a:t>
            </a:r>
            <a:endParaRPr b="0">
              <a:latin typeface="Public Sans ExtraBold"/>
              <a:ea typeface="Public Sans ExtraBold"/>
              <a:cs typeface="Public Sans ExtraBold"/>
              <a:sym typeface="Public Sans ExtraBold"/>
            </a:endParaRPr>
          </a:p>
        </p:txBody>
      </p:sp>
      <p:sp>
        <p:nvSpPr>
          <p:cNvPr id="234" name="Google Shape;234;p45"/>
          <p:cNvSpPr txBox="1">
            <a:spLocks noGrp="1"/>
          </p:cNvSpPr>
          <p:nvPr>
            <p:ph type="subTitle" idx="1"/>
          </p:nvPr>
        </p:nvSpPr>
        <p:spPr>
          <a:xfrm>
            <a:off x="311700" y="169973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being here!</a:t>
            </a:r>
            <a:endParaRPr/>
          </a:p>
        </p:txBody>
      </p:sp>
      <p:pic>
        <p:nvPicPr>
          <p:cNvPr id="235" name="Google Shape;235;p45" descr="Avatar of Dan William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98200" y="3464650"/>
            <a:ext cx="1347600" cy="1678800"/>
          </a:xfrm>
          <a:prstGeom prst="rect">
            <a:avLst/>
          </a:prstGeom>
        </p:spPr>
      </p:pic>
      <p:sp>
        <p:nvSpPr>
          <p:cNvPr id="236" name="Google Shape;236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Usable by folks with a wide range of technical skills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67" name="Google Shape;367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Better Section 508 conformance across government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3" name="Google Shape;373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How’d we get started?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9" name="Google Shape;379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Landscape analysis: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What are others doing?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85" name="Google Shape;385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7"/>
          <p:cNvSpPr txBox="1">
            <a:spLocks noGrp="1"/>
          </p:cNvSpPr>
          <p:nvPr>
            <p:ph type="title"/>
          </p:nvPr>
        </p:nvSpPr>
        <p:spPr>
          <a:xfrm>
            <a:off x="533157" y="4450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Different approaches to accessibility</a:t>
            </a:r>
            <a:endParaRPr sz="1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92" name="Google Shape;392;p67"/>
          <p:cNvSpPr txBox="1">
            <a:spLocks noGrp="1"/>
          </p:cNvSpPr>
          <p:nvPr>
            <p:ph type="body" idx="1"/>
          </p:nvPr>
        </p:nvSpPr>
        <p:spPr>
          <a:xfrm>
            <a:off x="83100" y="1273375"/>
            <a:ext cx="84153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Many at least mentioned accessibility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Some included the WCAG success criteria, but didn't always connect to specific heuristics checked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Most accessibility resources were written using technical jargon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None had component-level checklists for keyboard, zoom, and screen readers</a:t>
            </a:r>
            <a:endParaRPr sz="2400"/>
          </a:p>
        </p:txBody>
      </p:sp>
      <p:cxnSp>
        <p:nvCxnSpPr>
          <p:cNvPr id="393" name="Google Shape;393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1309450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4" name="Google Shape;394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1777789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2616968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3433806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7" name="Google Shape;397;p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4253703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1" name="Google Shape;391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8"/>
          <p:cNvSpPr txBox="1">
            <a:spLocks noGrp="1"/>
          </p:cNvSpPr>
          <p:nvPr>
            <p:ph type="title"/>
          </p:nvPr>
        </p:nvSpPr>
        <p:spPr>
          <a:xfrm>
            <a:off x="533150" y="445025"/>
            <a:ext cx="81927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Interesting elements we might want to explore later</a:t>
            </a:r>
            <a:endParaRPr sz="1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404" name="Google Shape;404;p68"/>
          <p:cNvSpPr txBox="1">
            <a:spLocks noGrp="1"/>
          </p:cNvSpPr>
          <p:nvPr>
            <p:ph type="body" idx="1"/>
          </p:nvPr>
        </p:nvSpPr>
        <p:spPr>
          <a:xfrm>
            <a:off x="83100" y="1716084"/>
            <a:ext cx="84153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Scripts for what a screen reader should sound announce per component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Component diagrams with accessibility-related callouts</a:t>
            </a:r>
            <a:endParaRPr sz="2400"/>
          </a:p>
        </p:txBody>
      </p:sp>
      <p:cxnSp>
        <p:nvCxnSpPr>
          <p:cNvPr id="405" name="Google Shape;405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1752159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6" name="Google Shape;406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2595185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7" name="Google Shape;407;p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3405372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3" name="Google Shape;403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 opportunity to fill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a guidance gap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3" name="Google Shape;413;p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70"/>
          <p:cNvSpPr txBox="1">
            <a:spLocks noGrp="1"/>
          </p:cNvSpPr>
          <p:nvPr>
            <p:ph type="title"/>
          </p:nvPr>
        </p:nvSpPr>
        <p:spPr>
          <a:xfrm>
            <a:off x="0" y="445025"/>
            <a:ext cx="91440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place where we can share and scale expertise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19" name="Google Shape;419;p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Government accessibility resources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25" name="Google Shape;425;p7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content did we test?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31" name="Google Shape;431;p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6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42" name="Google Shape;242;p46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USWDS 3.5.0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6"/>
          <p:cNvSpPr txBox="1">
            <a:spLocks noGrp="1"/>
          </p:cNvSpPr>
          <p:nvPr>
            <p:ph type="body" idx="2"/>
          </p:nvPr>
        </p:nvSpPr>
        <p:spPr>
          <a:xfrm>
            <a:off x="668400" y="2107215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testing critical checklists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6"/>
          <p:cNvSpPr txBox="1">
            <a:spLocks noGrp="1"/>
          </p:cNvSpPr>
          <p:nvPr>
            <p:ph type="body" idx="3"/>
          </p:nvPr>
        </p:nvSpPr>
        <p:spPr>
          <a:xfrm>
            <a:off x="668400" y="2627506"/>
            <a:ext cx="7807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p46" descr="Avatar of Dan Williams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5100" y="4303925"/>
            <a:ext cx="673800" cy="839400"/>
          </a:xfrm>
          <a:prstGeom prst="rect">
            <a:avLst/>
          </a:prstGeom>
        </p:spPr>
      </p:pic>
      <p:sp>
        <p:nvSpPr>
          <p:cNvPr id="246" name="Google Shape;246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Context and instructions for anyone new to the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manual testing process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7" name="Google Shape;437;p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4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 decided to err on the side of more content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44" name="Google Shape;444;p74"/>
          <p:cNvSpPr txBox="1">
            <a:spLocks noGrp="1"/>
          </p:cNvSpPr>
          <p:nvPr>
            <p:ph type="body" idx="1"/>
          </p:nvPr>
        </p:nvSpPr>
        <p:spPr>
          <a:xfrm>
            <a:off x="295248" y="2551950"/>
            <a:ext cx="312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first content draft was focused on the </a:t>
            </a:r>
            <a:r>
              <a:rPr lang="en">
                <a:solidFill>
                  <a:srgbClr val="FFBE2E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Accordion</a:t>
            </a:r>
            <a:r>
              <a:rPr lang="en"/>
              <a:t> component and consisted of nine sections</a:t>
            </a:r>
            <a:endParaRPr/>
          </a:p>
        </p:txBody>
      </p:sp>
      <p:pic>
        <p:nvPicPr>
          <p:cNvPr id="445" name="Google Shape;445;p74" title="A gold rectangle subdivided into nine layers: Results, WCAG, Protocols, Best practices, Keyboard testing, Zoom testing, Screen reader testing, Mobile testing, and Suppor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914"/>
          <a:stretch/>
        </p:blipFill>
        <p:spPr>
          <a:xfrm>
            <a:off x="3253125" y="200"/>
            <a:ext cx="5738474" cy="5143500"/>
          </a:xfrm>
          <a:prstGeom prst="rect">
            <a:avLst/>
          </a:prstGeom>
        </p:spPr>
      </p:pic>
      <p:sp>
        <p:nvSpPr>
          <p:cNvPr id="443" name="Google Shape;443;p7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31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5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Section 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2" name="Google Shape;452;p75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accessibility results</a:t>
            </a:r>
            <a:endParaRPr/>
          </a:p>
        </p:txBody>
      </p:sp>
      <p:pic>
        <p:nvPicPr>
          <p:cNvPr id="453" name="Google Shape;453;p75" title="A gold rectangle subdivided into nine layers. The first layer (Section 1) is highlighte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914"/>
          <a:stretch/>
        </p:blipFill>
        <p:spPr>
          <a:xfrm>
            <a:off x="3253125" y="200"/>
            <a:ext cx="5738474" cy="5143500"/>
          </a:xfrm>
          <a:prstGeom prst="rect">
            <a:avLst/>
          </a:prstGeom>
        </p:spPr>
      </p:pic>
      <p:sp>
        <p:nvSpPr>
          <p:cNvPr id="451" name="Google Shape;451;p7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32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6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Section 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0" name="Google Shape;460;p76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Relevant WCAG success criteria</a:t>
            </a:r>
            <a:endParaRPr/>
          </a:p>
        </p:txBody>
      </p:sp>
      <p:pic>
        <p:nvPicPr>
          <p:cNvPr id="461" name="Google Shape;461;p76" title="A gold rectangle subdivided into nine layers. The second layer (Section 2) is highlighte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103"/>
          <a:stretch/>
        </p:blipFill>
        <p:spPr>
          <a:xfrm>
            <a:off x="2804400" y="200"/>
            <a:ext cx="6187199" cy="5143500"/>
          </a:xfrm>
          <a:prstGeom prst="rect">
            <a:avLst/>
          </a:prstGeom>
        </p:spPr>
      </p:pic>
      <p:sp>
        <p:nvSpPr>
          <p:cNvPr id="459" name="Google Shape;459;p7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33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7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Section 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8" name="Google Shape;468;p77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testing protocols for USWDS components</a:t>
            </a:r>
            <a:endParaRPr/>
          </a:p>
        </p:txBody>
      </p:sp>
      <p:pic>
        <p:nvPicPr>
          <p:cNvPr id="469" name="Google Shape;469;p77" title="A gold rectangle subdivided into nine layers. The third layer (Section 3) is highlighte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103"/>
          <a:stretch/>
        </p:blipFill>
        <p:spPr>
          <a:xfrm>
            <a:off x="2804400" y="200"/>
            <a:ext cx="6187199" cy="5143500"/>
          </a:xfrm>
          <a:prstGeom prst="rect">
            <a:avLst/>
          </a:prstGeom>
        </p:spPr>
      </p:pic>
      <p:sp>
        <p:nvSpPr>
          <p:cNvPr id="467" name="Google Shape;467;p7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34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8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Section 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6" name="Google Shape;476;p78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Accessibility best practices for the component</a:t>
            </a:r>
            <a:endParaRPr/>
          </a:p>
        </p:txBody>
      </p:sp>
      <p:pic>
        <p:nvPicPr>
          <p:cNvPr id="477" name="Google Shape;477;p78" title="A gold rectangle subdivided into nine layers. The fourth layer (Section 4) is highlighte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103"/>
          <a:stretch/>
        </p:blipFill>
        <p:spPr>
          <a:xfrm>
            <a:off x="2804400" y="200"/>
            <a:ext cx="6187199" cy="5143500"/>
          </a:xfrm>
          <a:prstGeom prst="rect">
            <a:avLst/>
          </a:prstGeom>
        </p:spPr>
      </p:pic>
      <p:sp>
        <p:nvSpPr>
          <p:cNvPr id="475" name="Google Shape;475;p7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35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9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Sections 5–8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4" name="Google Shape;484;p79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Manual testing checklists: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Keyboard control,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Zoom magnification,</a:t>
            </a:r>
            <a:br>
              <a:rPr lang="en">
                <a:solidFill>
                  <a:schemeClr val="dk2"/>
                </a:solidFill>
              </a:rPr>
            </a:br>
            <a:r>
              <a:rPr lang="en">
                <a:solidFill>
                  <a:schemeClr val="dk2"/>
                </a:solidFill>
              </a:rPr>
              <a:t>Screen reader,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Mobile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85" name="Google Shape;485;p79" title="A gold rectangle subdivided into nine layers. The fifth through eighth layers (Sections 5-8) are highlighte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103"/>
          <a:stretch/>
        </p:blipFill>
        <p:spPr>
          <a:xfrm>
            <a:off x="2804400" y="200"/>
            <a:ext cx="6187199" cy="5143500"/>
          </a:xfrm>
          <a:prstGeom prst="rect">
            <a:avLst/>
          </a:prstGeom>
        </p:spPr>
      </p:pic>
      <p:sp>
        <p:nvSpPr>
          <p:cNvPr id="483" name="Google Shape;483;p7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36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0"/>
          <p:cNvSpPr txBox="1">
            <a:spLocks noGrp="1"/>
          </p:cNvSpPr>
          <p:nvPr>
            <p:ph type="title"/>
          </p:nvPr>
        </p:nvSpPr>
        <p:spPr>
          <a:xfrm>
            <a:off x="295250" y="245000"/>
            <a:ext cx="3592200" cy="14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Zoom example: </a:t>
            </a:r>
            <a:br>
              <a:rPr lang="en">
                <a:solidFill>
                  <a:schemeClr val="accent1"/>
                </a:solidFill>
              </a:rPr>
            </a:br>
            <a:r>
              <a:rPr lang="en">
                <a:solidFill>
                  <a:schemeClr val="lt1"/>
                </a:solidFill>
              </a:rPr>
              <a:t>Zoom magnification testing checklist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92" name="Google Shape;492;p80"/>
          <p:cNvSpPr txBox="1">
            <a:spLocks noGrp="1"/>
          </p:cNvSpPr>
          <p:nvPr>
            <p:ph type="body" idx="1"/>
          </p:nvPr>
        </p:nvSpPr>
        <p:spPr>
          <a:xfrm>
            <a:off x="185370" y="1944275"/>
            <a:ext cx="4066200" cy="27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Navigate to a page on your website where the accordion component is used.</a:t>
            </a:r>
            <a:endParaRPr sz="14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Enlarge the view of your screen up to 200% by going into the browser settings or clicking “ctrl + scroll wheel” (Windows) or “command +” (Mac)  until you see 200% in a pop-up window on the top right of your screen.</a:t>
            </a:r>
            <a:endParaRPr sz="1400"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AutoNum type="arabicPeriod"/>
            </a:pPr>
            <a:r>
              <a:rPr lang="en" sz="1400"/>
              <a:t>Test the functionality and visibility of the accordion using a mouse using the Magnification testing checklist.</a:t>
            </a:r>
            <a:endParaRPr sz="1400"/>
          </a:p>
        </p:txBody>
      </p:sp>
      <p:pic>
        <p:nvPicPr>
          <p:cNvPr id="493" name="Google Shape;493;p80" title="A gold rectangle subdivided into nine layers. The sixth layer (Section 6) is highlighte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103"/>
          <a:stretch/>
        </p:blipFill>
        <p:spPr>
          <a:xfrm>
            <a:off x="2804400" y="200"/>
            <a:ext cx="6187199" cy="5143500"/>
          </a:xfrm>
          <a:prstGeom prst="rect">
            <a:avLst/>
          </a:prstGeom>
        </p:spPr>
      </p:pic>
      <p:sp>
        <p:nvSpPr>
          <p:cNvPr id="491" name="Google Shape;491;p8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37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1"/>
          <p:cNvSpPr txBox="1">
            <a:spLocks noGrp="1"/>
          </p:cNvSpPr>
          <p:nvPr>
            <p:ph type="title"/>
          </p:nvPr>
        </p:nvSpPr>
        <p:spPr>
          <a:xfrm>
            <a:off x="295250" y="245000"/>
            <a:ext cx="3592200" cy="14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Zoom example: </a:t>
            </a:r>
            <a:br>
              <a:rPr lang="en">
                <a:solidFill>
                  <a:schemeClr val="accent1"/>
                </a:solidFill>
              </a:rPr>
            </a:br>
            <a:r>
              <a:rPr lang="en">
                <a:solidFill>
                  <a:schemeClr val="lt1"/>
                </a:solidFill>
              </a:rPr>
              <a:t>How to perform magnification testing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0" name="Google Shape;500;p81"/>
          <p:cNvSpPr txBox="1">
            <a:spLocks noGrp="1"/>
          </p:cNvSpPr>
          <p:nvPr>
            <p:ph type="body" idx="1"/>
          </p:nvPr>
        </p:nvSpPr>
        <p:spPr>
          <a:xfrm>
            <a:off x="185370" y="1944275"/>
            <a:ext cx="4066200" cy="27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✔"/>
            </a:pPr>
            <a:r>
              <a:rPr lang="en" sz="1400"/>
              <a:t>Are you able to see all the content in the accordion without horizontal scrolling?</a:t>
            </a:r>
            <a:endParaRPr sz="14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✔"/>
            </a:pPr>
            <a:r>
              <a:rPr lang="en" sz="1400"/>
              <a:t>Is any content cut off?</a:t>
            </a:r>
            <a:endParaRPr sz="14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✔"/>
            </a:pPr>
            <a:r>
              <a:rPr lang="en" sz="1400"/>
              <a:t>Does any content in the accordion overlap?</a:t>
            </a:r>
            <a:endParaRPr sz="1400"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✔"/>
            </a:pPr>
            <a:r>
              <a:rPr lang="en" sz="1400"/>
              <a:t>Do you see anything covering the accordion (pop ups, images, etc.)?</a:t>
            </a:r>
            <a:endParaRPr sz="1400"/>
          </a:p>
        </p:txBody>
      </p:sp>
      <p:pic>
        <p:nvPicPr>
          <p:cNvPr id="501" name="Google Shape;501;p81" title="A gold rectangle subdivided into nine layers. The sixth layer (Section 6) is highlighte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103"/>
          <a:stretch/>
        </p:blipFill>
        <p:spPr>
          <a:xfrm>
            <a:off x="2804400" y="200"/>
            <a:ext cx="6187199" cy="5143500"/>
          </a:xfrm>
          <a:prstGeom prst="rect">
            <a:avLst/>
          </a:prstGeom>
        </p:spPr>
      </p:pic>
      <p:sp>
        <p:nvSpPr>
          <p:cNvPr id="499" name="Google Shape;499;p8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38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82"/>
          <p:cNvSpPr txBox="1">
            <a:spLocks noGrp="1"/>
          </p:cNvSpPr>
          <p:nvPr>
            <p:ph type="title"/>
          </p:nvPr>
        </p:nvSpPr>
        <p:spPr>
          <a:xfrm>
            <a:off x="295238" y="673625"/>
            <a:ext cx="3592200" cy="194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Section 9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08" name="Google Shape;508;p82"/>
          <p:cNvSpPr txBox="1">
            <a:spLocks noGrp="1"/>
          </p:cNvSpPr>
          <p:nvPr>
            <p:ph type="body" idx="1"/>
          </p:nvPr>
        </p:nvSpPr>
        <p:spPr>
          <a:xfrm>
            <a:off x="295238" y="2551950"/>
            <a:ext cx="3634800" cy="21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</a:t>
            </a:r>
            <a:endParaRPr/>
          </a:p>
        </p:txBody>
      </p:sp>
      <p:pic>
        <p:nvPicPr>
          <p:cNvPr id="509" name="Google Shape;509;p82" title="A gold rectangle subdivided into nine layers. The lowest layer (Section 9) is highlighted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103"/>
          <a:stretch/>
        </p:blipFill>
        <p:spPr>
          <a:xfrm>
            <a:off x="2804400" y="200"/>
            <a:ext cx="6187199" cy="5143500"/>
          </a:xfrm>
          <a:prstGeom prst="rect">
            <a:avLst/>
          </a:prstGeom>
        </p:spPr>
      </p:pic>
      <p:sp>
        <p:nvSpPr>
          <p:cNvPr id="507" name="Google Shape;507;p8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latin typeface="Public Sans"/>
                <a:ea typeface="Public Sans"/>
                <a:cs typeface="Public Sans"/>
                <a:sym typeface="Public Sans"/>
              </a:rPr>
              <a:t>39</a:t>
            </a:fld>
            <a:endParaRPr sz="1300"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3.5.0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Over 25 new features and big fixes</a:t>
            </a:r>
            <a:endParaRPr>
              <a:solidFill>
                <a:schemeClr val="accent1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52" name="Google Shape;252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There was a lot of content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in this test!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5" name="Google Shape;515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Content testing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21" name="Google Shape;521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Were we on the right track?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27" name="Google Shape;527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BE2E"/>
                </a:solidFill>
              </a:rPr>
              <a:t>Content testing options</a:t>
            </a:r>
            <a:endParaRPr>
              <a:solidFill>
                <a:srgbClr val="FFBE2E"/>
              </a:solidFill>
            </a:endParaRPr>
          </a:p>
        </p:txBody>
      </p:sp>
      <p:sp>
        <p:nvSpPr>
          <p:cNvPr id="533" name="Google Shape;533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7"/>
          <p:cNvSpPr txBox="1">
            <a:spLocks noGrp="1"/>
          </p:cNvSpPr>
          <p:nvPr>
            <p:ph type="title"/>
          </p:nvPr>
        </p:nvSpPr>
        <p:spPr>
          <a:xfrm>
            <a:off x="311700" y="1435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Semi-s</a:t>
            </a:r>
            <a:r>
              <a:rPr lang="en">
                <a:solidFill>
                  <a:schemeClr val="lt1"/>
                </a:solidFill>
              </a:rPr>
              <a:t>tructured interviews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0" name="Google Shape;540;p87"/>
          <p:cNvSpPr txBox="1">
            <a:spLocks noGrp="1"/>
          </p:cNvSpPr>
          <p:nvPr>
            <p:ph type="body" idx="1"/>
          </p:nvPr>
        </p:nvSpPr>
        <p:spPr>
          <a:xfrm>
            <a:off x="668400" y="2039125"/>
            <a:ext cx="7807200" cy="13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Flexible and good for getting general information about content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539" name="Google Shape;539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8"/>
          <p:cNvSpPr txBox="1">
            <a:spLocks noGrp="1"/>
          </p:cNvSpPr>
          <p:nvPr>
            <p:ph type="title"/>
          </p:nvPr>
        </p:nvSpPr>
        <p:spPr>
          <a:xfrm>
            <a:off x="311700" y="1435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Cloze tests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7" name="Google Shape;547;p88"/>
          <p:cNvSpPr txBox="1">
            <a:spLocks noGrp="1"/>
          </p:cNvSpPr>
          <p:nvPr>
            <p:ph type="body" idx="1"/>
          </p:nvPr>
        </p:nvSpPr>
        <p:spPr>
          <a:xfrm>
            <a:off x="668400" y="2039125"/>
            <a:ext cx="7807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Research fill-in-the blank: </a:t>
            </a:r>
            <a:b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</a:b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A measurable way to understand comprehension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546" name="Google Shape;546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9"/>
          <p:cNvSpPr txBox="1">
            <a:spLocks noGrp="1"/>
          </p:cNvSpPr>
          <p:nvPr>
            <p:ph type="title"/>
          </p:nvPr>
        </p:nvSpPr>
        <p:spPr>
          <a:xfrm>
            <a:off x="311700" y="1435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Recall-based testing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54" name="Google Shape;554;p89"/>
          <p:cNvSpPr txBox="1">
            <a:spLocks noGrp="1"/>
          </p:cNvSpPr>
          <p:nvPr>
            <p:ph type="body" idx="1"/>
          </p:nvPr>
        </p:nvSpPr>
        <p:spPr>
          <a:xfrm>
            <a:off x="668400" y="2039125"/>
            <a:ext cx="7807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A quiz to test how well folks understand what they read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553" name="Google Shape;553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90"/>
          <p:cNvSpPr txBox="1">
            <a:spLocks noGrp="1"/>
          </p:cNvSpPr>
          <p:nvPr>
            <p:ph type="title"/>
          </p:nvPr>
        </p:nvSpPr>
        <p:spPr>
          <a:xfrm>
            <a:off x="311700" y="1435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Highlighter test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1" name="Google Shape;561;p90"/>
          <p:cNvSpPr txBox="1">
            <a:spLocks noGrp="1"/>
          </p:cNvSpPr>
          <p:nvPr>
            <p:ph type="body" idx="1"/>
          </p:nvPr>
        </p:nvSpPr>
        <p:spPr>
          <a:xfrm>
            <a:off x="668400" y="2039125"/>
            <a:ext cx="7807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Ask users to highlight passages that evoke certain feelings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560" name="Google Shape;560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1"/>
          <p:cNvSpPr txBox="1">
            <a:spLocks noGrp="1"/>
          </p:cNvSpPr>
          <p:nvPr>
            <p:ph type="title"/>
          </p:nvPr>
        </p:nvSpPr>
        <p:spPr>
          <a:xfrm>
            <a:off x="311700" y="1435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A/B testing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8" name="Google Shape;568;p91"/>
          <p:cNvSpPr txBox="1">
            <a:spLocks noGrp="1"/>
          </p:cNvSpPr>
          <p:nvPr>
            <p:ph type="body" idx="1"/>
          </p:nvPr>
        </p:nvSpPr>
        <p:spPr>
          <a:xfrm>
            <a:off x="668400" y="2039125"/>
            <a:ext cx="7807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Compare effectiveness of two different versions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567" name="Google Shape;567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Test your content with actual or representative users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4" name="Google Shape;574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8"/>
          <p:cNvSpPr txBox="1">
            <a:spLocks noGrp="1"/>
          </p:cNvSpPr>
          <p:nvPr>
            <p:ph type="title"/>
          </p:nvPr>
        </p:nvSpPr>
        <p:spPr>
          <a:xfrm>
            <a:off x="533157" y="4450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Key improvements in USWDS 3.5.0</a:t>
            </a:r>
            <a:endParaRPr sz="1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59" name="Google Shape;259;p48"/>
          <p:cNvSpPr txBox="1">
            <a:spLocks noGrp="1"/>
          </p:cNvSpPr>
          <p:nvPr>
            <p:ph type="body" idx="1"/>
          </p:nvPr>
        </p:nvSpPr>
        <p:spPr>
          <a:xfrm>
            <a:off x="83100" y="1273375"/>
            <a:ext cx="84153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/>
              <a:t>Consistency and legibility of disabled form elements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/>
              <a:t>File input experience for voice and screen readers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/>
              <a:t>Space bar trigger to links styled as buttons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/>
              <a:t>Updated Identifier accessibility link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/>
              <a:t>Updated form guidance to suggest labeling both required fields and optional fields</a:t>
            </a:r>
            <a:endParaRPr sz="2400" dirty="0"/>
          </a:p>
        </p:txBody>
      </p:sp>
      <p:grpSp>
        <p:nvGrpSpPr>
          <p:cNvPr id="260" name="Google Shape;260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309450"/>
            <a:ext cx="7858800" cy="1906988"/>
            <a:chOff x="639675" y="1766650"/>
            <a:chExt cx="7858800" cy="1906988"/>
          </a:xfrm>
        </p:grpSpPr>
        <p:cxnSp>
          <p:nvCxnSpPr>
            <p:cNvPr id="261" name="Google Shape;261;p48"/>
            <p:cNvCxnSpPr/>
            <p:nvPr/>
          </p:nvCxnSpPr>
          <p:spPr>
            <a:xfrm>
              <a:off x="639675" y="176665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48"/>
            <p:cNvCxnSpPr/>
            <p:nvPr/>
          </p:nvCxnSpPr>
          <p:spPr>
            <a:xfrm>
              <a:off x="639675" y="2234989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48"/>
            <p:cNvCxnSpPr/>
            <p:nvPr/>
          </p:nvCxnSpPr>
          <p:spPr>
            <a:xfrm>
              <a:off x="639675" y="2697617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48"/>
            <p:cNvCxnSpPr/>
            <p:nvPr/>
          </p:nvCxnSpPr>
          <p:spPr>
            <a:xfrm>
              <a:off x="639675" y="318309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48"/>
            <p:cNvCxnSpPr/>
            <p:nvPr/>
          </p:nvCxnSpPr>
          <p:spPr>
            <a:xfrm>
              <a:off x="639675" y="3673638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66" name="Google Shape;266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4025103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8" name="Google Shape;258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 decided to use semi-structured interviews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0" name="Google Shape;580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1. </a:t>
            </a:r>
            <a:endParaRPr>
              <a:solidFill>
                <a:schemeClr val="dk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Mental models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6" name="Google Shape;586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2. </a:t>
            </a:r>
            <a:endParaRPr>
              <a:solidFill>
                <a:schemeClr val="dk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Expectations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2" name="Google Shape;592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3. </a:t>
            </a:r>
            <a:endParaRPr>
              <a:solidFill>
                <a:schemeClr val="dk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Comprehension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8" name="Google Shape;598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4. </a:t>
            </a:r>
            <a:endParaRPr>
              <a:solidFill>
                <a:schemeClr val="dk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04" name="Google Shape;604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5. </a:t>
            </a:r>
            <a:endParaRPr>
              <a:solidFill>
                <a:schemeClr val="dk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Actionability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10" name="Google Shape;610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How we did it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16" name="Google Shape;616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Did it all in about three weeks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2" name="Google Shape;622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Ethical research practices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28" name="Google Shape;628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02"/>
          <p:cNvSpPr txBox="1">
            <a:spLocks noGrp="1"/>
          </p:cNvSpPr>
          <p:nvPr>
            <p:ph type="title"/>
          </p:nvPr>
        </p:nvSpPr>
        <p:spPr>
          <a:xfrm>
            <a:off x="311700" y="97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structure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35" name="Google Shape;635;p102"/>
          <p:cNvSpPr txBox="1">
            <a:spLocks noGrp="1"/>
          </p:cNvSpPr>
          <p:nvPr>
            <p:ph type="body" idx="1"/>
          </p:nvPr>
        </p:nvSpPr>
        <p:spPr>
          <a:xfrm>
            <a:off x="668400" y="158192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Scanning</a:t>
            </a: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 (30 seconds)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</a:t>
            </a:r>
            <a:r>
              <a:rPr lang="en"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 (7 min)</a:t>
            </a:r>
            <a:endParaRPr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Follow-up questions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30 minutes total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34" name="Google Shape;634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9"/>
          <p:cNvSpPr txBox="1">
            <a:spLocks noGrp="1"/>
          </p:cNvSpPr>
          <p:nvPr>
            <p:ph type="title"/>
          </p:nvPr>
        </p:nvSpPr>
        <p:spPr>
          <a:xfrm>
            <a:off x="533157" y="4450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Other good stuff in USWDS 3.5.0</a:t>
            </a:r>
            <a:endParaRPr sz="1600" dirty="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73" name="Google Shape;273;p49"/>
          <p:cNvSpPr txBox="1">
            <a:spLocks noGrp="1"/>
          </p:cNvSpPr>
          <p:nvPr>
            <p:ph type="body" idx="1"/>
          </p:nvPr>
        </p:nvSpPr>
        <p:spPr>
          <a:xfrm>
            <a:off x="83100" y="1273375"/>
            <a:ext cx="8415300" cy="31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/>
              <a:t>Stopped using font smoothing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/>
              <a:t>Labeled external links for screen readers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/>
              <a:t>Updated Sass map settings 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/>
              <a:t>Added custom accordion background color settings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/>
              <a:t>Removed comments that could bloat compiled CSS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dirty="0"/>
              <a:t>Fixed a bug that prevented links that start with a number from scrolling in In-page navigation</a:t>
            </a:r>
            <a:endParaRPr sz="2400" dirty="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dirty="0"/>
          </a:p>
        </p:txBody>
      </p:sp>
      <p:grpSp>
        <p:nvGrpSpPr>
          <p:cNvPr id="274" name="Google Shape;274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9675" y="1309450"/>
            <a:ext cx="7858800" cy="1906988"/>
            <a:chOff x="639675" y="1766650"/>
            <a:chExt cx="7858800" cy="1906988"/>
          </a:xfrm>
        </p:grpSpPr>
        <p:cxnSp>
          <p:nvCxnSpPr>
            <p:cNvPr id="275" name="Google Shape;275;p49"/>
            <p:cNvCxnSpPr/>
            <p:nvPr/>
          </p:nvCxnSpPr>
          <p:spPr>
            <a:xfrm>
              <a:off x="639675" y="1766650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49"/>
            <p:cNvCxnSpPr/>
            <p:nvPr/>
          </p:nvCxnSpPr>
          <p:spPr>
            <a:xfrm>
              <a:off x="639675" y="2234989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49"/>
            <p:cNvCxnSpPr/>
            <p:nvPr/>
          </p:nvCxnSpPr>
          <p:spPr>
            <a:xfrm>
              <a:off x="639675" y="2697617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49"/>
            <p:cNvCxnSpPr/>
            <p:nvPr/>
          </p:nvCxnSpPr>
          <p:spPr>
            <a:xfrm>
              <a:off x="639675" y="3183095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49"/>
            <p:cNvCxnSpPr/>
            <p:nvPr/>
          </p:nvCxnSpPr>
          <p:spPr>
            <a:xfrm>
              <a:off x="639675" y="3673638"/>
              <a:ext cx="78588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80" name="Google Shape;280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3691812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4485718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03"/>
          <p:cNvSpPr txBox="1">
            <a:spLocks noGrp="1"/>
          </p:cNvSpPr>
          <p:nvPr>
            <p:ph type="title"/>
          </p:nvPr>
        </p:nvSpPr>
        <p:spPr>
          <a:xfrm>
            <a:off x="533157" y="445025"/>
            <a:ext cx="819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Questions we asked</a:t>
            </a:r>
            <a:endParaRPr sz="1600">
              <a:solidFill>
                <a:schemeClr val="accen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642" name="Google Shape;642;p103"/>
          <p:cNvSpPr txBox="1">
            <a:spLocks noGrp="1"/>
          </p:cNvSpPr>
          <p:nvPr>
            <p:ph type="body" idx="1"/>
          </p:nvPr>
        </p:nvSpPr>
        <p:spPr>
          <a:xfrm>
            <a:off x="83100" y="1197174"/>
            <a:ext cx="8415300" cy="3571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Would you please summarize the information on that page in your own words?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What was easy or difficult to understand? Why? 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What questions do you have after reading that content?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What is missing that you’d like to see/what further information do you need? </a:t>
            </a: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Char char="●"/>
            </a:pPr>
            <a:r>
              <a:rPr lang="en" sz="2400"/>
              <a:t>What might you change and why?</a:t>
            </a:r>
            <a:endParaRPr sz="2400"/>
          </a:p>
        </p:txBody>
      </p:sp>
      <p:cxnSp>
        <p:nvCxnSpPr>
          <p:cNvPr id="643" name="Google Shape;643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1233250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4" name="Google Shape;644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2061398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5" name="Google Shape;645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2530173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6" name="Google Shape;646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3336415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7" name="Google Shape;647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4647774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8" name="Google Shape;648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9675" y="4172369"/>
            <a:ext cx="78588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1" name="Google Shape;641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04"/>
          <p:cNvSpPr txBox="1">
            <a:spLocks noGrp="1"/>
          </p:cNvSpPr>
          <p:nvPr>
            <p:ph type="title"/>
          </p:nvPr>
        </p:nvSpPr>
        <p:spPr>
          <a:xfrm>
            <a:off x="311700" y="144825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 we’d do differently: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55" name="Google Shape;655;p104"/>
          <p:cNvSpPr txBox="1">
            <a:spLocks noGrp="1"/>
          </p:cNvSpPr>
          <p:nvPr>
            <p:ph type="body" idx="1"/>
          </p:nvPr>
        </p:nvSpPr>
        <p:spPr>
          <a:xfrm>
            <a:off x="668400" y="2051751"/>
            <a:ext cx="7807200" cy="17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section-level summaries instead of a page-level summary </a:t>
            </a:r>
            <a:endParaRPr/>
          </a:p>
        </p:txBody>
      </p:sp>
      <p:sp>
        <p:nvSpPr>
          <p:cNvPr id="654" name="Google Shape;654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Fed research pool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1" name="Google Shape;661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What we learned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67" name="Google Shape;667;p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63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We’re on the right track.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Mostly.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73" name="Google Shape;673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08"/>
          <p:cNvSpPr txBox="1">
            <a:spLocks noGrp="1"/>
          </p:cNvSpPr>
          <p:nvPr>
            <p:ph type="title"/>
          </p:nvPr>
        </p:nvSpPr>
        <p:spPr>
          <a:xfrm>
            <a:off x="678175" y="445025"/>
            <a:ext cx="77877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Public Sans ExtraLight"/>
                <a:ea typeface="Public Sans ExtraLight"/>
                <a:cs typeface="Public Sans ExtraLight"/>
                <a:sym typeface="Public Sans ExtraLight"/>
              </a:rPr>
              <a:t>“I think that it’s hard to think of all the pieces of accessibility… And I think this does a really good job at a high level, considering all of the pieces and also encouraging testing. Even showing or telling them how to test, [the] tools to use. It’s very well put together.”</a:t>
            </a:r>
            <a:endParaRPr sz="3000">
              <a:solidFill>
                <a:schemeClr val="dk2"/>
              </a:solidFill>
              <a:latin typeface="Public Sans ExtraLight"/>
              <a:ea typeface="Public Sans ExtraLight"/>
              <a:cs typeface="Public Sans ExtraLight"/>
              <a:sym typeface="Public Sans ExtraLight"/>
            </a:endParaRPr>
          </a:p>
        </p:txBody>
      </p:sp>
      <p:sp>
        <p:nvSpPr>
          <p:cNvPr id="679" name="Google Shape;679;p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09"/>
          <p:cNvSpPr txBox="1">
            <a:spLocks noGrp="1"/>
          </p:cNvSpPr>
          <p:nvPr>
            <p:ph type="title"/>
          </p:nvPr>
        </p:nvSpPr>
        <p:spPr>
          <a:xfrm>
            <a:off x="311700" y="89914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worked?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86" name="Google Shape;686;p109"/>
          <p:cNvSpPr txBox="1">
            <a:spLocks noGrp="1"/>
          </p:cNvSpPr>
          <p:nvPr>
            <p:ph type="body" idx="1"/>
          </p:nvPr>
        </p:nvSpPr>
        <p:spPr>
          <a:xfrm>
            <a:off x="668400" y="1572015"/>
            <a:ext cx="78072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Meets or exceeds user expectations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Increases confidence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Empowering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Comprehensive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Understandable</a:t>
            </a:r>
            <a:endParaRPr sz="3000"/>
          </a:p>
        </p:txBody>
      </p:sp>
      <p:sp>
        <p:nvSpPr>
          <p:cNvPr id="685" name="Google Shape;685;p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10"/>
          <p:cNvSpPr txBox="1">
            <a:spLocks noGrp="1"/>
          </p:cNvSpPr>
          <p:nvPr>
            <p:ph type="title"/>
          </p:nvPr>
        </p:nvSpPr>
        <p:spPr>
          <a:xfrm>
            <a:off x="311700" y="89914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we improve?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92" name="Google Shape;692;p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67</a:t>
            </a:fld>
            <a:endParaRPr/>
          </a:p>
        </p:txBody>
      </p:sp>
      <p:sp>
        <p:nvSpPr>
          <p:cNvPr id="693" name="Google Shape;693;p110"/>
          <p:cNvSpPr txBox="1">
            <a:spLocks noGrp="1"/>
          </p:cNvSpPr>
          <p:nvPr>
            <p:ph type="body" idx="1"/>
          </p:nvPr>
        </p:nvSpPr>
        <p:spPr>
          <a:xfrm>
            <a:off x="668400" y="1572025"/>
            <a:ext cx="8250900" cy="32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Extensive content could be overwhelming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Clarity about responsibilities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The role of ARIA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The basics: Color contrast, font size, etc.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" sz="3000"/>
              <a:t>Testing results</a:t>
            </a:r>
            <a:endParaRPr sz="30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Next steps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99" name="Google Shape;699;p1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68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Working towards the next iteration of these checklists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5" name="Google Shape;705;p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69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USWDS 3.5.0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Out now</a:t>
            </a:r>
            <a:endParaRPr>
              <a:solidFill>
                <a:schemeClr val="accent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87" name="Google Shape;287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There’s huge value in getting an early outside perspective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from your audience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1" name="Google Shape;711;p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70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Our focus: </a:t>
            </a:r>
            <a:r>
              <a:rPr lang="en">
                <a:solidFill>
                  <a:schemeClr val="lt1"/>
                </a:solidFill>
              </a:rPr>
              <a:t>What tests we performed, their result, and when we performed them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17" name="Google Shape;717;p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71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Behavior- and 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outcome-driven tests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23" name="Google Shape;723;p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72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Keep the content relevant to the related component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29" name="Google Shape;729;p1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73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 atomic design model for accessibility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35" name="Google Shape;735;p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74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Repeatable structure!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41" name="Google Shape;741;p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75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 six-month rollout 😅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47" name="Google Shape;747;p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76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Accessibility Discussions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53" name="Google Shape;753;p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77</a:t>
            </a:fld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21"/>
          <p:cNvSpPr txBox="1">
            <a:spLocks noGrp="1"/>
          </p:cNvSpPr>
          <p:nvPr>
            <p:ph type="title"/>
          </p:nvPr>
        </p:nvSpPr>
        <p:spPr>
          <a:xfrm>
            <a:off x="294125" y="2050485"/>
            <a:ext cx="8520600" cy="8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759" name="Google Shape;759;p1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78</a:t>
            </a:fld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7"/>
          <p:cNvSpPr txBox="1">
            <a:spLocks noGrp="1"/>
          </p:cNvSpPr>
          <p:nvPr>
            <p:ph type="title"/>
          </p:nvPr>
        </p:nvSpPr>
        <p:spPr>
          <a:xfrm>
            <a:off x="569203" y="40445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month</a:t>
            </a:r>
            <a:endParaRPr/>
          </a:p>
        </p:txBody>
      </p:sp>
      <p:sp>
        <p:nvSpPr>
          <p:cNvPr id="715" name="Google Shape;715;p107"/>
          <p:cNvSpPr txBox="1">
            <a:spLocks noGrp="1"/>
          </p:cNvSpPr>
          <p:nvPr>
            <p:ph type="subTitle" idx="1"/>
          </p:nvPr>
        </p:nvSpPr>
        <p:spPr>
          <a:xfrm>
            <a:off x="537400" y="872275"/>
            <a:ext cx="8272200" cy="15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July:</a:t>
            </a:r>
            <a:br>
              <a:rPr lang="en-US" dirty="0"/>
            </a:br>
            <a:r>
              <a:rPr lang="en-US" dirty="0"/>
              <a:t>Summer break</a:t>
            </a:r>
          </a:p>
        </p:txBody>
      </p:sp>
      <p:sp>
        <p:nvSpPr>
          <p:cNvPr id="716" name="Google Shape;716;p107"/>
          <p:cNvSpPr txBox="1">
            <a:spLocks noGrp="1"/>
          </p:cNvSpPr>
          <p:nvPr>
            <p:ph type="body" idx="2"/>
          </p:nvPr>
        </p:nvSpPr>
        <p:spPr>
          <a:xfrm>
            <a:off x="1109800" y="2521297"/>
            <a:ext cx="7330500" cy="19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dirty="0"/>
              <a:t>#</a:t>
            </a:r>
            <a:r>
              <a:rPr lang="en" dirty="0" err="1">
                <a:solidFill>
                  <a:schemeClr val="bg2"/>
                </a:solidFill>
              </a:rPr>
              <a:t>uswds</a:t>
            </a:r>
            <a:r>
              <a:rPr lang="en" dirty="0">
                <a:solidFill>
                  <a:schemeClr val="bg2"/>
                </a:solidFill>
              </a:rPr>
              <a:t>-public</a:t>
            </a:r>
            <a:endParaRPr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1300"/>
              </a:spcBef>
              <a:spcAft>
                <a:spcPts val="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en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uswds</a:t>
            </a:r>
            <a:endParaRPr dirty="0">
              <a:solidFill>
                <a:schemeClr val="bg2"/>
              </a:solidFill>
            </a:endParaRPr>
          </a:p>
          <a:p>
            <a:pPr marL="457200" lvl="0" indent="-406400" algn="l" rtl="0">
              <a:spcBef>
                <a:spcPts val="1300"/>
              </a:spcBef>
              <a:spcAft>
                <a:spcPts val="1300"/>
              </a:spcAft>
              <a:buSzPts val="2800"/>
              <a:buChar char="●"/>
            </a:pPr>
            <a:r>
              <a:rPr lang="en" dirty="0" err="1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designsystem.digital.gov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717" name="Google Shape;717;p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79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1"/>
          <p:cNvSpPr txBox="1">
            <a:spLocks noGrp="1"/>
          </p:cNvSpPr>
          <p:nvPr>
            <p:ph type="title"/>
          </p:nvPr>
        </p:nvSpPr>
        <p:spPr>
          <a:xfrm>
            <a:off x="311700" y="1362200"/>
            <a:ext cx="85551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Content testing critical checklists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ublic Sans Light"/>
                <a:ea typeface="Public Sans Light"/>
                <a:cs typeface="Public Sans Light"/>
                <a:sym typeface="Public Sans Light"/>
              </a:rPr>
              <a:t>What we did and what we learned</a:t>
            </a:r>
            <a:endParaRPr>
              <a:solidFill>
                <a:schemeClr val="accent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93" name="Google Shape;293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Teams want to know about the Section 508 and WCAG conformance of our components</a:t>
            </a:r>
            <a:endParaRPr>
              <a:solidFill>
                <a:schemeClr val="dk2"/>
              </a:solidFill>
              <a:latin typeface="Public Sans Light"/>
              <a:ea typeface="Public Sans Light"/>
              <a:cs typeface="Public Sans Light"/>
              <a:sym typeface="Public Sans Light"/>
            </a:endParaRPr>
          </a:p>
        </p:txBody>
      </p:sp>
      <p:sp>
        <p:nvSpPr>
          <p:cNvPr id="299" name="Google Shape;299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EF5E25"/>
      </a:accent4>
      <a:accent5>
        <a:srgbClr val="0097A7"/>
      </a:accent5>
      <a:accent6>
        <a:srgbClr val="F1E5CD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WDS">
  <a:themeElements>
    <a:clrScheme name="Simple Light">
      <a:dk1>
        <a:srgbClr val="1B1B1B"/>
      </a:dk1>
      <a:lt1>
        <a:srgbClr val="FFFFFF"/>
      </a:lt1>
      <a:dk2>
        <a:srgbClr val="FFBE2E"/>
      </a:dk2>
      <a:lt2>
        <a:srgbClr val="AD8B65"/>
      </a:lt2>
      <a:accent1>
        <a:srgbClr val="976EFB"/>
      </a:accent1>
      <a:accent2>
        <a:srgbClr val="04CF85"/>
      </a:accent2>
      <a:accent3>
        <a:srgbClr val="EF38A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Microsoft Office PowerPoint</Application>
  <PresentationFormat>On-screen Show (16:9)</PresentationFormat>
  <Paragraphs>244</Paragraphs>
  <Slides>79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Public Sans Thin</vt:lpstr>
      <vt:lpstr>Public Sans Light</vt:lpstr>
      <vt:lpstr>IBM Plex Mono Medium</vt:lpstr>
      <vt:lpstr>Public Sans Medium</vt:lpstr>
      <vt:lpstr>IBM Plex Mono</vt:lpstr>
      <vt:lpstr>Public Sans ExtraBold</vt:lpstr>
      <vt:lpstr>Public Sans</vt:lpstr>
      <vt:lpstr>Arial</vt:lpstr>
      <vt:lpstr>Public Sans ExtraLight</vt:lpstr>
      <vt:lpstr>USWDS</vt:lpstr>
      <vt:lpstr>USWDS</vt:lpstr>
      <vt:lpstr>USWDS Monthly Call</vt:lpstr>
      <vt:lpstr>Hi!</vt:lpstr>
      <vt:lpstr>Agenda</vt:lpstr>
      <vt:lpstr>USWDS 3.5.0 Over 25 new features and big fixes</vt:lpstr>
      <vt:lpstr>Key improvements in USWDS 3.5.0</vt:lpstr>
      <vt:lpstr>Other good stuff in USWDS 3.5.0</vt:lpstr>
      <vt:lpstr>USWDS 3.5.0 Out now</vt:lpstr>
      <vt:lpstr>Content testing critical checklists What we did and what we learned</vt:lpstr>
      <vt:lpstr>Teams want to know about the Section 508 and WCAG conformance of our components</vt:lpstr>
      <vt:lpstr>Component-based  critical checklists</vt:lpstr>
      <vt:lpstr>Quick turnaround from last month</vt:lpstr>
      <vt:lpstr>What can we do in just  a couple weeks?</vt:lpstr>
      <vt:lpstr>Get folks involved early</vt:lpstr>
      <vt:lpstr>Amy Cole she/her</vt:lpstr>
      <vt:lpstr>Jacline Contrino she/her</vt:lpstr>
      <vt:lpstr>What’s our opportunity? How can we be useful?</vt:lpstr>
      <vt:lpstr>We can’t all be 508 specialists, but we can all contribute to accessibility testing</vt:lpstr>
      <vt:lpstr>We take our role as accessibility supporters seriously</vt:lpstr>
      <vt:lpstr>A starting point for anyone assessing the accessibility of their own sites and services</vt:lpstr>
      <vt:lpstr>Usable by folks with a wide range of technical skills</vt:lpstr>
      <vt:lpstr>Better Section 508 conformance across government</vt:lpstr>
      <vt:lpstr>How’d we get started?</vt:lpstr>
      <vt:lpstr>Landscape analysis:  What are others doing?</vt:lpstr>
      <vt:lpstr>Different approaches to accessibility</vt:lpstr>
      <vt:lpstr>Interesting elements we might want to explore later</vt:lpstr>
      <vt:lpstr>An opportunity to fill  a guidance gap</vt:lpstr>
      <vt:lpstr>A place where we can share and scale expertise</vt:lpstr>
      <vt:lpstr>Government accessibility resources</vt:lpstr>
      <vt:lpstr>What content did we test?</vt:lpstr>
      <vt:lpstr>Context and instructions for anyone new to the  manual testing process</vt:lpstr>
      <vt:lpstr>We decided to err on the side of more content</vt:lpstr>
      <vt:lpstr>Section 1</vt:lpstr>
      <vt:lpstr>Section 2</vt:lpstr>
      <vt:lpstr>Section 3</vt:lpstr>
      <vt:lpstr>Section 4</vt:lpstr>
      <vt:lpstr>Sections 5–8</vt:lpstr>
      <vt:lpstr>Zoom example:  Zoom magnification testing checklist</vt:lpstr>
      <vt:lpstr>Zoom example:  How to perform magnification testing</vt:lpstr>
      <vt:lpstr>Section 9</vt:lpstr>
      <vt:lpstr>There was a lot of content  in this test!</vt:lpstr>
      <vt:lpstr>Content testing</vt:lpstr>
      <vt:lpstr>Were we on the right track?</vt:lpstr>
      <vt:lpstr>Content testing options</vt:lpstr>
      <vt:lpstr>Semi-structured interviews</vt:lpstr>
      <vt:lpstr>Cloze tests</vt:lpstr>
      <vt:lpstr>Recall-based testing</vt:lpstr>
      <vt:lpstr>Highlighter test</vt:lpstr>
      <vt:lpstr>A/B testing</vt:lpstr>
      <vt:lpstr>Test your content with actual or representative users</vt:lpstr>
      <vt:lpstr>We decided to use semi-structured interviews</vt:lpstr>
      <vt:lpstr>1.  Mental models</vt:lpstr>
      <vt:lpstr>2.  Expectations</vt:lpstr>
      <vt:lpstr>3.  Comprehension</vt:lpstr>
      <vt:lpstr>4.  Gaps</vt:lpstr>
      <vt:lpstr>5.  Actionability</vt:lpstr>
      <vt:lpstr>How we did it</vt:lpstr>
      <vt:lpstr>Did it all in about three weeks</vt:lpstr>
      <vt:lpstr>Ethical research practices</vt:lpstr>
      <vt:lpstr>Session structure</vt:lpstr>
      <vt:lpstr>Questions we asked</vt:lpstr>
      <vt:lpstr>What we’d do differently:</vt:lpstr>
      <vt:lpstr>Fed research pool</vt:lpstr>
      <vt:lpstr>What we learned</vt:lpstr>
      <vt:lpstr>We’re on the right track. Mostly.</vt:lpstr>
      <vt:lpstr>“I think that it’s hard to think of all the pieces of accessibility… And I think this does a really good job at a high level, considering all of the pieces and also encouraging testing. Even showing or telling them how to test, [the] tools to use. It’s very well put together.”</vt:lpstr>
      <vt:lpstr>What worked?  </vt:lpstr>
      <vt:lpstr>What can we improve?  </vt:lpstr>
      <vt:lpstr>Next steps</vt:lpstr>
      <vt:lpstr>Working towards the next iteration of these checklists</vt:lpstr>
      <vt:lpstr>There’s huge value in getting an early outside perspective  from your audience</vt:lpstr>
      <vt:lpstr>Our focus: What tests we performed, their result, and when we performed them</vt:lpstr>
      <vt:lpstr>Behavior- and  outcome-driven tests</vt:lpstr>
      <vt:lpstr>Keep the content relevant to the related component</vt:lpstr>
      <vt:lpstr>An atomic design model for accessibility</vt:lpstr>
      <vt:lpstr>Repeatable structure!</vt:lpstr>
      <vt:lpstr>A six-month rollout 😅 </vt:lpstr>
      <vt:lpstr>Accessibility Discussions</vt:lpstr>
      <vt:lpstr>Q&amp;A</vt:lpstr>
      <vt:lpstr>Next month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modified xsi:type="dcterms:W3CDTF">2023-06-15T15:22:15Z</dcterms:modified>
  <cp:category/>
</cp:coreProperties>
</file>