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47" r:id="rId84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86"/>
      <p:bold r:id="rId87"/>
      <p:italic r:id="rId88"/>
      <p:boldItalic r:id="rId89"/>
    </p:embeddedFont>
    <p:embeddedFont>
      <p:font typeface="IBM Plex Mono Light" panose="020B0409050203000203" pitchFamily="49" charset="77"/>
      <p:regular r:id="rId90"/>
      <p:bold r:id="rId91"/>
      <p:italic r:id="rId92"/>
      <p:boldItalic r:id="rId93"/>
    </p:embeddedFont>
    <p:embeddedFont>
      <p:font typeface="IBM Plex Mono Medium" panose="020B0509050203000203" pitchFamily="49" charset="77"/>
      <p:regular r:id="rId94"/>
      <p:bold r:id="rId95"/>
      <p:italic r:id="rId96"/>
      <p:boldItalic r:id="rId97"/>
    </p:embeddedFont>
    <p:embeddedFont>
      <p:font typeface="Public Sans" pitchFamily="2" charset="77"/>
      <p:regular r:id="rId98"/>
      <p:bold r:id="rId99"/>
      <p:italic r:id="rId100"/>
      <p:boldItalic r:id="rId101"/>
    </p:embeddedFont>
    <p:embeddedFont>
      <p:font typeface="Public Sans ExtraBold" pitchFamily="2" charset="77"/>
      <p:bold r:id="rId102"/>
      <p:italic r:id="rId103"/>
      <p:boldItalic r:id="rId104"/>
    </p:embeddedFont>
    <p:embeddedFont>
      <p:font typeface="Public Sans ExtraLight" pitchFamily="2" charset="77"/>
      <p:regular r:id="rId105"/>
      <p:bold r:id="rId106"/>
      <p:italic r:id="rId107"/>
      <p:boldItalic r:id="rId108"/>
    </p:embeddedFont>
    <p:embeddedFont>
      <p:font typeface="Public Sans Light" pitchFamily="2" charset="77"/>
      <p:regular r:id="rId109"/>
      <p:bold r:id="rId110"/>
      <p:italic r:id="rId111"/>
      <p:boldItalic r:id="rId112"/>
    </p:embeddedFont>
    <p:embeddedFont>
      <p:font typeface="Public Sans Medium" pitchFamily="2" charset="77"/>
      <p:regular r:id="rId113"/>
      <p:bold r:id="rId114"/>
      <p:italic r:id="rId115"/>
      <p:boldItalic r:id="rId116"/>
    </p:embeddedFont>
    <p:embeddedFont>
      <p:font typeface="Public Sans Thin" pitchFamily="2" charset="77"/>
      <p:regular r:id="rId117"/>
      <p:bold r:id="rId118"/>
      <p:italic r:id="rId119"/>
      <p:boldItalic r:id="rId1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Williams - QQ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/>
    <p:restoredTop sz="94628"/>
  </p:normalViewPr>
  <p:slideViewPr>
    <p:cSldViewPr snapToGrid="0">
      <p:cViewPr varScale="1">
        <p:scale>
          <a:sx n="159" d="100"/>
          <a:sy n="159" d="100"/>
        </p:scale>
        <p:origin x="3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2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12" Type="http://schemas.openxmlformats.org/officeDocument/2006/relationships/font" Target="fonts/font27.fntdata"/><Relationship Id="rId16" Type="http://schemas.openxmlformats.org/officeDocument/2006/relationships/slide" Target="slides/slide15.xml"/><Relationship Id="rId107" Type="http://schemas.openxmlformats.org/officeDocument/2006/relationships/font" Target="fonts/font2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8.fntdata"/><Relationship Id="rId118" Type="http://schemas.openxmlformats.org/officeDocument/2006/relationships/font" Target="fonts/font33.fntdata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font" Target="fonts/font23.fntdata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9.fntdata"/><Relationship Id="rId119" Type="http://schemas.openxmlformats.org/officeDocument/2006/relationships/font" Target="fonts/font34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120" Type="http://schemas.openxmlformats.org/officeDocument/2006/relationships/font" Target="fonts/font35.fntdata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110" Type="http://schemas.openxmlformats.org/officeDocument/2006/relationships/font" Target="fonts/font25.fntdata"/><Relationship Id="rId115" Type="http://schemas.openxmlformats.org/officeDocument/2006/relationships/font" Target="fonts/font3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121" Type="http://schemas.openxmlformats.org/officeDocument/2006/relationships/commentAuthors" Target="commentAuthor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111" Type="http://schemas.openxmlformats.org/officeDocument/2006/relationships/font" Target="fonts/font2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38acb1a8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38acb1a8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38acb1a8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38acb1a8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38acb1a8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38acb1a8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22e9a1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22e9a1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4b960a5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4b960a5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22e9a14b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22e9a14b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4e16b75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4e16b75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4e16b750d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44e16b750d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4e16b750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4e16b750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4e16b750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4e16b750d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4e16b750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4e16b750d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4e16b75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4e16b75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44e16b750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44e16b750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4e16b750d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4e16b750d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4e16b750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44e16b750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4e16b750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44e16b750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4e16b750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44e16b750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4e16b750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4e16b750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4e16b750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44e16b750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b3ab2e8b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b3ab2e8b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4e16b750d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44e16b750d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44e16b750d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44e16b750d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44e16b750d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44e16b750d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4e16b750d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44e16b750d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44e16b750d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44e16b750d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4e16b750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44e16b750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4e16b750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44e16b750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4e16b750d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44e16b750d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4e16b750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44e16b750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44e16b750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44e16b750d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8c05f7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8c05f73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4e16b750d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44e16b750d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44e16b750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44e16b750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44e16b750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44e16b750d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4e16b750d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44e16b750d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44e16b750d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44e16b750d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44e16b750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44e16b750d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44e16b750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44e16b750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44e16b750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44e16b750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44e16b750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44e16b750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44e16b750d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44e16b750d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38acb1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38acb1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44e16b750d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44e16b750d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44e16b750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44e16b750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44e16b750d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44e16b750d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44e16b750d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44e16b750d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44e16b750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44e16b750d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44e16b750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44e16b750d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44e16b750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44e16b750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44e16b750d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44e16b750d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44e16b750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44e16b750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44e16b750d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44e16b750d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4b960a5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4b960a5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44e16b750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44e16b750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44e16b750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44e16b750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44e16b750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44e16b750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44e16b750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44e16b750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44e16b750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44e16b750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44e16b750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44e16b750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44e16b750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44e16b750d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44e16b750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44e16b750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44e16b750d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44e16b750d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44e16b750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44e16b750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8acb1a8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38acb1a8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44e16b750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44e16b750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44e16b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44e16b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4e16b750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4e16b750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44e16b750d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44e16b750d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44e16b750d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44e16b750d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44e16b750d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44e16b750d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44e16b750d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44e16b750d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44e16b750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44e16b750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44e16b750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44e16b750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44e16b750d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44e16b750d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b3ab2e8b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b3ab2e8b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44e16b750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44e16b750d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44e16b750d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44e16b750d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38acb1a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38acb1a8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0" name="Google Shape;80;p1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21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2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22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22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74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39" name="Google Shape;39;p7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2" name="Google Shape;42;p7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0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as.xd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job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designsystem.digital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2022</a:t>
            </a:r>
            <a:endParaRPr/>
          </a:p>
        </p:txBody>
      </p:sp>
      <p:pic>
        <p:nvPicPr>
          <p:cNvPr id="128" name="Google Shape;128;p2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What’s new in USWDS 3.1.0</a:t>
            </a:r>
            <a:r>
              <a:rPr lang="en" sz="2400"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24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(1 of 2)</a:t>
            </a:r>
            <a:endParaRPr sz="24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</a:pPr>
            <a:r>
              <a:rPr lang="en" sz="3100">
                <a:solidFill>
                  <a:schemeClr val="accent4"/>
                </a:solidFill>
              </a:rPr>
              <a:t>All non-form buttons now include </a:t>
            </a:r>
            <a:r>
              <a:rPr lang="en" sz="3100">
                <a:solidFill>
                  <a:schemeClr val="accent4"/>
                </a:solidFill>
                <a:latin typeface="IBM Plex Mono"/>
                <a:ea typeface="IBM Plex Mono"/>
                <a:cs typeface="IBM Plex Mono"/>
                <a:sym typeface="IBM Plex Mono"/>
              </a:rPr>
              <a:t>type="button"</a:t>
            </a:r>
            <a:r>
              <a:rPr lang="en" sz="3100">
                <a:solidFill>
                  <a:schemeClr val="accent4"/>
                </a:solidFill>
              </a:rPr>
              <a:t> to prevent unintended and undesired behavior </a:t>
            </a:r>
            <a:endParaRPr sz="3100">
              <a:solidFill>
                <a:schemeClr val="accent4"/>
              </a:solidFill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Elements that use </a:t>
            </a:r>
            <a:r>
              <a:rPr lang="en" sz="3100">
                <a:latin typeface="IBM Plex Mono"/>
                <a:ea typeface="IBM Plex Mono"/>
                <a:cs typeface="IBM Plex Mono"/>
                <a:sym typeface="IBM Plex Mono"/>
              </a:rPr>
              <a:t>aria-disabled</a:t>
            </a:r>
            <a:r>
              <a:rPr lang="en" sz="3100"/>
              <a:t> are now styled as </a:t>
            </a:r>
            <a:r>
              <a:rPr lang="en" sz="3100">
                <a:latin typeface="IBM Plex Mono"/>
                <a:ea typeface="IBM Plex Mono"/>
                <a:cs typeface="IBM Plex Mono"/>
                <a:sym typeface="IBM Plex Mono"/>
              </a:rPr>
              <a:t>disabled</a:t>
            </a:r>
            <a:endParaRPr sz="31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1000"/>
              </a:spcAft>
              <a:buSzPts val="3100"/>
              <a:buChar char="●"/>
            </a:pPr>
            <a:r>
              <a:rPr lang="en" sz="3100"/>
              <a:t>Fixed mobile menu appearance for layouts using flex or CSS grid</a:t>
            </a:r>
            <a:endParaRPr sz="3100"/>
          </a:p>
        </p:txBody>
      </p:sp>
      <p:sp>
        <p:nvSpPr>
          <p:cNvPr id="196" name="Google Shape;19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What’s new in USWDS 3.1.0</a:t>
            </a:r>
            <a:r>
              <a:rPr lang="en" sz="2400"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24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(2 of 2)</a:t>
            </a:r>
            <a:endParaRPr sz="24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Unstyled buttons in a button group now have proper baseline alignment</a:t>
            </a:r>
            <a:endParaRPr sz="3100"/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Added LinkedIn icon</a:t>
            </a:r>
            <a:endParaRPr sz="3100"/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Updated social media icons to remove custom circle outlines</a:t>
            </a:r>
            <a:endParaRPr sz="3100"/>
          </a:p>
          <a:p>
            <a:pPr marL="457200" lvl="0" indent="-425450" algn="l" rtl="0">
              <a:spcBef>
                <a:spcPts val="1000"/>
              </a:spcBef>
              <a:spcAft>
                <a:spcPts val="1000"/>
              </a:spcAft>
              <a:buSzPts val="3100"/>
              <a:buChar char="●"/>
            </a:pPr>
            <a:r>
              <a:rPr lang="en" sz="3100"/>
              <a:t>Updated markup in usa-password to use a </a:t>
            </a:r>
            <a:r>
              <a:rPr lang="en" sz="3100">
                <a:latin typeface="IBM Plex Mono"/>
                <a:ea typeface="IBM Plex Mono"/>
                <a:cs typeface="IBM Plex Mono"/>
                <a:sym typeface="IBM Plex Mono"/>
              </a:rPr>
              <a:t>&lt;button&gt;</a:t>
            </a:r>
            <a:r>
              <a:rPr lang="en" sz="3100"/>
              <a:t> instead of an </a:t>
            </a:r>
            <a:r>
              <a:rPr lang="en" sz="3100">
                <a:latin typeface="IBM Plex Mono"/>
                <a:ea typeface="IBM Plex Mono"/>
                <a:cs typeface="IBM Plex Mono"/>
                <a:sym typeface="IBM Plex Mono"/>
              </a:rPr>
              <a:t>&lt;a&gt;</a:t>
            </a:r>
            <a:endParaRPr sz="31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USWDS 3.1.0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Out now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Inclusive Patterns</a:t>
            </a:r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Meghan O’Meara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1" name="Google Shape;221;p37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Content Strategist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Inclusive Patterns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 Moccia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Inclusive Patterns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393192" y="822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discuss today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749900" y="1191475"/>
            <a:ext cx="77259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372110" algn="l" rtl="0">
              <a:spcBef>
                <a:spcPts val="0"/>
              </a:spcBef>
              <a:spcAft>
                <a:spcPts val="0"/>
              </a:spcAft>
              <a:buSzPts val="3700"/>
              <a:buFont typeface="IBM Plex Mono Light"/>
              <a:buAutoNum type="arabicPeriod"/>
            </a:pPr>
            <a:r>
              <a:rPr lang="en" sz="3700" dirty="0"/>
              <a:t>What are patterns and why are we including them in USWDS</a:t>
            </a:r>
            <a:endParaRPr sz="3700" dirty="0"/>
          </a:p>
          <a:p>
            <a:pPr marL="365760" lvl="0" indent="-372110" algn="l" rtl="0">
              <a:spcBef>
                <a:spcPts val="0"/>
              </a:spcBef>
              <a:spcAft>
                <a:spcPts val="0"/>
              </a:spcAft>
              <a:buSzPts val="3700"/>
              <a:buFont typeface="IBM Plex Mono Light"/>
              <a:buAutoNum type="arabicPeriod"/>
            </a:pPr>
            <a:r>
              <a:rPr lang="en" sz="3700" dirty="0"/>
              <a:t>How we developed our pattern guidance</a:t>
            </a:r>
            <a:endParaRPr sz="3700" dirty="0"/>
          </a:p>
          <a:p>
            <a:pPr marL="365760" lvl="0" indent="-372110" algn="l" rtl="0">
              <a:spcBef>
                <a:spcPts val="0"/>
              </a:spcBef>
              <a:spcAft>
                <a:spcPts val="0"/>
              </a:spcAft>
              <a:buSzPts val="3700"/>
              <a:buFont typeface="IBM Plex Mono Light"/>
              <a:buAutoNum type="arabicPeriod"/>
            </a:pPr>
            <a:r>
              <a:rPr lang="en" sz="3700" dirty="0"/>
              <a:t>Supporting components</a:t>
            </a:r>
            <a:endParaRPr sz="3700" dirty="0"/>
          </a:p>
          <a:p>
            <a:pPr marL="365760" lvl="0" indent="-372110" algn="l" rtl="0">
              <a:spcBef>
                <a:spcPts val="0"/>
              </a:spcBef>
              <a:spcAft>
                <a:spcPts val="0"/>
              </a:spcAft>
              <a:buSzPts val="3700"/>
              <a:buFont typeface="IBM Plex Mono Light"/>
              <a:buAutoNum type="arabicPeriod"/>
            </a:pPr>
            <a:r>
              <a:rPr lang="en" sz="3700" dirty="0"/>
              <a:t>What’s next</a:t>
            </a:r>
            <a:endParaRPr sz="3700"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building blocks of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 site or service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building blocks of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meal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Flavors and textures</a:t>
            </a:r>
            <a:endParaRPr/>
          </a:p>
        </p:txBody>
      </p:sp>
      <p:pic>
        <p:nvPicPr>
          <p:cNvPr id="256" name="Google Shape;256;p42" descr="Hand lettered words on colorful backgrounds describe flavors and textures. Words include sweet, bitter, savory, chewy, smooth, and spic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1"/>
            <a:ext cx="5148000" cy="5143500"/>
          </a:xfrm>
          <a:prstGeom prst="rect">
            <a:avLst/>
          </a:prstGeom>
        </p:spPr>
      </p:pic>
      <p:sp>
        <p:nvSpPr>
          <p:cNvPr id="254" name="Google Shape;25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137" name="Google Shape;137;p2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</a:t>
            </a:r>
            <a:endParaRPr/>
          </a:p>
        </p:txBody>
      </p:sp>
      <p:pic>
        <p:nvPicPr>
          <p:cNvPr id="264" name="Google Shape;264;p43" descr="A colorful selection of illustrated food items includes, cabbage, cheese, chicken, broccoli, eggs, tomatoes, and bean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1"/>
            <a:ext cx="5148002" cy="5143503"/>
          </a:xfrm>
          <a:prstGeom prst="rect">
            <a:avLst/>
          </a:prstGeom>
        </p:spPr>
      </p:pic>
      <p:sp>
        <p:nvSpPr>
          <p:cNvPr id="262" name="Google Shape;262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and accessibility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Techniques</a:t>
            </a:r>
            <a:endParaRPr/>
          </a:p>
        </p:txBody>
      </p:sp>
      <p:pic>
        <p:nvPicPr>
          <p:cNvPr id="272" name="Google Shape;272;p44" descr="How to cut an onion. An illustration of large red onion is surrounded by different onion cuts: dice, slice, rings, julienne, chop and large dice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49"/>
          <a:stretch/>
        </p:blipFill>
        <p:spPr>
          <a:xfrm>
            <a:off x="3996000" y="1"/>
            <a:ext cx="5148000" cy="5143500"/>
          </a:xfrm>
          <a:prstGeom prst="rect">
            <a:avLst/>
          </a:prstGeom>
        </p:spPr>
      </p:pic>
      <p:sp>
        <p:nvSpPr>
          <p:cNvPr id="270" name="Google Shape;270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design system is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more than a store.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It’s the story of how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do design work.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Recipes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4" name="Google Shape;28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Patterns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0" name="Google Shape;29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Things users do again and again on our sites and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interactions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2" name="Google Shape;30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“Help a user to </a:t>
            </a:r>
            <a:r>
              <a:rPr lang="en" dirty="0">
                <a:solidFill>
                  <a:schemeClr val="dk1"/>
                </a:solidFill>
              </a:rPr>
              <a:t>blank____</a:t>
            </a:r>
            <a:r>
              <a:rPr lang="en" dirty="0">
                <a:solidFill>
                  <a:schemeClr val="lt1"/>
                </a:solidFill>
              </a:rPr>
              <a:t>.”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08" name="Google Shape;30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cxnSp>
        <p:nvCxnSpPr>
          <p:cNvPr id="309" name="Google Shape;30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37193" y="2825034"/>
            <a:ext cx="2532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provide their name.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5" name="Google Shape;31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review a complex form.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1" name="Google Shape;32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inclusive patterns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148" name="Google Shape;148;p2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refine search results.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7" name="Google Shape;32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recover from an error.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3" name="Google Shape;33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make an appointment.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9" name="Google Shape;33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upload a document.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5" name="Google Shape;34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provide their race or ethnicity.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1" name="Google Shape;35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214325" y="445025"/>
            <a:ext cx="87153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select their preferred language.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7" name="Google Shape;357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Patterns are a missing link between components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and services.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3" name="Google Shape;36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"/>
          <p:cNvSpPr txBox="1">
            <a:spLocks noGrp="1"/>
          </p:cNvSpPr>
          <p:nvPr>
            <p:ph type="title"/>
          </p:nvPr>
        </p:nvSpPr>
        <p:spPr>
          <a:xfrm>
            <a:off x="1383300" y="445025"/>
            <a:ext cx="7449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Tokens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build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Components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9" name="Google Shape;36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>
            <a:spLocks noGrp="1"/>
          </p:cNvSpPr>
          <p:nvPr>
            <p:ph type="title"/>
          </p:nvPr>
        </p:nvSpPr>
        <p:spPr>
          <a:xfrm>
            <a:off x="1383300" y="445025"/>
            <a:ext cx="7449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Tokens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Components alone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accent4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don’t</a:t>
            </a:r>
            <a:r>
              <a:rPr lang="en">
                <a:solidFill>
                  <a:schemeClr val="accent4"/>
                </a:solidFill>
              </a:rPr>
              <a:t> </a:t>
            </a:r>
            <a:r>
              <a:rPr lang="en">
                <a:solidFill>
                  <a:schemeClr val="accent4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build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Websites and services 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75" name="Google Shape;375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2"/>
          <p:cNvSpPr txBox="1">
            <a:spLocks noGrp="1"/>
          </p:cNvSpPr>
          <p:nvPr>
            <p:ph type="title"/>
          </p:nvPr>
        </p:nvSpPr>
        <p:spPr>
          <a:xfrm>
            <a:off x="1383300" y="445025"/>
            <a:ext cx="7449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Tokens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Components &amp; content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build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Patterns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"/>
          <p:cNvSpPr txBox="1">
            <a:spLocks noGrp="1"/>
          </p:cNvSpPr>
          <p:nvPr>
            <p:ph type="title"/>
          </p:nvPr>
        </p:nvSpPr>
        <p:spPr>
          <a:xfrm>
            <a:off x="1383300" y="445025"/>
            <a:ext cx="7449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Tokens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Components &amp; content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Patterns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build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Websites and services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7" name="Google Shape;38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Where do templates fit in?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3" name="Google Shape;39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</a:t>
            </a:r>
            <a:r>
              <a:rPr lang="en"/>
              <a:t>vision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0" name="Google Shape;400;p65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 teams sharing solutions and practicing effective human-centered design</a:t>
            </a:r>
            <a:endParaRPr/>
          </a:p>
        </p:txBody>
      </p:sp>
      <p:sp>
        <p:nvSpPr>
          <p:cNvPr id="399" name="Google Shape;39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Provide fair, equitable, respectful, and inclusive experiences for broad,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diverse audiences.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6" name="Google Shape;40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Reduce barriers to participation through every interaction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2" name="Google Shape;41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Example</a:t>
            </a:r>
            <a:r>
              <a:rPr lang="en">
                <a:solidFill>
                  <a:schemeClr val="lt1"/>
                </a:solidFill>
              </a:rPr>
              <a:t>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Including Puerto Ricans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by design with Urbanization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8" name="Google Shape;41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Executive orders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Teams are interested in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sharing</a:t>
            </a:r>
            <a:r>
              <a:rPr lang="en">
                <a:solidFill>
                  <a:schemeClr val="lt1"/>
                </a:solidFill>
              </a:rPr>
              <a:t> what they know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 </a:t>
            </a:r>
            <a:r>
              <a:rPr lang="en">
                <a:solidFill>
                  <a:schemeClr val="accent1"/>
                </a:solidFill>
              </a:rPr>
              <a:t>learning</a:t>
            </a:r>
            <a:r>
              <a:rPr lang="en">
                <a:solidFill>
                  <a:schemeClr val="lt1"/>
                </a:solidFill>
              </a:rPr>
              <a:t> what they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do better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0" name="Google Shape;430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6" name="Google Shape;436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2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(1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43" name="Google Shape;443;p72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common patterns shared by government sites </a:t>
            </a:r>
            <a:br>
              <a:rPr lang="en"/>
            </a:br>
            <a:r>
              <a:rPr lang="en"/>
              <a:t>and services</a:t>
            </a:r>
            <a:endParaRPr/>
          </a:p>
        </p:txBody>
      </p:sp>
      <p:sp>
        <p:nvSpPr>
          <p:cNvPr id="442" name="Google Shape;44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Toolkit</a:t>
            </a:r>
            <a:br>
              <a:rPr lang="en"/>
            </a:br>
            <a:r>
              <a:rPr lang="en"/>
              <a:t>from the U.S. Census Bureau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rgbClr val="AD8B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bias.xd.gov</a:t>
            </a:r>
            <a:endParaRPr dirty="0">
              <a:solidFill>
                <a:srgbClr val="AD8B65"/>
              </a:solidFill>
            </a:endParaRPr>
          </a:p>
        </p:txBody>
      </p:sp>
      <p:pic>
        <p:nvPicPr>
          <p:cNvPr id="163" name="Google Shape;163;p28" descr="The bias.xd.gov homepage shows a large field of blue, with text reading &quot;Introducing the Bias Toolkit&quot;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39287"/>
          <a:stretch/>
        </p:blipFill>
        <p:spPr>
          <a:xfrm>
            <a:off x="557275" y="895300"/>
            <a:ext cx="8029500" cy="4562856"/>
          </a:xfrm>
          <a:prstGeom prst="roundRect">
            <a:avLst>
              <a:gd name="adj" fmla="val 1022"/>
            </a:avLst>
          </a:prstGeom>
        </p:spPr>
      </p:pic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3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(2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50" name="Google Shape;450;p73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patterns that government design teams want to better understand</a:t>
            </a:r>
            <a:endParaRPr/>
          </a:p>
        </p:txBody>
      </p:sp>
      <p:sp>
        <p:nvSpPr>
          <p:cNvPr id="449" name="Google Shape;449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4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(3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57" name="Google Shape;457;p74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subject matter experts effectively addressing </a:t>
            </a:r>
            <a:br>
              <a:rPr lang="en"/>
            </a:br>
            <a:r>
              <a:rPr lang="en"/>
              <a:t>these patterns</a:t>
            </a:r>
            <a:endParaRPr/>
          </a:p>
        </p:txBody>
      </p:sp>
      <p:sp>
        <p:nvSpPr>
          <p:cNvPr id="456" name="Google Shape;456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(4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64" name="Google Shape;464;p75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guidance specific </a:t>
            </a:r>
            <a:br>
              <a:rPr lang="en"/>
            </a:br>
            <a:r>
              <a:rPr lang="en"/>
              <a:t>to these patterns</a:t>
            </a:r>
            <a:endParaRPr/>
          </a:p>
        </p:txBody>
      </p:sp>
      <p:sp>
        <p:nvSpPr>
          <p:cNvPr id="463" name="Google Shape;463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6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(5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71" name="Google Shape;471;p76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ensure that any pattern guidance addresses diversity, equity, inclusion, and accessibility considerations specific to </a:t>
            </a:r>
            <a:br>
              <a:rPr lang="en"/>
            </a:br>
            <a:r>
              <a:rPr lang="en"/>
              <a:t>these patterns</a:t>
            </a:r>
            <a:endParaRPr/>
          </a:p>
        </p:txBody>
      </p:sp>
      <p:sp>
        <p:nvSpPr>
          <p:cNvPr id="470" name="Google Shape;470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7"/>
          <p:cNvSpPr txBox="1">
            <a:spLocks noGrp="1"/>
          </p:cNvSpPr>
          <p:nvPr>
            <p:ph type="title"/>
          </p:nvPr>
        </p:nvSpPr>
        <p:spPr>
          <a:xfrm>
            <a:off x="311700" y="9411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Goals</a:t>
            </a:r>
            <a:r>
              <a:rPr lang="en" sz="1800">
                <a:latin typeface="IBM Plex Mono Light"/>
                <a:ea typeface="IBM Plex Mono Light"/>
                <a:cs typeface="IBM Plex Mono Light"/>
                <a:sym typeface="IBM Plex Mono Light"/>
              </a:rPr>
              <a:t> (6 of 6)</a:t>
            </a:r>
            <a:endParaRPr sz="1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478" name="Google Shape;478;p77"/>
          <p:cNvSpPr txBox="1">
            <a:spLocks noGrp="1"/>
          </p:cNvSpPr>
          <p:nvPr>
            <p:ph type="body" idx="1"/>
          </p:nvPr>
        </p:nvSpPr>
        <p:spPr>
          <a:xfrm>
            <a:off x="668400" y="14295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new components and improvements to components that can support these patterns</a:t>
            </a:r>
            <a:endParaRPr/>
          </a:p>
        </p:txBody>
      </p:sp>
      <p:sp>
        <p:nvSpPr>
          <p:cNvPr id="477" name="Google Shape;47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did we 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4" name="Google Shape;484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 </a:t>
            </a:r>
            <a:br>
              <a:rPr lang="en"/>
            </a:br>
            <a:r>
              <a:rPr lang="en"/>
              <a:t>and landscape analysis</a:t>
            </a:r>
            <a:endParaRPr/>
          </a:p>
        </p:txBody>
      </p:sp>
      <p:sp>
        <p:nvSpPr>
          <p:cNvPr id="490" name="Google Shape;490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0"/>
          <p:cNvSpPr txBox="1">
            <a:spLocks noGrp="1"/>
          </p:cNvSpPr>
          <p:nvPr>
            <p:ph type="title"/>
          </p:nvPr>
        </p:nvSpPr>
        <p:spPr>
          <a:xfrm>
            <a:off x="311700" y="106745"/>
            <a:ext cx="8520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Patterns in other design systems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00" name="Google Shape;500;p80"/>
          <p:cNvSpPr txBox="1"/>
          <p:nvPr/>
        </p:nvSpPr>
        <p:spPr>
          <a:xfrm>
            <a:off x="10" y="3396714"/>
            <a:ext cx="16818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Gov.uk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497" name="Google Shape;497;p80" descr="The gov.uk design system's patterns page of their website"/>
          <p:cNvPicPr preferRelativeResize="0"/>
          <p:nvPr/>
        </p:nvPicPr>
        <p:blipFill rotWithShape="1">
          <a:blip r:embed="rId3">
            <a:alphaModFix/>
          </a:blip>
          <a:srcRect b="30637"/>
          <a:stretch/>
        </p:blipFill>
        <p:spPr>
          <a:xfrm>
            <a:off x="97800" y="884150"/>
            <a:ext cx="3887974" cy="252299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80"/>
          <p:cNvSpPr txBox="1"/>
          <p:nvPr/>
        </p:nvSpPr>
        <p:spPr>
          <a:xfrm>
            <a:off x="6974208" y="3396700"/>
            <a:ext cx="25740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Carbon Design System</a:t>
            </a:r>
            <a:endParaRPr dirty="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498" name="Google Shape;498;p80" descr="IBM Carbon design system's patterns page of their website"/>
          <p:cNvPicPr preferRelativeResize="0"/>
          <p:nvPr/>
        </p:nvPicPr>
        <p:blipFill rotWithShape="1">
          <a:blip r:embed="rId4">
            <a:alphaModFix/>
          </a:blip>
          <a:srcRect b="24144"/>
          <a:stretch/>
        </p:blipFill>
        <p:spPr>
          <a:xfrm>
            <a:off x="5133175" y="884150"/>
            <a:ext cx="3887974" cy="252299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0"/>
          <p:cNvSpPr txBox="1"/>
          <p:nvPr/>
        </p:nvSpPr>
        <p:spPr>
          <a:xfrm>
            <a:off x="2445925" y="4652300"/>
            <a:ext cx="22500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VA Design System</a:t>
            </a:r>
            <a:endParaRPr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499" name="Google Shape;499;p80" descr="The VA.gov design system's patterns page of their website"/>
          <p:cNvPicPr preferRelativeResize="0"/>
          <p:nvPr/>
        </p:nvPicPr>
        <p:blipFill rotWithShape="1">
          <a:blip r:embed="rId5">
            <a:alphaModFix/>
          </a:blip>
          <a:srcRect b="24144"/>
          <a:stretch/>
        </p:blipFill>
        <p:spPr>
          <a:xfrm>
            <a:off x="2554875" y="2140225"/>
            <a:ext cx="3887974" cy="2522998"/>
          </a:xfrm>
          <a:prstGeom prst="rect">
            <a:avLst/>
          </a:prstGeom>
          <a:noFill/>
          <a:ln>
            <a:noFill/>
          </a:ln>
          <a:effectLst>
            <a:outerShdw blurRad="228600" dist="57150" dir="1614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6" name="Google Shape;496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Interviews and research</a:t>
            </a:r>
            <a:endParaRPr/>
          </a:p>
        </p:txBody>
      </p:sp>
      <p:sp>
        <p:nvSpPr>
          <p:cNvPr id="508" name="Google Shape;508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interview strategy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4" name="Google Shape;514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Good Jobs Initiative </a:t>
            </a:r>
            <a:br>
              <a:rPr lang="en" dirty="0"/>
            </a:br>
            <a:r>
              <a:rPr lang="en" dirty="0">
                <a:solidFill>
                  <a:srgbClr val="AD8B65"/>
                </a:solidFill>
              </a:rPr>
              <a:t>from</a:t>
            </a:r>
            <a:r>
              <a:rPr lang="en" dirty="0"/>
              <a:t> the U.S. Department of Labor</a:t>
            </a:r>
            <a:endParaRPr dirty="0"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rgbClr val="AD8B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goodjobs.gov</a:t>
            </a:r>
            <a:endParaRPr dirty="0">
              <a:solidFill>
                <a:srgbClr val="AD8B65"/>
              </a:solidFill>
            </a:endParaRPr>
          </a:p>
        </p:txBody>
      </p:sp>
      <p:pic>
        <p:nvPicPr>
          <p:cNvPr id="171" name="Google Shape;171;p29" descr="The goodjobs.gov homepage shows three images. Labor Secretary Marty Walsh talks with a member of the AFSCME union, and in front of a carpenters union. Two baristas look over a cash register. Text reads &quot;The Good Jobs Initiative&quot;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33607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838"/>
            </a:avLst>
          </a:prstGeom>
        </p:spPr>
      </p:pic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talked to over 35 people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from over 20 government agencies and programs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0" name="Google Shape;520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16 high impact service providers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Veterans Affairs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Social Security Administration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HHS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FEMA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Department of the Interior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Internal Revenue Service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2" name="Google Shape;532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focus on diversity, equity, inclusion and accessibility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8" name="Google Shape;538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7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 matter experts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5" name="Google Shape;545;p87"/>
          <p:cNvSpPr txBox="1">
            <a:spLocks noGrp="1"/>
          </p:cNvSpPr>
          <p:nvPr>
            <p:ph type="body" idx="1"/>
          </p:nvPr>
        </p:nvSpPr>
        <p:spPr>
          <a:xfrm>
            <a:off x="668400" y="1734325"/>
            <a:ext cx="7807200" cy="20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DEIA Growth for Teams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TTS Diversity Guild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Multilingual CoP</a:t>
            </a:r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did we hear?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1" name="Google Shape;551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Creating more equitable and inclusive experiences is on everyone’s minds.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process of inclusivity is as important as the implementation.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3" name="Google Shape;563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Personal information is fundamental to an individual’s sense of self.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9" name="Google Shape;569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Complex forms can be challenging, especially during times of stress.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5" name="Google Shape;575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“People are reluctant to give information because of the lack of trust and any number of concerns. [We need help] building trust into the design process.”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Design team member 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81" name="Google Shape;581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Many programs are wrestling with making their content available in multiple languages.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7" name="Google Shape;587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“[We’re] struggling with </a:t>
            </a:r>
            <a:b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multilingual [content] </a:t>
            </a:r>
            <a:b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and accommodating the </a:t>
            </a:r>
            <a:b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proper presentation.”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Design team member 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93" name="Google Shape;593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 and pattern identification</a:t>
            </a:r>
            <a:endParaRPr/>
          </a:p>
        </p:txBody>
      </p:sp>
      <p:sp>
        <p:nvSpPr>
          <p:cNvPr id="599" name="Google Shape;599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7"/>
          <p:cNvSpPr txBox="1">
            <a:spLocks noGrp="1"/>
          </p:cNvSpPr>
          <p:nvPr>
            <p:ph type="title"/>
          </p:nvPr>
        </p:nvSpPr>
        <p:spPr>
          <a:xfrm>
            <a:off x="311700" y="514950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Pattern development process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606" name="Google Shape;606;p97" descr="The process of analyzing and sorting research data is shown by colors and symbols progressively sorted into groups, starting with colored speech bubbles that contain symbols, and ending with a grid of colored squares arranged by color and the symbol they conta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43" y="1580142"/>
            <a:ext cx="7894050" cy="24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8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focus areas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3" name="Google Shape;613;p98"/>
          <p:cNvSpPr txBox="1">
            <a:spLocks noGrp="1"/>
          </p:cNvSpPr>
          <p:nvPr>
            <p:ph type="body" idx="1"/>
          </p:nvPr>
        </p:nvSpPr>
        <p:spPr>
          <a:xfrm>
            <a:off x="375301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profiles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forms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selection</a:t>
            </a:r>
            <a:endParaRPr/>
          </a:p>
        </p:txBody>
      </p:sp>
      <p:sp>
        <p:nvSpPr>
          <p:cNvPr id="612" name="Google Shape;612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Launching with 15 Patterns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21" name="Google Shape;621;p99"/>
          <p:cNvSpPr txBox="1">
            <a:spLocks noGrp="1"/>
          </p:cNvSpPr>
          <p:nvPr>
            <p:ph type="body" idx="1"/>
          </p:nvPr>
        </p:nvSpPr>
        <p:spPr>
          <a:xfrm>
            <a:off x="40105" y="1152475"/>
            <a:ext cx="424743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</a:pPr>
            <a:r>
              <a:rPr lang="en" dirty="0"/>
              <a:t>Provide a name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a date of birth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an address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an email address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a phone number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a biological sex or gender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pronouns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their race or ethnicity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20" name="Google Shape;620;p99"/>
          <p:cNvSpPr txBox="1">
            <a:spLocks noGrp="1"/>
          </p:cNvSpPr>
          <p:nvPr>
            <p:ph type="body" idx="2"/>
          </p:nvPr>
        </p:nvSpPr>
        <p:spPr>
          <a:xfrm>
            <a:off x="4459705" y="1152475"/>
            <a:ext cx="437259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</a:pPr>
            <a:r>
              <a:rPr lang="en" dirty="0"/>
              <a:t>Provide a social security number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Provide contact preferences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Understand expectations and build trust in complex forms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Help a user progress smoothly through complex forms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Keep a record of submitted information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Select a language for a site or service</a:t>
            </a:r>
            <a:endParaRPr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en" dirty="0"/>
              <a:t>Indicate a preferred spoken and/or written language for a site or service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dirty="0"/>
          </a:p>
        </p:txBody>
      </p:sp>
      <p:sp>
        <p:nvSpPr>
          <p:cNvPr id="619" name="Google Shape;619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components</a:t>
            </a:r>
            <a:endParaRPr/>
          </a:p>
        </p:txBody>
      </p:sp>
      <p:sp>
        <p:nvSpPr>
          <p:cNvPr id="627" name="Google Shape;627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In-Page Navigation</a:t>
            </a:r>
            <a:endParaRPr>
              <a:solidFill>
                <a:srgbClr val="FFBE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Input Masking</a:t>
            </a:r>
            <a:endParaRPr>
              <a:solidFill>
                <a:srgbClr val="FFBE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Language Selector</a:t>
            </a:r>
            <a:endParaRPr>
              <a:solidFill>
                <a:srgbClr val="FFBE2E"/>
              </a:solidFill>
            </a:endParaRPr>
          </a:p>
        </p:txBody>
      </p:sp>
      <p:sp>
        <p:nvSpPr>
          <p:cNvPr id="633" name="Google Shape;633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Pattern driven development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9" name="Google Shape;639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Next month’s call: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Inclusive Patterns in depth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5" name="Google Shape;645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 to everyone who participated!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1" name="Google Shape;651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5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657" name="Google Shape;65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449" name="Google Shape;449;p65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September:</a:t>
            </a:r>
            <a:br>
              <a:rPr lang="en" dirty="0"/>
            </a:br>
            <a:r>
              <a:rPr lang="en" dirty="0"/>
              <a:t>Inclusive Patterns in depth</a:t>
            </a:r>
            <a:endParaRPr dirty="0"/>
          </a:p>
        </p:txBody>
      </p:sp>
      <p:sp>
        <p:nvSpPr>
          <p:cNvPr id="450" name="Google Shape;450;p65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/>
              <a:t>uswds</a:t>
            </a:r>
            <a:r>
              <a:rPr lang="en" dirty="0"/>
              <a:t>-public</a:t>
            </a:r>
            <a:endParaRPr dirty="0"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51" name="Google Shape;45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USWDS 3.1.0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1086</Words>
  <Application>Microsoft Macintosh PowerPoint</Application>
  <PresentationFormat>On-screen Show (16:9)</PresentationFormat>
  <Paragraphs>318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Public Sans Thin</vt:lpstr>
      <vt:lpstr>IBM Plex Mono Medium</vt:lpstr>
      <vt:lpstr>Arial</vt:lpstr>
      <vt:lpstr>Public Sans ExtraLight</vt:lpstr>
      <vt:lpstr>Public Sans Light</vt:lpstr>
      <vt:lpstr>IBM Plex Mono</vt:lpstr>
      <vt:lpstr>Public Sans ExtraBold</vt:lpstr>
      <vt:lpstr>Public Sans</vt:lpstr>
      <vt:lpstr>Public Sans Medium</vt:lpstr>
      <vt:lpstr>IBM Plex Mono Light</vt:lpstr>
      <vt:lpstr>USWDS</vt:lpstr>
      <vt:lpstr>USWDS Monthly Call</vt:lpstr>
      <vt:lpstr>Hi!</vt:lpstr>
      <vt:lpstr>Agenda</vt:lpstr>
      <vt:lpstr>Site launches</vt:lpstr>
      <vt:lpstr>Bias Toolkit from the U.S. Census Bureau</vt:lpstr>
      <vt:lpstr>The Good Jobs Initiative  from the U.S. Department of Labor</vt:lpstr>
      <vt:lpstr>Great work!</vt:lpstr>
      <vt:lpstr>Product updates</vt:lpstr>
      <vt:lpstr>USWDS 3.1.0</vt:lpstr>
      <vt:lpstr>What’s new in USWDS 3.1.0 (1 of 2)</vt:lpstr>
      <vt:lpstr>What’s new in USWDS 3.1.0 (2 of 2)</vt:lpstr>
      <vt:lpstr>USWDS 3.1.0 Out now</vt:lpstr>
      <vt:lpstr>Introducing Inclusive Patterns</vt:lpstr>
      <vt:lpstr>Meghan O’Meara she/her</vt:lpstr>
      <vt:lpstr>Mitch Moccia he/him</vt:lpstr>
      <vt:lpstr>What we’ll discuss today</vt:lpstr>
      <vt:lpstr>The building blocks of  a site or service </vt:lpstr>
      <vt:lpstr>The building blocks of  a meal </vt:lpstr>
      <vt:lpstr>Tokens</vt:lpstr>
      <vt:lpstr>Components</vt:lpstr>
      <vt:lpstr>Usability and accessibility guidance</vt:lpstr>
      <vt:lpstr>A design system is  more than a store. It’s the story of how  we do design work.</vt:lpstr>
      <vt:lpstr>Recipes</vt:lpstr>
      <vt:lpstr>Patterns</vt:lpstr>
      <vt:lpstr>Things users do again and again on our sites and services</vt:lpstr>
      <vt:lpstr>Common interactions</vt:lpstr>
      <vt:lpstr>“Help a user to blank____.”</vt:lpstr>
      <vt:lpstr>Help a user to provide their name.</vt:lpstr>
      <vt:lpstr>Help a user to review a complex form.</vt:lpstr>
      <vt:lpstr>Help a user to refine search results.</vt:lpstr>
      <vt:lpstr>Help a user to recover from an error.</vt:lpstr>
      <vt:lpstr>Help a user to make an appointment.</vt:lpstr>
      <vt:lpstr>Help a user to upload a document.</vt:lpstr>
      <vt:lpstr>Help a user to provide their race or ethnicity.</vt:lpstr>
      <vt:lpstr>Help a user to select their preferred language.</vt:lpstr>
      <vt:lpstr>Patterns are a missing link between components  and services.</vt:lpstr>
      <vt:lpstr>Tokens build Components   </vt:lpstr>
      <vt:lpstr>Tokens  Components alone don’t build Websites and services  </vt:lpstr>
      <vt:lpstr>Tokens  Components &amp; content build Patterns  </vt:lpstr>
      <vt:lpstr>Tokens  Components &amp; content  Patterns build Websites and services</vt:lpstr>
      <vt:lpstr>Where do templates fit in?</vt:lpstr>
      <vt:lpstr>USWDS vision</vt:lpstr>
      <vt:lpstr>Provide fair, equitable, respectful, and inclusive experiences for broad,  diverse audiences.</vt:lpstr>
      <vt:lpstr>Reduce barriers to participation through every interaction </vt:lpstr>
      <vt:lpstr>Example  Including Puerto Ricans  by design with Urbanization</vt:lpstr>
      <vt:lpstr>Executive orders</vt:lpstr>
      <vt:lpstr>Teams are interested in  sharing what they know  and learning what they  can do better</vt:lpstr>
      <vt:lpstr>Goals</vt:lpstr>
      <vt:lpstr>Goals (1 of 6)</vt:lpstr>
      <vt:lpstr>Goals (2 of 6)</vt:lpstr>
      <vt:lpstr>Goals (3 of 6)</vt:lpstr>
      <vt:lpstr>Goals (4 of 6)</vt:lpstr>
      <vt:lpstr>Goals (5 of 6)</vt:lpstr>
      <vt:lpstr>Goals (6 of 6)</vt:lpstr>
      <vt:lpstr>What did we do?</vt:lpstr>
      <vt:lpstr>Benchmarking  and landscape analysis</vt:lpstr>
      <vt:lpstr>Patterns in other design systems</vt:lpstr>
      <vt:lpstr>Interviews and research</vt:lpstr>
      <vt:lpstr>Our interview strategy</vt:lpstr>
      <vt:lpstr>We talked to over 35 people  from over 20 government agencies and programs</vt:lpstr>
      <vt:lpstr>16 high impact service providers</vt:lpstr>
      <vt:lpstr>Veterans Affairs Social Security Administration HHS FEMA Department of the Interior Internal Revenue Service</vt:lpstr>
      <vt:lpstr>A focus on diversity, equity, inclusion and accessibility</vt:lpstr>
      <vt:lpstr>Subject matter experts</vt:lpstr>
      <vt:lpstr>What did we hear?</vt:lpstr>
      <vt:lpstr>Creating more equitable and inclusive experiences is on everyone’s minds.</vt:lpstr>
      <vt:lpstr>The process of inclusivity is as important as the implementation.</vt:lpstr>
      <vt:lpstr>Personal information is fundamental to an individual’s sense of self.</vt:lpstr>
      <vt:lpstr>Complex forms can be challenging, especially during times of stress.</vt:lpstr>
      <vt:lpstr>“People are reluctant to give information because of the lack of trust and any number of concerns. [We need help] building trust into the design process.” Design team member </vt:lpstr>
      <vt:lpstr>Many programs are wrestling with making their content available in multiple languages.</vt:lpstr>
      <vt:lpstr>“[We’re] struggling with  multilingual [content]  and accommodating the  proper presentation.” Design team member </vt:lpstr>
      <vt:lpstr>Synthesis and pattern identification</vt:lpstr>
      <vt:lpstr>Pattern development process</vt:lpstr>
      <vt:lpstr>Pattern focus areas</vt:lpstr>
      <vt:lpstr>Launching with 15 Patterns</vt:lpstr>
      <vt:lpstr>Supporting components</vt:lpstr>
      <vt:lpstr>In-Page Navigation Input Masking Language Selector</vt:lpstr>
      <vt:lpstr>Pattern driven development</vt:lpstr>
      <vt:lpstr>Next month’s call: Inclusive Patterns in depth</vt:lpstr>
      <vt:lpstr>Thank you to everyone who participated!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USWDS Monthly Call August 2022</dc:title>
  <dc:subject/>
  <dc:creator/>
  <cp:keywords/>
  <dc:description/>
  <cp:lastModifiedBy>Microsoft Office User</cp:lastModifiedBy>
  <cp:revision>5</cp:revision>
  <dcterms:modified xsi:type="dcterms:W3CDTF">2022-08-18T13:30:59Z</dcterms:modified>
  <cp:category/>
</cp:coreProperties>
</file>