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  <p:sldMasterId id="2147483690" r:id="rId2"/>
  </p:sldMasterIdLst>
  <p:notesMasterIdLst>
    <p:notesMasterId r:id="rId9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</p:sldIdLst>
  <p:sldSz cx="9144000" cy="5143500" type="screen16x9"/>
  <p:notesSz cx="6858000" cy="9144000"/>
  <p:embeddedFontLst>
    <p:embeddedFont>
      <p:font typeface="IBM Plex Mono" panose="020B0509050203000203" pitchFamily="49" charset="77"/>
      <p:regular r:id="rId100"/>
      <p:bold r:id="rId101"/>
      <p:italic r:id="rId102"/>
      <p:boldItalic r:id="rId103"/>
    </p:embeddedFont>
    <p:embeddedFont>
      <p:font typeface="IBM Plex Mono Medium" panose="020B0509050203000203" pitchFamily="49" charset="77"/>
      <p:regular r:id="rId104"/>
      <p:bold r:id="rId105"/>
      <p:italic r:id="rId106"/>
      <p:boldItalic r:id="rId107"/>
    </p:embeddedFont>
    <p:embeddedFont>
      <p:font typeface="Public Sans" pitchFamily="2" charset="77"/>
      <p:regular r:id="rId108"/>
      <p:bold r:id="rId109"/>
      <p:italic r:id="rId110"/>
      <p:boldItalic r:id="rId111"/>
    </p:embeddedFont>
    <p:embeddedFont>
      <p:font typeface="Public Sans ExtraBold" pitchFamily="2" charset="77"/>
      <p:bold r:id="rId112"/>
      <p:italic r:id="rId113"/>
      <p:boldItalic r:id="rId114"/>
    </p:embeddedFont>
    <p:embeddedFont>
      <p:font typeface="Public Sans ExtraLight" pitchFamily="2" charset="77"/>
      <p:regular r:id="rId115"/>
      <p:bold r:id="rId116"/>
      <p:italic r:id="rId117"/>
      <p:boldItalic r:id="rId118"/>
    </p:embeddedFont>
    <p:embeddedFont>
      <p:font typeface="Public Sans Light" pitchFamily="2" charset="77"/>
      <p:regular r:id="rId119"/>
      <p:bold r:id="rId120"/>
      <p:italic r:id="rId121"/>
      <p:boldItalic r:id="rId122"/>
    </p:embeddedFont>
    <p:embeddedFont>
      <p:font typeface="Public Sans Medium" pitchFamily="2" charset="77"/>
      <p:regular r:id="rId123"/>
      <p:bold r:id="rId124"/>
      <p:italic r:id="rId125"/>
      <p:boldItalic r:id="rId126"/>
    </p:embeddedFont>
    <p:embeddedFont>
      <p:font typeface="Public Sans Thin" pitchFamily="2" charset="77"/>
      <p:regular r:id="rId127"/>
      <p:bold r:id="rId128"/>
      <p:italic r:id="rId129"/>
      <p:boldItalic r:id="rId1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iel Williams - Q2AACB" initials="" lastIdx="5" clrIdx="0"/>
  <p:cmAuthor id="1" name="danielowilliams" initials="d" lastIdx="1" clrIdx="1">
    <p:extLst>
      <p:ext uri="{19B8F6BF-5375-455C-9EA6-DF929625EA0E}">
        <p15:presenceInfo xmlns:p15="http://schemas.microsoft.com/office/powerpoint/2012/main" userId="danielowilliam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27"/>
    <p:restoredTop sz="94674"/>
  </p:normalViewPr>
  <p:slideViewPr>
    <p:cSldViewPr snapToGrid="0">
      <p:cViewPr varScale="1">
        <p:scale>
          <a:sx n="122" d="100"/>
          <a:sy n="122" d="100"/>
        </p:scale>
        <p:origin x="216" y="8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font" Target="fonts/font18.fntdata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63" Type="http://schemas.openxmlformats.org/officeDocument/2006/relationships/slide" Target="slides/slide61.xml"/><Relationship Id="rId84" Type="http://schemas.openxmlformats.org/officeDocument/2006/relationships/slide" Target="slides/slide82.xml"/><Relationship Id="rId16" Type="http://schemas.openxmlformats.org/officeDocument/2006/relationships/slide" Target="slides/slide14.xml"/><Relationship Id="rId107" Type="http://schemas.openxmlformats.org/officeDocument/2006/relationships/font" Target="fonts/font8.fntdata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font" Target="fonts/font3.fntdata"/><Relationship Id="rId123" Type="http://schemas.openxmlformats.org/officeDocument/2006/relationships/font" Target="fonts/font24.fntdata"/><Relationship Id="rId128" Type="http://schemas.openxmlformats.org/officeDocument/2006/relationships/font" Target="fonts/font29.fntdata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font" Target="fonts/font14.fntdata"/><Relationship Id="rId118" Type="http://schemas.openxmlformats.org/officeDocument/2006/relationships/font" Target="fonts/font19.fntdata"/><Relationship Id="rId134" Type="http://schemas.openxmlformats.org/officeDocument/2006/relationships/theme" Target="theme/theme1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font" Target="fonts/font4.fntdata"/><Relationship Id="rId108" Type="http://schemas.openxmlformats.org/officeDocument/2006/relationships/font" Target="fonts/font9.fntdata"/><Relationship Id="rId124" Type="http://schemas.openxmlformats.org/officeDocument/2006/relationships/font" Target="fonts/font25.fntdata"/><Relationship Id="rId129" Type="http://schemas.openxmlformats.org/officeDocument/2006/relationships/font" Target="fonts/font30.fntdata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font" Target="fonts/font15.fntdata"/><Relationship Id="rId119" Type="http://schemas.openxmlformats.org/officeDocument/2006/relationships/font" Target="fonts/font20.fntdata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0" Type="http://schemas.openxmlformats.org/officeDocument/2006/relationships/font" Target="fonts/font31.fntdata"/><Relationship Id="rId135" Type="http://schemas.openxmlformats.org/officeDocument/2006/relationships/tableStyles" Target="tableStyles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font" Target="fonts/font10.fntdata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font" Target="fonts/font5.fntdata"/><Relationship Id="rId120" Type="http://schemas.openxmlformats.org/officeDocument/2006/relationships/font" Target="fonts/font21.fntdata"/><Relationship Id="rId125" Type="http://schemas.openxmlformats.org/officeDocument/2006/relationships/font" Target="fonts/font26.fntdata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font" Target="fonts/font11.fntdata"/><Relationship Id="rId115" Type="http://schemas.openxmlformats.org/officeDocument/2006/relationships/font" Target="fonts/font16.fntdata"/><Relationship Id="rId131" Type="http://schemas.openxmlformats.org/officeDocument/2006/relationships/commentAuthors" Target="commentAuthor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font" Target="fonts/font1.fntdata"/><Relationship Id="rId105" Type="http://schemas.openxmlformats.org/officeDocument/2006/relationships/font" Target="fonts/font6.fntdata"/><Relationship Id="rId126" Type="http://schemas.openxmlformats.org/officeDocument/2006/relationships/font" Target="fonts/font27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font" Target="fonts/font22.fntdata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font" Target="fonts/font17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font" Target="fonts/font12.fntdata"/><Relationship Id="rId132" Type="http://schemas.openxmlformats.org/officeDocument/2006/relationships/presProps" Target="presProps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font" Target="fonts/font7.fntdata"/><Relationship Id="rId127" Type="http://schemas.openxmlformats.org/officeDocument/2006/relationships/font" Target="fonts/font28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notesMaster" Target="notesMasters/notesMaster1.xml"/><Relationship Id="rId101" Type="http://schemas.openxmlformats.org/officeDocument/2006/relationships/font" Target="fonts/font2.fntdata"/><Relationship Id="rId122" Type="http://schemas.openxmlformats.org/officeDocument/2006/relationships/font" Target="fonts/font2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26" Type="http://schemas.openxmlformats.org/officeDocument/2006/relationships/slide" Target="slides/slide24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font" Target="fonts/font13.fntdata"/><Relationship Id="rId13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45af80a169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45af80a169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cc8efe9e70_0_8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2cc8efe9e70_0_8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cc8efe9e70_0_8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cc8efe9e70_0_8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c7677cb894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2c7677cb894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cc8efe9e7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cc8efe9e7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c7677cb894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2c7677cb894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c7677cb894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c7677cb894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cc8efe9e70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2cc8efe9e70_0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cc8efe9e70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2cc8efe9e70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cc8efe9e70_0_8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2cc8efe9e70_0_8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cc8efe9e7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2cc8efe9e7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2b3ab2e8ba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2b3ab2e8ba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cc8efe9e70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2cc8efe9e70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cc8efe9e70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2cc8efe9e70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cc8efe9e70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2cc8efe9e70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cc8efe9e70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2cc8efe9e70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cc8efe9e70_0_8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2cc8efe9e70_0_8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cc8efe9e70_0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2cc8efe9e70_0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cc8efe9e70_0_8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2cc8efe9e70_0_8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2cc8efe9e70_0_8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2cc8efe9e70_0_8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cc8efe9e70_0_8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2cc8efe9e70_0_8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2cc8efe9e70_0_8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2cc8efe9e70_0_8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08c9ccee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08c9ccee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2cc8efe9e70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2cc8efe9e70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2cc8efe9e70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2cc8efe9e70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2cc8efe9e70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2cc8efe9e70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2cc8efe9e70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2cc8efe9e70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2cc8efe9e70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2cc8efe9e70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2cc8efe9e70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2cc8efe9e70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2cc8efe9e70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2cc8efe9e70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2cc8efe9e70_0_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2cc8efe9e70_0_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2cc8efe9e70_0_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2cc8efe9e70_0_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2cc8efe9e70_0_6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2cc8efe9e70_0_6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ad2144292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ad2144292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2cc8efe9e70_0_6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2cc8efe9e70_0_6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2cc8efe9e70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2cc8efe9e70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c8efe9e70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c8efe9e70_0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2cc8efe9e70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2cc8efe9e70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2cc8efe9e70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2cc8efe9e70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2cc8efe9e70_0_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2cc8efe9e70_0_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2cc8efe9e70_0_4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2cc8efe9e70_0_4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2cc8efe9e70_0_4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2cc8efe9e70_0_4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2cc8efe9e70_0_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2cc8efe9e70_0_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2cc8efe9e70_0_4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2cc8efe9e70_0_4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cc8efe9e70_0_6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cc8efe9e70_0_6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TK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2cc8efe9e70_0_5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2cc8efe9e70_0_5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2cc8efe9e70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2cc8efe9e70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2cc8efe9e70_0_6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2cc8efe9e70_0_6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2cc8efe9e70_0_5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2cc8efe9e70_0_5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2cc8efe9e70_0_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2cc8efe9e70_0_6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2cc8efe9e70_0_6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2cc8efe9e70_0_6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2cc8efe9e70_0_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2cc8efe9e70_0_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2cc8efe9e70_0_6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2cc8efe9e70_0_6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2cc8efe9e70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2cc8efe9e70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2cc8efe9e70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2cc8efe9e70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c7677cb89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c7677cb89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2cc8efe9e70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2cc8efe9e70_0_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2cc8efe9e70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2cc8efe9e70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2cc8efe9e70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2cc8efe9e70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2cc8efe9e70_0_9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2cc8efe9e70_0_9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2cc8efe9e70_0_8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2cc8efe9e70_0_8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2cc8efe9e70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2cc8efe9e70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2cc8efe9e70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2cc8efe9e70_0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2cc8efe9e70_0_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2cc8efe9e70_0_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2cc8efe9e70_0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2cc8efe9e70_0_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2cc8efe9e70_0_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2cc8efe9e70_0_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c7677cb89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c7677cb89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2cc8efe9e70_0_5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2cc8efe9e70_0_5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2cc8efe9e70_0_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2cc8efe9e70_0_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2cc8efe9e70_0_5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2cc8efe9e70_0_5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2cc8efe9e70_0_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2cc8efe9e70_0_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2cc8efe9e70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2cc8efe9e70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2cc8efe9e70_0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2cc8efe9e70_0_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2cc8efe9e70_0_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2cc8efe9e70_0_9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2cc8efe9e70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2cc8efe9e70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2cc8efe9e70_0_9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Google Shape;746;g2cc8efe9e70_0_9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2cc8efe9e70_0_9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Google Shape;753;g2cc8efe9e70_0_9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c7677cb894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c7677cb894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2cc8efe9e70_0_9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2cc8efe9e70_0_9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2cc8efe9e70_0_9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2cc8efe9e70_0_9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2cc8efe9e70_0_9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" name="Google Shape;774;g2cc8efe9e70_0_9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2cc8efe9e70_0_9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2cc8efe9e70_0_9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2cc8efe9e70_0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2cc8efe9e70_0_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2cc8efe9e70_0_9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2cc8efe9e70_0_9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2cc8efe9e70_0_9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2cc8efe9e70_0_9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2cc8efe9e70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" name="Google Shape;806;g2cc8efe9e70_0_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2cc8efe9e70_0_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2cc8efe9e70_0_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2cc8efe9e70_0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2cc8efe9e70_0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cc8efe9e70_0_8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cc8efe9e70_0_8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 visually impaired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(3 blind, 2 low vision)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motor impairment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 with mental health conditions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(ADHD, anxiety, depression)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2cc8efe9e70_0_8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g2cc8efe9e70_0_8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2cc8efe9e70_0_9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Google Shape;830;g2cc8efe9e70_0_9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2cc8efe9e70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" name="Google Shape;836;g2cc8efe9e70_0_4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2cc8efe9e70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2cc8efe9e70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2cc8efe9e70_0_6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g2cc8efe9e70_0_6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12b3ab2e8ba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12b3ab2e8ba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DW</a:t>
            </a:r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g12b3ab2e8ba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1" name="Google Shape;861;g12b3ab2e8ba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DW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3133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92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ublic Sans Thin"/>
              <a:buNone/>
              <a:defRPr sz="4000" b="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>
            <a:spLocks noGrp="1"/>
          </p:cNvSpPr>
          <p:nvPr>
            <p:ph type="pic" idx="2"/>
          </p:nvPr>
        </p:nvSpPr>
        <p:spPr>
          <a:xfrm>
            <a:off x="3227925" y="619632"/>
            <a:ext cx="2648400" cy="2533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uest">
  <p:cSld name="CUSTOM_3_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4628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subTitle" idx="1"/>
          </p:nvPr>
        </p:nvSpPr>
        <p:spPr>
          <a:xfrm>
            <a:off x="5016000" y="1362200"/>
            <a:ext cx="3860400" cy="10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4" name="Google Shape;64;p11" descr="A simple outline of a geodesic dom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7075" y="2862131"/>
            <a:ext cx="5149848" cy="2710448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Section">
  <p:cSld name="CUSTOM_3_1_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8555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68" name="Google Shape;68;p12" descr="A simple outline of a geodesic dom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7075" y="2862131"/>
            <a:ext cx="5149848" cy="2710448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te Launch">
  <p:cSld name="CUSTOM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title"/>
          </p:nvPr>
        </p:nvSpPr>
        <p:spPr>
          <a:xfrm>
            <a:off x="4376165" y="259294"/>
            <a:ext cx="4281600" cy="5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ublic Sans"/>
              <a:buNone/>
              <a:defRPr sz="1600">
                <a:solidFill>
                  <a:schemeClr val="lt2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"/>
          </p:nvPr>
        </p:nvSpPr>
        <p:spPr>
          <a:xfrm>
            <a:off x="461704" y="259294"/>
            <a:ext cx="369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Public Sans ExtraBold"/>
              <a:buNone/>
              <a:defRPr sz="2000" b="0">
                <a:solidFill>
                  <a:schemeClr val="lt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>
            <a:spLocks noGrp="1"/>
          </p:cNvSpPr>
          <p:nvPr>
            <p:ph type="pic" idx="2"/>
          </p:nvPr>
        </p:nvSpPr>
        <p:spPr>
          <a:xfrm>
            <a:off x="557275" y="895300"/>
            <a:ext cx="8029500" cy="4560600"/>
          </a:xfrm>
          <a:prstGeom prst="roundRect">
            <a:avLst>
              <a:gd name="adj" fmla="val 2153"/>
            </a:avLst>
          </a:prstGeom>
          <a:noFill/>
          <a:ln>
            <a:noFill/>
          </a:ln>
        </p:spPr>
      </p:sp>
      <p:sp>
        <p:nvSpPr>
          <p:cNvPr id="74" name="Google Shape;7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 Right">
  <p:cSld name="CUSTOM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78" name="Google Shape;78;p14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Code Right">
  <p:cSld name="CUSTOM_1_3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83" name="Google Shape;83;p15"/>
          <p:cNvSpPr/>
          <p:nvPr/>
        </p:nvSpPr>
        <p:spPr>
          <a:xfrm>
            <a:off x="3990950" y="0"/>
            <a:ext cx="5143500" cy="515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2"/>
          </p:nvPr>
        </p:nvSpPr>
        <p:spPr>
          <a:xfrm>
            <a:off x="4509900" y="391750"/>
            <a:ext cx="4046700" cy="433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 Right: Top heading">
  <p:cSld name="CUSTOM_1_2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295250" y="496850"/>
            <a:ext cx="3592200" cy="6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295250" y="1108375"/>
            <a:ext cx="3634800" cy="3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89" name="Google Shape;89;p16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: Heading only">
  <p:cSld name="CUSTOM_1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295250" y="1077950"/>
            <a:ext cx="3592200" cy="29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11700" y="109423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Font typeface="Public Sans Light"/>
              <a:buChar char="●"/>
              <a:defRPr sz="2400" b="0"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2"/>
          </p:nvPr>
        </p:nvSpPr>
        <p:spPr>
          <a:xfrm>
            <a:off x="311700" y="2135550"/>
            <a:ext cx="8520600" cy="22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head">
  <p:cSld name="TITLE_AND_BODY_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">
  <p:cSld name="TITLE_1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311700" y="113294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Public Sans"/>
              <a:buNone/>
              <a:defRPr sz="4000" b="1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311700" y="169973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ublic Sans Thin"/>
              <a:buNone/>
              <a:defRPr sz="4000" b="0"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" name="Google Shape;18;p3"/>
          <p:cNvSpPr>
            <a:spLocks noGrp="1"/>
          </p:cNvSpPr>
          <p:nvPr>
            <p:ph type="pic" idx="2"/>
          </p:nvPr>
        </p:nvSpPr>
        <p:spPr>
          <a:xfrm>
            <a:off x="3898200" y="3464650"/>
            <a:ext cx="1347600" cy="1678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only">
  <p:cSld name="BLANK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3" name="Google Shape;113;p22"/>
          <p:cNvSpPr>
            <a:spLocks noGrp="1"/>
          </p:cNvSpPr>
          <p:nvPr>
            <p:ph type="pic" idx="2"/>
          </p:nvPr>
        </p:nvSpPr>
        <p:spPr>
          <a:xfrm>
            <a:off x="-47134" y="-668034"/>
            <a:ext cx="9229800" cy="5191800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77150" y="4673709"/>
            <a:ext cx="81795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&amp;A">
  <p:cSld name="CUSTOM_5">
    <p:bg>
      <p:bgPr>
        <a:solidFill>
          <a:schemeClr val="dk2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294125" y="2050485"/>
            <a:ext cx="8520600" cy="8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17" name="Google Shape;117;p23" descr="A colorful collection of human avatar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5172" y="3720369"/>
            <a:ext cx="8120741" cy="142313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6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" name="Google Shape;120;p24"/>
          <p:cNvCxnSpPr/>
          <p:nvPr/>
        </p:nvCxnSpPr>
        <p:spPr>
          <a:xfrm>
            <a:off x="683089" y="2514604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1" name="Google Shape;121;p24"/>
          <p:cNvCxnSpPr/>
          <p:nvPr/>
        </p:nvCxnSpPr>
        <p:spPr>
          <a:xfrm>
            <a:off x="683089" y="3167746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2" name="Google Shape;122;p24"/>
          <p:cNvCxnSpPr/>
          <p:nvPr/>
        </p:nvCxnSpPr>
        <p:spPr>
          <a:xfrm>
            <a:off x="683089" y="3799118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3" name="Google Shape;123;p24"/>
          <p:cNvCxnSpPr/>
          <p:nvPr/>
        </p:nvCxnSpPr>
        <p:spPr>
          <a:xfrm>
            <a:off x="683089" y="4408718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4" name="Google Shape;124;p24"/>
          <p:cNvSpPr txBox="1">
            <a:spLocks noGrp="1"/>
          </p:cNvSpPr>
          <p:nvPr>
            <p:ph type="title"/>
          </p:nvPr>
        </p:nvSpPr>
        <p:spPr>
          <a:xfrm>
            <a:off x="569203" y="40445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ublic Sans Thin"/>
              <a:buNone/>
              <a:defRPr sz="2400" b="0"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subTitle" idx="1"/>
          </p:nvPr>
        </p:nvSpPr>
        <p:spPr>
          <a:xfrm>
            <a:off x="537400" y="872275"/>
            <a:ext cx="8272200" cy="15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body" idx="2"/>
          </p:nvPr>
        </p:nvSpPr>
        <p:spPr>
          <a:xfrm>
            <a:off x="1109800" y="2521297"/>
            <a:ext cx="7330500" cy="19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ublic Sans Thin"/>
              <a:buChar char="●"/>
              <a:defRPr sz="2800" b="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marL="914400" lvl="1" indent="-317500" rtl="0">
              <a:spcBef>
                <a:spcPts val="1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127" name="Google Shape;12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1121" y="2646250"/>
            <a:ext cx="387637" cy="387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204" y="3272477"/>
            <a:ext cx="424554" cy="41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279" y="3930215"/>
            <a:ext cx="396866" cy="369178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3" name="Google Shape;133;p2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4" name="Google Shape;134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ctrTitle"/>
          </p:nvPr>
        </p:nvSpPr>
        <p:spPr>
          <a:xfrm>
            <a:off x="311700" y="33133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subTitle" idx="1"/>
          </p:nvPr>
        </p:nvSpPr>
        <p:spPr>
          <a:xfrm>
            <a:off x="311700" y="38992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ublic Sans Thin"/>
              <a:buNone/>
              <a:defRPr sz="4000" b="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3" name="Google Shape;143;p27"/>
          <p:cNvSpPr>
            <a:spLocks noGrp="1"/>
          </p:cNvSpPr>
          <p:nvPr>
            <p:ph type="pic" idx="2"/>
          </p:nvPr>
        </p:nvSpPr>
        <p:spPr>
          <a:xfrm>
            <a:off x="3227925" y="619632"/>
            <a:ext cx="2648400" cy="2533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">
  <p:cSld name="TITLE_1">
    <p:bg>
      <p:bgPr>
        <a:solidFill>
          <a:schemeClr val="dk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ctrTitle"/>
          </p:nvPr>
        </p:nvSpPr>
        <p:spPr>
          <a:xfrm>
            <a:off x="311700" y="113294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Public Sans"/>
              <a:buNone/>
              <a:defRPr sz="4000" b="1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subTitle" idx="1"/>
          </p:nvPr>
        </p:nvSpPr>
        <p:spPr>
          <a:xfrm>
            <a:off x="311700" y="169973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ublic Sans Thin"/>
              <a:buNone/>
              <a:defRPr sz="4000" b="0"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8" name="Google Shape;148;p28"/>
          <p:cNvSpPr>
            <a:spLocks noGrp="1"/>
          </p:cNvSpPr>
          <p:nvPr>
            <p:ph type="pic" idx="2"/>
          </p:nvPr>
        </p:nvSpPr>
        <p:spPr>
          <a:xfrm>
            <a:off x="3898200" y="3464650"/>
            <a:ext cx="1347600" cy="1678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: 4 Items">
  <p:cSld name="CUSTOM_4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>
            <a:spLocks noGrp="1"/>
          </p:cNvSpPr>
          <p:nvPr>
            <p:ph type="title"/>
          </p:nvPr>
        </p:nvSpPr>
        <p:spPr>
          <a:xfrm>
            <a:off x="311700" y="978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9"/>
          <p:cNvSpPr txBox="1">
            <a:spLocks noGrp="1"/>
          </p:cNvSpPr>
          <p:nvPr>
            <p:ph type="body" idx="1"/>
          </p:nvPr>
        </p:nvSpPr>
        <p:spPr>
          <a:xfrm>
            <a:off x="668400" y="158192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152" name="Google Shape;152;p29"/>
          <p:cNvSpPr txBox="1">
            <a:spLocks noGrp="1"/>
          </p:cNvSpPr>
          <p:nvPr>
            <p:ph type="body" idx="2"/>
          </p:nvPr>
        </p:nvSpPr>
        <p:spPr>
          <a:xfrm>
            <a:off x="668400" y="210721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body" idx="3"/>
          </p:nvPr>
        </p:nvSpPr>
        <p:spPr>
          <a:xfrm>
            <a:off x="668400" y="2627506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154" name="Google Shape;154;p29"/>
          <p:cNvSpPr txBox="1">
            <a:spLocks noGrp="1"/>
          </p:cNvSpPr>
          <p:nvPr>
            <p:ph type="body" idx="4"/>
          </p:nvPr>
        </p:nvSpPr>
        <p:spPr>
          <a:xfrm>
            <a:off x="668400" y="3145640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155" name="Google Shape;155;p29"/>
          <p:cNvSpPr>
            <a:spLocks noGrp="1"/>
          </p:cNvSpPr>
          <p:nvPr>
            <p:ph type="pic" idx="5"/>
          </p:nvPr>
        </p:nvSpPr>
        <p:spPr>
          <a:xfrm>
            <a:off x="4235100" y="4303925"/>
            <a:ext cx="673800" cy="839400"/>
          </a:xfrm>
          <a:prstGeom prst="rect">
            <a:avLst/>
          </a:prstGeom>
          <a:noFill/>
          <a:ln>
            <a:noFill/>
          </a:ln>
        </p:spPr>
      </p:sp>
      <p:sp>
        <p:nvSpPr>
          <p:cNvPr id="156" name="Google Shape;156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CUSTOM_3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">
  <p:cSld name="CUSTOM_3_2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Public Sans Thin"/>
              <a:buNone/>
              <a:defRPr sz="12000" b="0">
                <a:solidFill>
                  <a:schemeClr val="lt1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: 4 Items">
  <p:cSld name="CUSTOM_4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978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668400" y="158192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668400" y="210721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3"/>
          </p:nvPr>
        </p:nvSpPr>
        <p:spPr>
          <a:xfrm>
            <a:off x="668400" y="2627506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4"/>
          </p:nvPr>
        </p:nvSpPr>
        <p:spPr>
          <a:xfrm>
            <a:off x="668400" y="3145640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>
            <a:spLocks noGrp="1"/>
          </p:cNvSpPr>
          <p:nvPr>
            <p:ph type="pic" idx="5"/>
          </p:nvPr>
        </p:nvSpPr>
        <p:spPr>
          <a:xfrm>
            <a:off x="4235100" y="4303925"/>
            <a:ext cx="673800" cy="839400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uest">
  <p:cSld name="CUSTOM_3_1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2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4628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2"/>
          <p:cNvSpPr txBox="1">
            <a:spLocks noGrp="1"/>
          </p:cNvSpPr>
          <p:nvPr>
            <p:ph type="subTitle" idx="1"/>
          </p:nvPr>
        </p:nvSpPr>
        <p:spPr>
          <a:xfrm>
            <a:off x="5016000" y="1362200"/>
            <a:ext cx="3860400" cy="10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6" name="Google Shape;166;p32" descr="A simple outline of a geodesic dom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7075" y="2862131"/>
            <a:ext cx="5149848" cy="2710448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Section">
  <p:cSld name="CUSTOM_3_1_1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3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8555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70" name="Google Shape;170;p33" descr="A simple outline of a geodesic dom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7075" y="2862131"/>
            <a:ext cx="5149848" cy="2710448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te Launch">
  <p:cSld name="CUSTOM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4"/>
          <p:cNvSpPr txBox="1">
            <a:spLocks noGrp="1"/>
          </p:cNvSpPr>
          <p:nvPr>
            <p:ph type="title"/>
          </p:nvPr>
        </p:nvSpPr>
        <p:spPr>
          <a:xfrm>
            <a:off x="4376165" y="259294"/>
            <a:ext cx="4281600" cy="5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ublic Sans"/>
              <a:buNone/>
              <a:defRPr sz="1600">
                <a:solidFill>
                  <a:schemeClr val="lt2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4"/>
          <p:cNvSpPr txBox="1">
            <a:spLocks noGrp="1"/>
          </p:cNvSpPr>
          <p:nvPr>
            <p:ph type="subTitle" idx="1"/>
          </p:nvPr>
        </p:nvSpPr>
        <p:spPr>
          <a:xfrm>
            <a:off x="461704" y="259294"/>
            <a:ext cx="369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Public Sans ExtraBold"/>
              <a:buNone/>
              <a:defRPr sz="2000" b="0">
                <a:solidFill>
                  <a:schemeClr val="lt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4"/>
          <p:cNvSpPr>
            <a:spLocks noGrp="1"/>
          </p:cNvSpPr>
          <p:nvPr>
            <p:ph type="pic" idx="2"/>
          </p:nvPr>
        </p:nvSpPr>
        <p:spPr>
          <a:xfrm>
            <a:off x="557275" y="895300"/>
            <a:ext cx="8029500" cy="4560600"/>
          </a:xfrm>
          <a:prstGeom prst="roundRect">
            <a:avLst>
              <a:gd name="adj" fmla="val 2153"/>
            </a:avLst>
          </a:prstGeom>
          <a:noFill/>
          <a:ln>
            <a:noFill/>
          </a:ln>
        </p:spPr>
      </p:sp>
      <p:sp>
        <p:nvSpPr>
          <p:cNvPr id="176" name="Google Shape;176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 Right">
  <p:cSld name="CUSTOM_1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5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5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180" name="Google Shape;180;p35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Code Right">
  <p:cSld name="CUSTOM_1_3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6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6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184" name="Google Shape;184;p36"/>
          <p:cNvSpPr/>
          <p:nvPr/>
        </p:nvSpPr>
        <p:spPr>
          <a:xfrm>
            <a:off x="3990950" y="0"/>
            <a:ext cx="5143500" cy="515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5" name="Google Shape;185;p36"/>
          <p:cNvSpPr txBox="1">
            <a:spLocks noGrp="1"/>
          </p:cNvSpPr>
          <p:nvPr>
            <p:ph type="body" idx="2"/>
          </p:nvPr>
        </p:nvSpPr>
        <p:spPr>
          <a:xfrm>
            <a:off x="4509900" y="391750"/>
            <a:ext cx="4046700" cy="433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 Right: Top heading">
  <p:cSld name="CUSTOM_1_2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7"/>
          <p:cNvSpPr txBox="1">
            <a:spLocks noGrp="1"/>
          </p:cNvSpPr>
          <p:nvPr>
            <p:ph type="title"/>
          </p:nvPr>
        </p:nvSpPr>
        <p:spPr>
          <a:xfrm>
            <a:off x="295250" y="496850"/>
            <a:ext cx="3592200" cy="6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37"/>
          <p:cNvSpPr txBox="1">
            <a:spLocks noGrp="1"/>
          </p:cNvSpPr>
          <p:nvPr>
            <p:ph type="body" idx="1"/>
          </p:nvPr>
        </p:nvSpPr>
        <p:spPr>
          <a:xfrm>
            <a:off x="295250" y="1108375"/>
            <a:ext cx="3634800" cy="3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189" name="Google Shape;189;p37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: Heading only">
  <p:cSld name="CUSTOM_1_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8"/>
          <p:cNvSpPr txBox="1">
            <a:spLocks noGrp="1"/>
          </p:cNvSpPr>
          <p:nvPr>
            <p:ph type="title"/>
          </p:nvPr>
        </p:nvSpPr>
        <p:spPr>
          <a:xfrm>
            <a:off x="295250" y="1077950"/>
            <a:ext cx="3592200" cy="29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8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6" name="Google Shape;196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0" name="Google Shape;200;p4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1" name="Google Shape;201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: 5 Items">
  <p:cSld name="CUSTOM_4_3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68400" y="104852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668400" y="157381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3"/>
          </p:nvPr>
        </p:nvSpPr>
        <p:spPr>
          <a:xfrm>
            <a:off x="668400" y="2094106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4"/>
          </p:nvPr>
        </p:nvSpPr>
        <p:spPr>
          <a:xfrm>
            <a:off x="668400" y="2612240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>
            <a:spLocks noGrp="1"/>
          </p:cNvSpPr>
          <p:nvPr>
            <p:ph type="pic" idx="5"/>
          </p:nvPr>
        </p:nvSpPr>
        <p:spPr>
          <a:xfrm>
            <a:off x="4235100" y="4303925"/>
            <a:ext cx="673800" cy="839400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6"/>
          </p:nvPr>
        </p:nvSpPr>
        <p:spPr>
          <a:xfrm>
            <a:off x="668400" y="313966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&amp;A">
  <p:cSld name="CUSTOM_5">
    <p:bg>
      <p:bgPr>
        <a:solidFill>
          <a:schemeClr val="dk2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2"/>
          <p:cNvSpPr txBox="1">
            <a:spLocks noGrp="1"/>
          </p:cNvSpPr>
          <p:nvPr>
            <p:ph type="title"/>
          </p:nvPr>
        </p:nvSpPr>
        <p:spPr>
          <a:xfrm>
            <a:off x="294125" y="2050485"/>
            <a:ext cx="8520600" cy="8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06" name="Google Shape;206;p42" descr="A colorful collection of human avatar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5172" y="3720369"/>
            <a:ext cx="8120741" cy="1423131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6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9" name="Google Shape;209;p43"/>
          <p:cNvCxnSpPr/>
          <p:nvPr/>
        </p:nvCxnSpPr>
        <p:spPr>
          <a:xfrm>
            <a:off x="683089" y="2514604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0" name="Google Shape;210;p43"/>
          <p:cNvCxnSpPr/>
          <p:nvPr/>
        </p:nvCxnSpPr>
        <p:spPr>
          <a:xfrm>
            <a:off x="683089" y="3167746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1" name="Google Shape;211;p43"/>
          <p:cNvCxnSpPr/>
          <p:nvPr/>
        </p:nvCxnSpPr>
        <p:spPr>
          <a:xfrm>
            <a:off x="683089" y="3799118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2" name="Google Shape;212;p43"/>
          <p:cNvCxnSpPr/>
          <p:nvPr/>
        </p:nvCxnSpPr>
        <p:spPr>
          <a:xfrm>
            <a:off x="683089" y="4408718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3" name="Google Shape;213;p43"/>
          <p:cNvSpPr txBox="1">
            <a:spLocks noGrp="1"/>
          </p:cNvSpPr>
          <p:nvPr>
            <p:ph type="title"/>
          </p:nvPr>
        </p:nvSpPr>
        <p:spPr>
          <a:xfrm>
            <a:off x="569203" y="40445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ublic Sans Thin"/>
              <a:buNone/>
              <a:defRPr sz="2400" b="0"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43"/>
          <p:cNvSpPr txBox="1">
            <a:spLocks noGrp="1"/>
          </p:cNvSpPr>
          <p:nvPr>
            <p:ph type="subTitle" idx="1"/>
          </p:nvPr>
        </p:nvSpPr>
        <p:spPr>
          <a:xfrm>
            <a:off x="537400" y="872275"/>
            <a:ext cx="8272200" cy="15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43"/>
          <p:cNvSpPr txBox="1">
            <a:spLocks noGrp="1"/>
          </p:cNvSpPr>
          <p:nvPr>
            <p:ph type="body" idx="2"/>
          </p:nvPr>
        </p:nvSpPr>
        <p:spPr>
          <a:xfrm>
            <a:off x="1109800" y="2521297"/>
            <a:ext cx="7330500" cy="19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ublic Sans Thin"/>
              <a:buChar char="●"/>
              <a:defRPr sz="2800" b="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marL="914400" lvl="1" indent="-317500" rtl="0">
              <a:spcBef>
                <a:spcPts val="1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216" name="Google Shape;216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1121" y="2646250"/>
            <a:ext cx="387637" cy="387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204" y="3272477"/>
            <a:ext cx="424554" cy="41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279" y="3930215"/>
            <a:ext cx="396866" cy="369178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mple title and text">
  <p:cSld name="CUSTOM_4_2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11700" y="978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68400" y="1581925"/>
            <a:ext cx="7807200" cy="32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list">
  <p:cSld name="CUSTOM_4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93192" y="310896"/>
            <a:ext cx="8262600" cy="9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33125" y="1420075"/>
            <a:ext cx="7842600" cy="29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low: 3 items">
  <p:cSld name="CUSTOM_4_1_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390266" y="308875"/>
            <a:ext cx="8262600" cy="9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465950" y="1523350"/>
            <a:ext cx="2507700" cy="1209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2"/>
          </p:nvPr>
        </p:nvSpPr>
        <p:spPr>
          <a:xfrm>
            <a:off x="465950" y="2899843"/>
            <a:ext cx="2507700" cy="120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/>
            </a:lvl1pPr>
            <a:lvl2pPr marL="914400" lvl="1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2pPr>
            <a:lvl3pPr marL="1371600" lvl="2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3pPr>
            <a:lvl4pPr marL="1828800" lvl="3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4pPr>
            <a:lvl5pPr marL="2286000" lvl="4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5pPr>
            <a:lvl6pPr marL="2743200" lvl="5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6pPr>
            <a:lvl7pPr marL="3200400" lvl="6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7pPr>
            <a:lvl8pPr marL="3657600" lvl="7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8pPr>
            <a:lvl9pPr marL="4114800" lvl="8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9pPr>
          </a:lstStyle>
          <a:p>
            <a:endParaRPr/>
          </a:p>
        </p:txBody>
      </p:sp>
      <p:pic>
        <p:nvPicPr>
          <p:cNvPr id="48" name="Google Shape;48;p8" title="Forward arrow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64646" y="2008213"/>
            <a:ext cx="212675" cy="21267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 txBox="1">
            <a:spLocks noGrp="1"/>
          </p:cNvSpPr>
          <p:nvPr>
            <p:ph type="body" idx="3"/>
          </p:nvPr>
        </p:nvSpPr>
        <p:spPr>
          <a:xfrm>
            <a:off x="3343457" y="1523350"/>
            <a:ext cx="2507700" cy="1209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4"/>
          </p:nvPr>
        </p:nvSpPr>
        <p:spPr>
          <a:xfrm>
            <a:off x="3343450" y="2899843"/>
            <a:ext cx="2507700" cy="120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/>
            </a:lvl1pPr>
            <a:lvl2pPr marL="914400" lvl="1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2pPr>
            <a:lvl3pPr marL="1371600" lvl="2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3pPr>
            <a:lvl4pPr marL="1828800" lvl="3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4pPr>
            <a:lvl5pPr marL="2286000" lvl="4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5pPr>
            <a:lvl6pPr marL="2743200" lvl="5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6pPr>
            <a:lvl7pPr marL="3200400" lvl="6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7pPr>
            <a:lvl8pPr marL="3657600" lvl="7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8pPr>
            <a:lvl9pPr marL="4114800" lvl="8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9pPr>
          </a:lstStyle>
          <a:p>
            <a:endParaRPr/>
          </a:p>
        </p:txBody>
      </p:sp>
      <p:pic>
        <p:nvPicPr>
          <p:cNvPr id="51" name="Google Shape;51;p8" title="Forward arrow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38921" y="2008213"/>
            <a:ext cx="212675" cy="21267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 txBox="1">
            <a:spLocks noGrp="1"/>
          </p:cNvSpPr>
          <p:nvPr>
            <p:ph type="body" idx="5"/>
          </p:nvPr>
        </p:nvSpPr>
        <p:spPr>
          <a:xfrm>
            <a:off x="6220964" y="1523350"/>
            <a:ext cx="2507700" cy="1209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6"/>
          </p:nvPr>
        </p:nvSpPr>
        <p:spPr>
          <a:xfrm>
            <a:off x="6220950" y="2899843"/>
            <a:ext cx="2507700" cy="120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/>
            </a:lvl1pPr>
            <a:lvl2pPr marL="914400" lvl="1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2pPr>
            <a:lvl3pPr marL="1371600" lvl="2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3pPr>
            <a:lvl4pPr marL="1828800" lvl="3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4pPr>
            <a:lvl5pPr marL="2286000" lvl="4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5pPr>
            <a:lvl6pPr marL="2743200" lvl="5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6pPr>
            <a:lvl7pPr marL="3200400" lvl="6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7pPr>
            <a:lvl8pPr marL="3657600" lvl="7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8pPr>
            <a:lvl9pPr marL="4114800" lvl="8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CUSTOM_3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">
  <p:cSld name="CUSTOM_3_2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Public Sans Thin"/>
              <a:buNone/>
              <a:defRPr sz="12000" b="0">
                <a:solidFill>
                  <a:schemeClr val="lt1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ublic Sans ExtraBold"/>
              <a:buNone/>
              <a:defRPr sz="28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Char char="●"/>
              <a:defRPr sz="18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●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●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</a:defRPr>
            </a:lvl1pPr>
            <a:lvl2pPr lvl="1" algn="r">
              <a:buNone/>
              <a:defRPr sz="1000">
                <a:solidFill>
                  <a:schemeClr val="lt1"/>
                </a:solidFill>
              </a:defRPr>
            </a:lvl2pPr>
            <a:lvl3pPr lvl="2" algn="r">
              <a:buNone/>
              <a:defRPr sz="1000">
                <a:solidFill>
                  <a:schemeClr val="lt1"/>
                </a:solidFill>
              </a:defRPr>
            </a:lvl3pPr>
            <a:lvl4pPr lvl="3" algn="r">
              <a:buNone/>
              <a:defRPr sz="1000">
                <a:solidFill>
                  <a:schemeClr val="lt1"/>
                </a:solidFill>
              </a:defRPr>
            </a:lvl4pPr>
            <a:lvl5pPr lvl="4" algn="r">
              <a:buNone/>
              <a:defRPr sz="1000">
                <a:solidFill>
                  <a:schemeClr val="lt1"/>
                </a:solidFill>
              </a:defRPr>
            </a:lvl5pPr>
            <a:lvl6pPr lvl="5" algn="r">
              <a:buNone/>
              <a:defRPr sz="1000">
                <a:solidFill>
                  <a:schemeClr val="lt1"/>
                </a:solidFill>
              </a:defRPr>
            </a:lvl6pPr>
            <a:lvl7pPr lvl="6" algn="r">
              <a:buNone/>
              <a:defRPr sz="1000">
                <a:solidFill>
                  <a:schemeClr val="lt1"/>
                </a:solidFill>
              </a:defRPr>
            </a:lvl7pPr>
            <a:lvl8pPr lvl="7" algn="r">
              <a:buNone/>
              <a:defRPr sz="1000">
                <a:solidFill>
                  <a:schemeClr val="lt1"/>
                </a:solidFill>
              </a:defRPr>
            </a:lvl8pPr>
            <a:lvl9pPr lvl="8" algn="r"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ublic Sans ExtraBold"/>
              <a:buNone/>
              <a:defRPr sz="28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Char char="●"/>
              <a:defRPr sz="18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●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●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138" name="Google Shape;138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lt1"/>
                </a:solidFill>
              </a:defRPr>
            </a:lvl1pPr>
            <a:lvl2pPr lvl="1" algn="r" rtl="0">
              <a:buNone/>
              <a:defRPr sz="1000">
                <a:solidFill>
                  <a:schemeClr val="lt1"/>
                </a:solidFill>
              </a:defRPr>
            </a:lvl2pPr>
            <a:lvl3pPr lvl="2" algn="r" rtl="0">
              <a:buNone/>
              <a:defRPr sz="1000">
                <a:solidFill>
                  <a:schemeClr val="lt1"/>
                </a:solidFill>
              </a:defRPr>
            </a:lvl3pPr>
            <a:lvl4pPr lvl="3" algn="r" rtl="0">
              <a:buNone/>
              <a:defRPr sz="1000">
                <a:solidFill>
                  <a:schemeClr val="lt1"/>
                </a:solidFill>
              </a:defRPr>
            </a:lvl4pPr>
            <a:lvl5pPr lvl="4" algn="r" rtl="0">
              <a:buNone/>
              <a:defRPr sz="1000">
                <a:solidFill>
                  <a:schemeClr val="lt1"/>
                </a:solidFill>
              </a:defRPr>
            </a:lvl5pPr>
            <a:lvl6pPr lvl="5" algn="r" rtl="0">
              <a:buNone/>
              <a:defRPr sz="1000">
                <a:solidFill>
                  <a:schemeClr val="lt1"/>
                </a:solidFill>
              </a:defRPr>
            </a:lvl6pPr>
            <a:lvl7pPr lvl="6" algn="r" rtl="0">
              <a:buNone/>
              <a:defRPr sz="1000">
                <a:solidFill>
                  <a:schemeClr val="lt1"/>
                </a:solidFill>
              </a:defRPr>
            </a:lvl7pPr>
            <a:lvl8pPr lvl="7" algn="r" rtl="0">
              <a:buNone/>
              <a:defRPr sz="1000">
                <a:solidFill>
                  <a:schemeClr val="lt1"/>
                </a:solidFill>
              </a:defRPr>
            </a:lvl8pPr>
            <a:lvl9pPr lvl="8" algn="r" rtl="0"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8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8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8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8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8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8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8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8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8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8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0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4"/>
          <p:cNvSpPr txBox="1">
            <a:spLocks noGrp="1"/>
          </p:cNvSpPr>
          <p:nvPr>
            <p:ph type="ctrTitle"/>
          </p:nvPr>
        </p:nvSpPr>
        <p:spPr>
          <a:xfrm>
            <a:off x="311700" y="33133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latin typeface="Public Sans ExtraBold"/>
                <a:ea typeface="Public Sans ExtraBold"/>
                <a:cs typeface="Public Sans ExtraBold"/>
                <a:sym typeface="Public Sans ExtraBold"/>
              </a:rPr>
              <a:t>USWDS Monthly Call</a:t>
            </a:r>
            <a:endParaRPr b="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</p:txBody>
      </p:sp>
      <p:sp>
        <p:nvSpPr>
          <p:cNvPr id="225" name="Google Shape;225;p44"/>
          <p:cNvSpPr txBox="1">
            <a:spLocks noGrp="1"/>
          </p:cNvSpPr>
          <p:nvPr>
            <p:ph type="subTitle" idx="1"/>
          </p:nvPr>
        </p:nvSpPr>
        <p:spPr>
          <a:xfrm>
            <a:off x="311575" y="38992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April 2024</a:t>
            </a:r>
            <a:endParaRPr/>
          </a:p>
        </p:txBody>
      </p:sp>
      <p:pic>
        <p:nvPicPr>
          <p:cNvPr id="226" name="Google Shape;226;p44" descr="USWDS logo: Five triangles forming a pentago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465" r="455"/>
          <a:stretch/>
        </p:blipFill>
        <p:spPr>
          <a:xfrm>
            <a:off x="3227925" y="619632"/>
            <a:ext cx="2648400" cy="2533200"/>
          </a:xfrm>
          <a:prstGeom prst="rect">
            <a:avLst/>
          </a:prstGeom>
        </p:spPr>
      </p:pic>
      <p:sp>
        <p:nvSpPr>
          <p:cNvPr id="228" name="Google Shape;228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Research update: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accent1"/>
                </a:solidFill>
              </a:rPr>
              <a:t>Devices and user agents</a:t>
            </a:r>
            <a:endParaRPr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4 screen readers</a:t>
            </a:r>
            <a:endParaRPr sz="3200"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1 screen magnification</a:t>
            </a:r>
            <a:endParaRPr sz="3200"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3200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Mobile and desktop</a:t>
            </a:r>
            <a:endParaRPr sz="3200"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00" name="Google Shape;300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cxnSp>
        <p:nvCxnSpPr>
          <p:cNvPr id="301" name="Google Shape;301;p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96500" y="2293200"/>
            <a:ext cx="75510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2" name="Google Shape;302;p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96500" y="2851925"/>
            <a:ext cx="75510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3" name="Google Shape;303;p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96500" y="3443500"/>
            <a:ext cx="75510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4" name="Google Shape;304;p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96500" y="4026875"/>
            <a:ext cx="75510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lt1"/>
                </a:solidFill>
              </a:rPr>
              <a:t>Research update: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accent2"/>
                </a:solidFill>
              </a:rPr>
              <a:t>More to come!</a:t>
            </a:r>
            <a:endParaRPr sz="3200">
              <a:solidFill>
                <a:schemeClr val="accent2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10" name="Google Shape;310;p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8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Component discussions</a:t>
            </a:r>
            <a:endParaRPr>
              <a:solidFill>
                <a:schemeClr val="accen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317" name="Google Shape;317;p55"/>
          <p:cNvSpPr txBox="1"/>
          <p:nvPr/>
        </p:nvSpPr>
        <p:spPr>
          <a:xfrm>
            <a:off x="358625" y="1972900"/>
            <a:ext cx="4213500" cy="20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ublic Sans"/>
              <a:buChar char="●"/>
            </a:pPr>
            <a:r>
              <a:rPr lang="en" sz="2400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Common feedback</a:t>
            </a:r>
            <a:endParaRPr sz="2400"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ublic Sans"/>
              <a:buChar char="●"/>
            </a:pPr>
            <a:r>
              <a:rPr lang="en" sz="2400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CUI banner</a:t>
            </a:r>
            <a:endParaRPr sz="2400"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ublic Sans"/>
              <a:buChar char="●"/>
            </a:pPr>
            <a:r>
              <a:rPr lang="en" sz="2400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Glossary</a:t>
            </a:r>
            <a:endParaRPr sz="2400"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ublic Sans"/>
              <a:buChar char="●"/>
            </a:pPr>
            <a:r>
              <a:rPr lang="en" sz="2400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Spinner</a:t>
            </a:r>
            <a:endParaRPr sz="2400"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ublic Sans"/>
              <a:buChar char="●"/>
            </a:pPr>
            <a:r>
              <a:rPr lang="en" sz="2400">
                <a:solidFill>
                  <a:schemeClr val="accent2"/>
                </a:solidFill>
                <a:latin typeface="Public Sans"/>
                <a:ea typeface="Public Sans"/>
                <a:cs typeface="Public Sans"/>
                <a:sym typeface="Public Sans"/>
              </a:rPr>
              <a:t>Tabs → proposal phase</a:t>
            </a:r>
            <a:endParaRPr sz="2400">
              <a:solidFill>
                <a:schemeClr val="accent2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19" name="Google Shape;319;p55"/>
          <p:cNvSpPr txBox="1"/>
          <p:nvPr/>
        </p:nvSpPr>
        <p:spPr>
          <a:xfrm>
            <a:off x="4353300" y="1972900"/>
            <a:ext cx="4575600" cy="20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ublic Sans"/>
              <a:buChar char="●"/>
            </a:pPr>
            <a:r>
              <a:rPr lang="en" sz="2400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Toast</a:t>
            </a:r>
            <a:endParaRPr sz="2400"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ublic Sans"/>
              <a:buChar char="●"/>
            </a:pPr>
            <a:r>
              <a:rPr lang="en" sz="2400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Toggle</a:t>
            </a:r>
            <a:endParaRPr sz="2400"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ublic Sans"/>
              <a:buChar char="●"/>
            </a:pPr>
            <a:r>
              <a:rPr lang="en" sz="2400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Quote with attribution</a:t>
            </a:r>
            <a:endParaRPr sz="2400"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ublic Sans"/>
              <a:buChar char="●"/>
            </a:pPr>
            <a:r>
              <a:rPr lang="en" sz="2400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Skipto</a:t>
            </a:r>
            <a:endParaRPr sz="2400"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ublic Sans"/>
              <a:buChar char="●"/>
            </a:pPr>
            <a:r>
              <a:rPr lang="en" sz="2400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Sidebar primary navigation</a:t>
            </a:r>
            <a:endParaRPr sz="2400"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16" name="Google Shape;316;p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8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Other discussions</a:t>
            </a:r>
            <a:endParaRPr>
              <a:solidFill>
                <a:schemeClr val="accen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326" name="Google Shape;326;p56"/>
          <p:cNvSpPr txBox="1"/>
          <p:nvPr/>
        </p:nvSpPr>
        <p:spPr>
          <a:xfrm>
            <a:off x="358625" y="1972900"/>
            <a:ext cx="4213500" cy="20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ublic Sans"/>
              <a:buChar char="●"/>
            </a:pPr>
            <a:r>
              <a:rPr lang="en" sz="2400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Dull colors</a:t>
            </a:r>
            <a:endParaRPr sz="2400"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ublic Sans"/>
              <a:buChar char="●"/>
            </a:pPr>
            <a:r>
              <a:rPr lang="en" sz="2400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Designing for stress</a:t>
            </a:r>
            <a:endParaRPr sz="2400"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28" name="Google Shape;328;p56"/>
          <p:cNvSpPr txBox="1"/>
          <p:nvPr/>
        </p:nvSpPr>
        <p:spPr>
          <a:xfrm>
            <a:off x="4353300" y="1972900"/>
            <a:ext cx="4575600" cy="20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ublic Sans"/>
              <a:buChar char="●"/>
            </a:pPr>
            <a:r>
              <a:rPr lang="en" sz="2400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WCAG 2.2 Open discussion</a:t>
            </a:r>
            <a:endParaRPr sz="2400"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ublic Sans"/>
              <a:buChar char="●"/>
            </a:pPr>
            <a:r>
              <a:rPr lang="en" sz="2400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Content and WCAG</a:t>
            </a:r>
            <a:endParaRPr sz="2400"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25" name="Google Shape;325;p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7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8555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Introducing Web Components</a:t>
            </a:r>
            <a:endParaRPr>
              <a:latin typeface="Public Sans ExtraLight"/>
              <a:ea typeface="Public Sans ExtraLight"/>
              <a:cs typeface="Public Sans ExtraLight"/>
              <a:sym typeface="Public Sans ExtraLight"/>
            </a:endParaRPr>
          </a:p>
        </p:txBody>
      </p:sp>
      <p:sp>
        <p:nvSpPr>
          <p:cNvPr id="334" name="Google Shape;334;p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lt1"/>
                </a:solidFill>
              </a:rPr>
              <a:t>What’s under the hood on 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a web page?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340" name="Google Shape;340;p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9"/>
          <p:cNvSpPr txBox="1">
            <a:spLocks noGrp="1"/>
          </p:cNvSpPr>
          <p:nvPr>
            <p:ph type="title"/>
          </p:nvPr>
        </p:nvSpPr>
        <p:spPr>
          <a:xfrm>
            <a:off x="77150" y="4673709"/>
            <a:ext cx="81795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Look at the source of any page and you’ll find stuff like this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346" name="Google Shape;346;p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347" name="Google Shape;347;p59" descr="The USWDS homepage next to code from the source of the pag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-12373" b="12423"/>
          <a:stretch/>
        </p:blipFill>
        <p:spPr>
          <a:xfrm>
            <a:off x="-47134" y="-668034"/>
            <a:ext cx="9229798" cy="519180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60"/>
          <p:cNvSpPr txBox="1">
            <a:spLocks noGrp="1"/>
          </p:cNvSpPr>
          <p:nvPr>
            <p:ph type="title"/>
          </p:nvPr>
        </p:nvSpPr>
        <p:spPr>
          <a:xfrm>
            <a:off x="311700" y="1948125"/>
            <a:ext cx="8520600" cy="26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&lt;brackety stuff&gt;</a:t>
            </a:r>
            <a:endParaRPr sz="2800">
              <a:solidFill>
                <a:schemeClr val="dk2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353" name="Google Shape;353;p6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61"/>
          <p:cNvSpPr txBox="1">
            <a:spLocks noGrp="1"/>
          </p:cNvSpPr>
          <p:nvPr>
            <p:ph type="title"/>
          </p:nvPr>
        </p:nvSpPr>
        <p:spPr>
          <a:xfrm>
            <a:off x="311700" y="1948125"/>
            <a:ext cx="8520600" cy="26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trike="sngStrike">
                <a:solidFill>
                  <a:srgbClr val="666666"/>
                </a:solidFill>
                <a:latin typeface="IBM Plex Mono"/>
                <a:ea typeface="IBM Plex Mono"/>
                <a:cs typeface="IBM Plex Mono"/>
                <a:sym typeface="IBM Plex Mono"/>
              </a:rPr>
              <a:t>&lt;brackety stuff&gt;</a:t>
            </a:r>
            <a:endParaRPr strike="sngStrike">
              <a:solidFill>
                <a:srgbClr val="666666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lt1"/>
                </a:solidFill>
              </a:rPr>
              <a:t>Markup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59" name="Google Shape;359;p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cxnSp>
        <p:nvCxnSpPr>
          <p:cNvPr id="360" name="Google Shape;360;p6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930901" y="2350734"/>
            <a:ext cx="5274900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lt1"/>
                </a:solidFill>
              </a:rPr>
              <a:t>The stable foundation of the web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366" name="Google Shape;366;p6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5"/>
          <p:cNvSpPr txBox="1">
            <a:spLocks noGrp="1"/>
          </p:cNvSpPr>
          <p:nvPr>
            <p:ph type="ctrTitle"/>
          </p:nvPr>
        </p:nvSpPr>
        <p:spPr>
          <a:xfrm>
            <a:off x="311700" y="113294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latin typeface="Public Sans ExtraBold"/>
                <a:ea typeface="Public Sans ExtraBold"/>
                <a:cs typeface="Public Sans ExtraBold"/>
                <a:sym typeface="Public Sans ExtraBold"/>
              </a:rPr>
              <a:t>Hi!</a:t>
            </a:r>
            <a:endParaRPr b="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</p:txBody>
      </p:sp>
      <p:sp>
        <p:nvSpPr>
          <p:cNvPr id="234" name="Google Shape;234;p45"/>
          <p:cNvSpPr txBox="1">
            <a:spLocks noGrp="1"/>
          </p:cNvSpPr>
          <p:nvPr>
            <p:ph type="subTitle" idx="1"/>
          </p:nvPr>
        </p:nvSpPr>
        <p:spPr>
          <a:xfrm>
            <a:off x="311700" y="169973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 for being here!</a:t>
            </a:r>
            <a:endParaRPr/>
          </a:p>
        </p:txBody>
      </p:sp>
      <p:pic>
        <p:nvPicPr>
          <p:cNvPr id="235" name="Google Shape;235;p45" descr="Avatar of Dan Williams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98200" y="3464650"/>
            <a:ext cx="1347600" cy="1678800"/>
          </a:xfrm>
          <a:prstGeom prst="rect">
            <a:avLst/>
          </a:prstGeom>
        </p:spPr>
      </p:pic>
      <p:sp>
        <p:nvSpPr>
          <p:cNvPr id="236" name="Google Shape;236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lt1"/>
                </a:solidFill>
              </a:rPr>
              <a:t>Stability, consistency, standardization → growth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372" name="Google Shape;372;p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accent3"/>
                </a:solidFill>
              </a:rPr>
              <a:t>H</a:t>
            </a:r>
            <a:r>
              <a:rPr lang="en">
                <a:solidFill>
                  <a:schemeClr val="lt1"/>
                </a:solidFill>
              </a:rPr>
              <a:t>yper</a:t>
            </a:r>
            <a:r>
              <a:rPr lang="en">
                <a:solidFill>
                  <a:schemeClr val="dk2"/>
                </a:solidFill>
              </a:rPr>
              <a:t>T</a:t>
            </a:r>
            <a:r>
              <a:rPr lang="en">
                <a:solidFill>
                  <a:schemeClr val="lt1"/>
                </a:solidFill>
              </a:rPr>
              <a:t>ext! </a:t>
            </a:r>
            <a:r>
              <a:rPr lang="en">
                <a:solidFill>
                  <a:schemeClr val="accent2"/>
                </a:solidFill>
              </a:rPr>
              <a:t>M</a:t>
            </a:r>
            <a:r>
              <a:rPr lang="en">
                <a:solidFill>
                  <a:schemeClr val="lt1"/>
                </a:solidFill>
              </a:rPr>
              <a:t>arkup</a:t>
            </a:r>
            <a:r>
              <a:rPr lang="en">
                <a:solidFill>
                  <a:schemeClr val="accent1"/>
                </a:solidFill>
              </a:rPr>
              <a:t> L</a:t>
            </a:r>
            <a:r>
              <a:rPr lang="en">
                <a:solidFill>
                  <a:schemeClr val="lt1"/>
                </a:solidFill>
              </a:rPr>
              <a:t>anguage!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accent3"/>
                </a:solidFill>
              </a:rPr>
              <a:t>H</a:t>
            </a:r>
            <a:r>
              <a:rPr lang="en">
                <a:solidFill>
                  <a:schemeClr val="dk2"/>
                </a:solidFill>
              </a:rPr>
              <a:t>T</a:t>
            </a:r>
            <a:r>
              <a:rPr lang="en">
                <a:solidFill>
                  <a:schemeClr val="accent2"/>
                </a:solidFill>
              </a:rPr>
              <a:t>M</a:t>
            </a:r>
            <a:r>
              <a:rPr lang="en">
                <a:solidFill>
                  <a:schemeClr val="accent1"/>
                </a:solidFill>
              </a:rPr>
              <a:t>L</a:t>
            </a:r>
            <a:endParaRPr sz="2800">
              <a:solidFill>
                <a:schemeClr val="accent1"/>
              </a:solidFill>
            </a:endParaRPr>
          </a:p>
        </p:txBody>
      </p:sp>
      <p:sp>
        <p:nvSpPr>
          <p:cNvPr id="378" name="Google Shape;378;p6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lt1"/>
                </a:solidFill>
              </a:rPr>
              <a:t>HTML everywhere…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Except where you might expect it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384" name="Google Shape;384;p6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lt1"/>
                </a:solidFill>
              </a:rPr>
              <a:t>Components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390" name="Google Shape;390;p6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67"/>
          <p:cNvSpPr txBox="1">
            <a:spLocks noGrp="1"/>
          </p:cNvSpPr>
          <p:nvPr>
            <p:ph type="title"/>
          </p:nvPr>
        </p:nvSpPr>
        <p:spPr>
          <a:xfrm>
            <a:off x="77150" y="4673709"/>
            <a:ext cx="81795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Modular, remixable building blocks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6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pic>
        <p:nvPicPr>
          <p:cNvPr id="397" name="Google Shape;397;p67" descr="A selection of components displayed a squares with dotted borders. Includes header, button, footer, and others. 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-12373" b="12423"/>
          <a:stretch/>
        </p:blipFill>
        <p:spPr>
          <a:xfrm>
            <a:off x="-47134" y="-668034"/>
            <a:ext cx="9229798" cy="519180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68"/>
          <p:cNvSpPr txBox="1">
            <a:spLocks noGrp="1"/>
          </p:cNvSpPr>
          <p:nvPr>
            <p:ph type="title"/>
          </p:nvPr>
        </p:nvSpPr>
        <p:spPr>
          <a:xfrm>
            <a:off x="77150" y="4673709"/>
            <a:ext cx="81795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Pages are made out of components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6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pic>
        <p:nvPicPr>
          <p:cNvPr id="404" name="Google Shape;404;p68" descr="Schematic of a webpage, showing component wireframes as layout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-12373" b="12423"/>
          <a:stretch/>
        </p:blipFill>
        <p:spPr>
          <a:xfrm>
            <a:off x="-47134" y="-668034"/>
            <a:ext cx="9229798" cy="519180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9"/>
          <p:cNvSpPr txBox="1">
            <a:spLocks noGrp="1"/>
          </p:cNvSpPr>
          <p:nvPr>
            <p:ph type="title"/>
          </p:nvPr>
        </p:nvSpPr>
        <p:spPr>
          <a:xfrm>
            <a:off x="77150" y="4673709"/>
            <a:ext cx="81795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Anything that appears again and again is a great candidate for a template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6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pic>
        <p:nvPicPr>
          <p:cNvPr id="411" name="Google Shape;411;p69" descr="Schematic of a component with a dotted border, with a simple gold cube inside. Labeled &quot;Component template&quot;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-12373" b="12423"/>
          <a:stretch/>
        </p:blipFill>
        <p:spPr>
          <a:xfrm>
            <a:off x="-47134" y="-668034"/>
            <a:ext cx="9229798" cy="519180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70"/>
          <p:cNvSpPr txBox="1">
            <a:spLocks noGrp="1"/>
          </p:cNvSpPr>
          <p:nvPr>
            <p:ph type="title"/>
          </p:nvPr>
        </p:nvSpPr>
        <p:spPr>
          <a:xfrm>
            <a:off x="77150" y="4673709"/>
            <a:ext cx="81795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Templates receives data, content, and logic as an input and output HTML markup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7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pic>
        <p:nvPicPr>
          <p:cNvPr id="418" name="Google Shape;418;p70" descr="Schematic shows data, logic, and content going into a component template, and markup coming out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-12373" b="12423"/>
          <a:stretch/>
        </p:blipFill>
        <p:spPr>
          <a:xfrm>
            <a:off x="-47134" y="-668034"/>
            <a:ext cx="9229798" cy="519180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71"/>
          <p:cNvSpPr txBox="1">
            <a:spLocks noGrp="1"/>
          </p:cNvSpPr>
          <p:nvPr>
            <p:ph type="title"/>
          </p:nvPr>
        </p:nvSpPr>
        <p:spPr>
          <a:xfrm>
            <a:off x="77150" y="4673709"/>
            <a:ext cx="81795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when you think of pages as made of components…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7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pic>
        <p:nvPicPr>
          <p:cNvPr id="425" name="Google Shape;425;p71" descr="Schematic of a webpage, showing component wireframes as layout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-12373" b="12423"/>
          <a:stretch/>
        </p:blipFill>
        <p:spPr>
          <a:xfrm>
            <a:off x="-47134" y="-668034"/>
            <a:ext cx="9229798" cy="519180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72"/>
          <p:cNvSpPr txBox="1">
            <a:spLocks noGrp="1"/>
          </p:cNvSpPr>
          <p:nvPr>
            <p:ph type="title"/>
          </p:nvPr>
        </p:nvSpPr>
        <p:spPr>
          <a:xfrm>
            <a:off x="77150" y="4673709"/>
            <a:ext cx="81795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…behind the scenes they’re really made from templates.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7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pic>
        <p:nvPicPr>
          <p:cNvPr id="432" name="Google Shape;432;p72" descr="Schematic of a webpage, showing component templates as layout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-12373" b="12423"/>
          <a:stretch/>
        </p:blipFill>
        <p:spPr>
          <a:xfrm>
            <a:off x="-47134" y="-668034"/>
            <a:ext cx="9229798" cy="51918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6"/>
          <p:cNvSpPr txBox="1">
            <a:spLocks noGrp="1"/>
          </p:cNvSpPr>
          <p:nvPr>
            <p:ph type="title"/>
          </p:nvPr>
        </p:nvSpPr>
        <p:spPr>
          <a:xfrm>
            <a:off x="311700" y="978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242" name="Google Shape;242;p46"/>
          <p:cNvSpPr txBox="1">
            <a:spLocks noGrp="1"/>
          </p:cNvSpPr>
          <p:nvPr>
            <p:ph type="body" idx="1"/>
          </p:nvPr>
        </p:nvSpPr>
        <p:spPr>
          <a:xfrm>
            <a:off x="668400" y="158192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Site launches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46"/>
          <p:cNvSpPr txBox="1">
            <a:spLocks noGrp="1"/>
          </p:cNvSpPr>
          <p:nvPr>
            <p:ph type="body" idx="2"/>
          </p:nvPr>
        </p:nvSpPr>
        <p:spPr>
          <a:xfrm>
            <a:off x="668400" y="210721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updates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46"/>
          <p:cNvSpPr txBox="1">
            <a:spLocks noGrp="1"/>
          </p:cNvSpPr>
          <p:nvPr>
            <p:ph type="body" idx="3"/>
          </p:nvPr>
        </p:nvSpPr>
        <p:spPr>
          <a:xfrm>
            <a:off x="668400" y="2627506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Introducing Web Components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Q&amp;A</a:t>
            </a:r>
            <a:endParaRPr/>
          </a:p>
        </p:txBody>
      </p:sp>
      <p:pic>
        <p:nvPicPr>
          <p:cNvPr id="245" name="Google Shape;245;p46" descr="Avatar of Dan Williams"/>
          <p:cNvPicPr preferRelativeResize="0">
            <a:picLocks noGrp="1"/>
          </p:cNvPicPr>
          <p:nvPr>
            <p:ph type="pic" idx="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235100" y="4303925"/>
            <a:ext cx="673800" cy="839400"/>
          </a:xfrm>
          <a:prstGeom prst="rect">
            <a:avLst/>
          </a:prstGeom>
        </p:spPr>
      </p:pic>
      <p:sp>
        <p:nvSpPr>
          <p:cNvPr id="246" name="Google Shape;246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lt1"/>
                </a:solidFill>
              </a:rPr>
              <a:t>Output HTML dynamically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438" name="Google Shape;438;p7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74"/>
          <p:cNvSpPr txBox="1">
            <a:spLocks noGrp="1"/>
          </p:cNvSpPr>
          <p:nvPr>
            <p:ph type="title"/>
          </p:nvPr>
        </p:nvSpPr>
        <p:spPr>
          <a:xfrm>
            <a:off x="362825" y="445025"/>
            <a:ext cx="8469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BE2E"/>
                </a:solidFill>
              </a:rPr>
              <a:t>HTML:</a:t>
            </a:r>
            <a:r>
              <a:rPr lang="en">
                <a:solidFill>
                  <a:schemeClr val="lt1"/>
                </a:solidFill>
              </a:rPr>
              <a:t> Standardized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solidFill>
                  <a:srgbClr val="FFBE2E"/>
                </a:solidFill>
              </a:rPr>
              <a:t>Template languages:</a:t>
            </a:r>
            <a:r>
              <a:rPr lang="en">
                <a:solidFill>
                  <a:schemeClr val="lt1"/>
                </a:solidFill>
              </a:rPr>
              <a:t> Not so much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44" name="Google Shape;444;p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lt1"/>
                </a:solidFill>
              </a:rPr>
              <a:t>The web wouldn’t exist with standardized HTML…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50" name="Google Shape;450;p7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lt1"/>
                </a:solidFill>
              </a:rPr>
              <a:t>…but dynamic applications couldn’t exist 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without template languages.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56" name="Google Shape;456;p7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lt1"/>
                </a:solidFill>
              </a:rPr>
              <a:t>Tortoise and hare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62" name="Google Shape;462;p7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200">
                <a:solidFill>
                  <a:srgbClr val="FFBE2E"/>
                </a:solidFill>
                <a:latin typeface="Public Sans"/>
                <a:ea typeface="Public Sans"/>
                <a:cs typeface="Public Sans"/>
                <a:sym typeface="Public Sans"/>
              </a:rPr>
              <a:t>2013:</a:t>
            </a:r>
            <a:br>
              <a:rPr lang="en" sz="3200">
                <a:solidFill>
                  <a:srgbClr val="FFBE2E"/>
                </a:solidFill>
                <a:latin typeface="Public Sans"/>
                <a:ea typeface="Public Sans"/>
                <a:cs typeface="Public Sans"/>
                <a:sym typeface="Public Sans"/>
              </a:rPr>
            </a:br>
            <a:r>
              <a:rPr lang="en">
                <a:solidFill>
                  <a:schemeClr val="lt1"/>
                </a:solidFill>
              </a:rPr>
              <a:t>Standardizing customizations 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to HTML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68" name="Google Shape;468;p7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lt1"/>
                </a:solidFill>
              </a:rPr>
              <a:t>HTML elements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74" name="Google Shape;474;p7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80"/>
          <p:cNvSpPr txBox="1">
            <a:spLocks noGrp="1"/>
          </p:cNvSpPr>
          <p:nvPr>
            <p:ph type="title"/>
          </p:nvPr>
        </p:nvSpPr>
        <p:spPr>
          <a:xfrm>
            <a:off x="77150" y="4673709"/>
            <a:ext cx="81795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You could think of HTML elements like the physical elements of the periodic table</a:t>
            </a:r>
            <a:endParaRPr sz="2500">
              <a:solidFill>
                <a:schemeClr val="lt1"/>
              </a:solidFill>
            </a:endParaRPr>
          </a:p>
        </p:txBody>
      </p:sp>
      <p:sp>
        <p:nvSpPr>
          <p:cNvPr id="480" name="Google Shape;480;p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  <p:pic>
        <p:nvPicPr>
          <p:cNvPr id="481" name="Google Shape;481;p80" descr="HTML elements like a, p, ol, etc arranged like the rectangles in the periodic tabl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-12373" b="12423"/>
          <a:stretch/>
        </p:blipFill>
        <p:spPr>
          <a:xfrm>
            <a:off x="-47134" y="-668034"/>
            <a:ext cx="9229798" cy="5191801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81"/>
          <p:cNvSpPr txBox="1">
            <a:spLocks noGrp="1"/>
          </p:cNvSpPr>
          <p:nvPr>
            <p:ph type="title"/>
          </p:nvPr>
        </p:nvSpPr>
        <p:spPr>
          <a:xfrm>
            <a:off x="77150" y="4673709"/>
            <a:ext cx="81795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The "a" element, as common as hydrogen on the web </a:t>
            </a:r>
            <a:endParaRPr/>
          </a:p>
        </p:txBody>
      </p:sp>
      <p:sp>
        <p:nvSpPr>
          <p:cNvPr id="487" name="Google Shape;487;p8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  <p:pic>
        <p:nvPicPr>
          <p:cNvPr id="488" name="Google Shape;488;p81" descr="HTML elements like a, p, ol, etc arranged like the rectangles in the periodic table. Only the A element is highlighted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-12373" b="12423"/>
          <a:stretch/>
        </p:blipFill>
        <p:spPr>
          <a:xfrm>
            <a:off x="-47134" y="-668034"/>
            <a:ext cx="9229798" cy="5191801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82"/>
          <p:cNvSpPr txBox="1">
            <a:spLocks noGrp="1"/>
          </p:cNvSpPr>
          <p:nvPr>
            <p:ph type="title"/>
          </p:nvPr>
        </p:nvSpPr>
        <p:spPr>
          <a:xfrm>
            <a:off x="77150" y="4673709"/>
            <a:ext cx="81795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Elements are made from opening and closing tags, attributes, and content</a:t>
            </a:r>
            <a:endParaRPr sz="2500">
              <a:solidFill>
                <a:schemeClr val="lt1"/>
              </a:solidFill>
            </a:endParaRPr>
          </a:p>
        </p:txBody>
      </p:sp>
      <p:sp>
        <p:nvSpPr>
          <p:cNvPr id="494" name="Google Shape;494;p8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  <p:pic>
        <p:nvPicPr>
          <p:cNvPr id="495" name="Google Shape;495;p82" descr="Anatomy of a HTML &quot;a&quot; element. Shows opening tag, attributes, content, and closing tag. Content is &quot;USWDS&quot;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-12373" b="12423"/>
          <a:stretch/>
        </p:blipFill>
        <p:spPr>
          <a:xfrm>
            <a:off x="-47134" y="-668034"/>
            <a:ext cx="9229798" cy="51918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Site launches</a:t>
            </a:r>
            <a:endParaRPr/>
          </a:p>
        </p:txBody>
      </p:sp>
      <p:sp>
        <p:nvSpPr>
          <p:cNvPr id="252" name="Google Shape;252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83"/>
          <p:cNvSpPr txBox="1">
            <a:spLocks noGrp="1"/>
          </p:cNvSpPr>
          <p:nvPr>
            <p:ph type="title"/>
          </p:nvPr>
        </p:nvSpPr>
        <p:spPr>
          <a:xfrm>
            <a:off x="77150" y="4673709"/>
            <a:ext cx="81795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The A element in action</a:t>
            </a:r>
            <a:endParaRPr sz="2500">
              <a:solidFill>
                <a:schemeClr val="lt1"/>
              </a:solidFill>
            </a:endParaRPr>
          </a:p>
        </p:txBody>
      </p:sp>
      <p:sp>
        <p:nvSpPr>
          <p:cNvPr id="501" name="Google Shape;501;p8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  <p:pic>
        <p:nvPicPr>
          <p:cNvPr id="502" name="Google Shape;502;p83" descr="A link that says USWDS and finger cursor selecting it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-12373" b="12423"/>
          <a:stretch/>
        </p:blipFill>
        <p:spPr>
          <a:xfrm>
            <a:off x="-47134" y="-324084"/>
            <a:ext cx="9229798" cy="5191801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lt1"/>
                </a:solidFill>
              </a:rPr>
              <a:t>What about when a 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component doesn’t have an analogous element?</a:t>
            </a:r>
            <a:endParaRPr sz="2500">
              <a:solidFill>
                <a:schemeClr val="lt1"/>
              </a:solidFill>
            </a:endParaRPr>
          </a:p>
        </p:txBody>
      </p:sp>
      <p:sp>
        <p:nvSpPr>
          <p:cNvPr id="508" name="Google Shape;508;p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lt1"/>
                </a:solidFill>
              </a:rPr>
              <a:t>Or when an element doesn’t support all the functionality 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of a component?</a:t>
            </a:r>
            <a:endParaRPr sz="2500">
              <a:solidFill>
                <a:schemeClr val="lt1"/>
              </a:solidFill>
            </a:endParaRPr>
          </a:p>
        </p:txBody>
      </p:sp>
      <p:sp>
        <p:nvSpPr>
          <p:cNvPr id="514" name="Google Shape;514;p8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42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lt1"/>
                </a:solidFill>
              </a:rPr>
              <a:t>This is when we have to build 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our own models</a:t>
            </a:r>
            <a:endParaRPr sz="2500">
              <a:solidFill>
                <a:schemeClr val="lt1"/>
              </a:solidFill>
            </a:endParaRPr>
          </a:p>
        </p:txBody>
      </p:sp>
      <p:sp>
        <p:nvSpPr>
          <p:cNvPr id="520" name="Google Shape;520;p8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43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lt1"/>
                </a:solidFill>
              </a:rPr>
              <a:t>Let’s look at </a:t>
            </a:r>
            <a:r>
              <a:rPr lang="en">
                <a:solidFill>
                  <a:schemeClr val="accent2"/>
                </a:solidFill>
              </a:rPr>
              <a:t>Breadcrumb</a:t>
            </a:r>
            <a:endParaRPr sz="2500">
              <a:solidFill>
                <a:schemeClr val="accent2"/>
              </a:solidFill>
            </a:endParaRPr>
          </a:p>
        </p:txBody>
      </p:sp>
      <p:sp>
        <p:nvSpPr>
          <p:cNvPr id="526" name="Google Shape;526;p8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44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88"/>
          <p:cNvSpPr txBox="1">
            <a:spLocks noGrp="1"/>
          </p:cNvSpPr>
          <p:nvPr>
            <p:ph type="title"/>
          </p:nvPr>
        </p:nvSpPr>
        <p:spPr>
          <a:xfrm>
            <a:off x="77150" y="4673709"/>
            <a:ext cx="81795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Different instances of Breadcrumb</a:t>
            </a:r>
            <a:endParaRPr sz="2500">
              <a:solidFill>
                <a:schemeClr val="lt1"/>
              </a:solidFill>
            </a:endParaRPr>
          </a:p>
        </p:txBody>
      </p:sp>
      <p:sp>
        <p:nvSpPr>
          <p:cNvPr id="532" name="Google Shape;532;p8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45</a:t>
            </a:fld>
            <a:endParaRPr/>
          </a:p>
        </p:txBody>
      </p:sp>
      <p:pic>
        <p:nvPicPr>
          <p:cNvPr id="533" name="Google Shape;533;p88" descr="Four breadcrumb, each with a house at the start, showing progress from home to books to fiction to novels to moby dick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-12373" b="12423"/>
          <a:stretch/>
        </p:blipFill>
        <p:spPr>
          <a:xfrm>
            <a:off x="-47134" y="-668034"/>
            <a:ext cx="9229798" cy="5191801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89"/>
          <p:cNvSpPr txBox="1">
            <a:spLocks noGrp="1"/>
          </p:cNvSpPr>
          <p:nvPr>
            <p:ph type="title"/>
          </p:nvPr>
        </p:nvSpPr>
        <p:spPr>
          <a:xfrm>
            <a:off x="77150" y="4673709"/>
            <a:ext cx="81795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Breadcrumb is a collection of links</a:t>
            </a:r>
            <a:endParaRPr sz="2500">
              <a:solidFill>
                <a:schemeClr val="lt1"/>
              </a:solidFill>
            </a:endParaRPr>
          </a:p>
        </p:txBody>
      </p:sp>
      <p:sp>
        <p:nvSpPr>
          <p:cNvPr id="539" name="Google Shape;539;p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46</a:t>
            </a:fld>
            <a:endParaRPr/>
          </a:p>
        </p:txBody>
      </p:sp>
      <p:pic>
        <p:nvPicPr>
          <p:cNvPr id="540" name="Google Shape;540;p89" descr="Four breadcumbs. One link from each is highligh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-12373" b="12423"/>
          <a:stretch/>
        </p:blipFill>
        <p:spPr>
          <a:xfrm>
            <a:off x="-47134" y="-668034"/>
            <a:ext cx="9229798" cy="5191801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90"/>
          <p:cNvSpPr txBox="1">
            <a:spLocks noGrp="1"/>
          </p:cNvSpPr>
          <p:nvPr>
            <p:ph type="title"/>
          </p:nvPr>
        </p:nvSpPr>
        <p:spPr>
          <a:xfrm>
            <a:off x="77150" y="4673709"/>
            <a:ext cx="81795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Breadcrumb starts with home links</a:t>
            </a:r>
            <a:endParaRPr sz="2500">
              <a:solidFill>
                <a:schemeClr val="lt1"/>
              </a:solidFill>
            </a:endParaRPr>
          </a:p>
        </p:txBody>
      </p:sp>
      <p:sp>
        <p:nvSpPr>
          <p:cNvPr id="546" name="Google Shape;546;p9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47</a:t>
            </a:fld>
            <a:endParaRPr/>
          </a:p>
        </p:txBody>
      </p:sp>
      <p:pic>
        <p:nvPicPr>
          <p:cNvPr id="547" name="Google Shape;547;p90" descr="Four breadcrumbs. Only the text &quot;home&quot; is highlighted in each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-12373" b="12423"/>
          <a:stretch/>
        </p:blipFill>
        <p:spPr>
          <a:xfrm>
            <a:off x="-47134" y="-668034"/>
            <a:ext cx="9229798" cy="5191801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91"/>
          <p:cNvSpPr txBox="1">
            <a:spLocks noGrp="1"/>
          </p:cNvSpPr>
          <p:nvPr>
            <p:ph type="title"/>
          </p:nvPr>
        </p:nvSpPr>
        <p:spPr>
          <a:xfrm>
            <a:off x="77150" y="4673709"/>
            <a:ext cx="81795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Breadcrumb end with current page links</a:t>
            </a:r>
            <a:endParaRPr sz="2500">
              <a:solidFill>
                <a:schemeClr val="lt1"/>
              </a:solidFill>
            </a:endParaRPr>
          </a:p>
        </p:txBody>
      </p:sp>
      <p:sp>
        <p:nvSpPr>
          <p:cNvPr id="553" name="Google Shape;553;p9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48</a:t>
            </a:fld>
            <a:endParaRPr/>
          </a:p>
        </p:txBody>
      </p:sp>
      <p:pic>
        <p:nvPicPr>
          <p:cNvPr id="554" name="Google Shape;554;p91" descr="four breadcrumbs. The final link in the collection is highlighted in each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-12373" b="12423"/>
          <a:stretch/>
        </p:blipFill>
        <p:spPr>
          <a:xfrm>
            <a:off x="-47134" y="-668034"/>
            <a:ext cx="9229798" cy="5191801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92"/>
          <p:cNvSpPr txBox="1">
            <a:spLocks noGrp="1"/>
          </p:cNvSpPr>
          <p:nvPr>
            <p:ph type="title"/>
          </p:nvPr>
        </p:nvSpPr>
        <p:spPr>
          <a:xfrm>
            <a:off x="77150" y="4673709"/>
            <a:ext cx="81795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Breadcrumb mental model for content</a:t>
            </a:r>
            <a:endParaRPr sz="2500">
              <a:solidFill>
                <a:schemeClr val="lt1"/>
              </a:solidFill>
            </a:endParaRPr>
          </a:p>
        </p:txBody>
      </p:sp>
      <p:sp>
        <p:nvSpPr>
          <p:cNvPr id="560" name="Google Shape;560;p9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49</a:t>
            </a:fld>
            <a:endParaRPr/>
          </a:p>
        </p:txBody>
      </p:sp>
      <p:pic>
        <p:nvPicPr>
          <p:cNvPr id="561" name="Google Shape;561;p92" descr="Content schematic, showing home link, link (which shows as optional and repeatable), and current link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-12373" b="12423"/>
          <a:stretch/>
        </p:blipFill>
        <p:spPr>
          <a:xfrm>
            <a:off x="-47134" y="-668034"/>
            <a:ext cx="9229798" cy="51918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8"/>
          <p:cNvSpPr txBox="1">
            <a:spLocks noGrp="1"/>
          </p:cNvSpPr>
          <p:nvPr>
            <p:ph type="title"/>
          </p:nvPr>
        </p:nvSpPr>
        <p:spPr>
          <a:xfrm>
            <a:off x="3758701" y="259300"/>
            <a:ext cx="4899000" cy="5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Notify.gov</a:t>
            </a:r>
            <a:endParaRPr/>
          </a:p>
        </p:txBody>
      </p:sp>
      <p:sp>
        <p:nvSpPr>
          <p:cNvPr id="259" name="Google Shape;259;p48"/>
          <p:cNvSpPr txBox="1">
            <a:spLocks noGrp="1"/>
          </p:cNvSpPr>
          <p:nvPr>
            <p:ph type="subTitle" idx="1"/>
          </p:nvPr>
        </p:nvSpPr>
        <p:spPr>
          <a:xfrm>
            <a:off x="461704" y="259294"/>
            <a:ext cx="369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beta.notify.gov</a:t>
            </a:r>
            <a:endParaRPr/>
          </a:p>
        </p:txBody>
      </p:sp>
      <p:pic>
        <p:nvPicPr>
          <p:cNvPr id="260" name="Google Shape;260;p48" descr="The notify.gov homepage. It's bold and blue, with an illustration of a mobile device receiving a text message, and the words &quot;Reach people where they are with government-powered text messages.&quot;"/>
          <p:cNvPicPr preferRelativeResize="0"/>
          <p:nvPr/>
        </p:nvPicPr>
        <p:blipFill rotWithShape="1">
          <a:blip r:embed="rId3">
            <a:alphaModFix/>
          </a:blip>
          <a:srcRect b="52159"/>
          <a:stretch/>
        </p:blipFill>
        <p:spPr>
          <a:xfrm>
            <a:off x="557275" y="895300"/>
            <a:ext cx="8029500" cy="4560600"/>
          </a:xfrm>
          <a:prstGeom prst="roundRect">
            <a:avLst>
              <a:gd name="adj" fmla="val 2153"/>
            </a:avLst>
          </a:prstGeom>
          <a:noFill/>
          <a:ln>
            <a:noFill/>
          </a:ln>
        </p:spPr>
      </p:pic>
      <p:sp>
        <p:nvSpPr>
          <p:cNvPr id="258" name="Google Shape;258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93"/>
          <p:cNvSpPr txBox="1">
            <a:spLocks noGrp="1"/>
          </p:cNvSpPr>
          <p:nvPr>
            <p:ph type="title"/>
          </p:nvPr>
        </p:nvSpPr>
        <p:spPr>
          <a:xfrm>
            <a:off x="77150" y="4673709"/>
            <a:ext cx="81795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From this mental model, we manually </a:t>
            </a:r>
            <a:r>
              <a:rPr lang="en">
                <a:solidFill>
                  <a:schemeClr val="dk2"/>
                </a:solidFill>
              </a:rPr>
              <a:t>interpret</a:t>
            </a:r>
            <a:r>
              <a:rPr lang="en"/>
              <a:t> it into markup</a:t>
            </a:r>
            <a:endParaRPr sz="2500">
              <a:solidFill>
                <a:schemeClr val="lt1"/>
              </a:solidFill>
            </a:endParaRPr>
          </a:p>
        </p:txBody>
      </p:sp>
      <p:sp>
        <p:nvSpPr>
          <p:cNvPr id="567" name="Google Shape;567;p9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50</a:t>
            </a:fld>
            <a:endParaRPr/>
          </a:p>
        </p:txBody>
      </p:sp>
      <p:pic>
        <p:nvPicPr>
          <p:cNvPr id="568" name="Google Shape;568;p93" descr="Content schematic pointing to a block of markup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-12373" b="12423"/>
          <a:stretch/>
        </p:blipFill>
        <p:spPr>
          <a:xfrm>
            <a:off x="-47134" y="-668034"/>
            <a:ext cx="9229798" cy="5191801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9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lt1"/>
                </a:solidFill>
              </a:rPr>
              <a:t>And this is what USWDS delivers: </a:t>
            </a:r>
            <a:r>
              <a:rPr lang="en">
                <a:solidFill>
                  <a:schemeClr val="dk2"/>
                </a:solidFill>
              </a:rPr>
              <a:t>a markup specification</a:t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574" name="Google Shape;574;p9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51</a:t>
            </a:fld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9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lt1"/>
                </a:solidFill>
              </a:rPr>
              <a:t>So what do project teams 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do with this?</a:t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580" name="Google Shape;580;p9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52</a:t>
            </a:fld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96"/>
          <p:cNvSpPr txBox="1">
            <a:spLocks noGrp="1"/>
          </p:cNvSpPr>
          <p:nvPr>
            <p:ph type="title"/>
          </p:nvPr>
        </p:nvSpPr>
        <p:spPr>
          <a:xfrm>
            <a:off x="77150" y="4673709"/>
            <a:ext cx="81795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Teams build their own component templates to match the USWDS HTML Spec</a:t>
            </a:r>
            <a:endParaRPr sz="2500">
              <a:solidFill>
                <a:schemeClr val="lt1"/>
              </a:solidFill>
            </a:endParaRPr>
          </a:p>
        </p:txBody>
      </p:sp>
      <p:sp>
        <p:nvSpPr>
          <p:cNvPr id="586" name="Google Shape;586;p9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53</a:t>
            </a:fld>
            <a:endParaRPr/>
          </a:p>
        </p:txBody>
      </p:sp>
      <p:pic>
        <p:nvPicPr>
          <p:cNvPr id="587" name="Google Shape;587;p96" descr="Schematic showing USWDS HTML Spec going into a project component template, shown as a cub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-12373" b="12423"/>
          <a:stretch/>
        </p:blipFill>
        <p:spPr>
          <a:xfrm>
            <a:off x="-47134" y="-668034"/>
            <a:ext cx="9229798" cy="5191801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97"/>
          <p:cNvSpPr txBox="1">
            <a:spLocks noGrp="1"/>
          </p:cNvSpPr>
          <p:nvPr>
            <p:ph type="title"/>
          </p:nvPr>
        </p:nvSpPr>
        <p:spPr>
          <a:xfrm>
            <a:off x="77150" y="4673709"/>
            <a:ext cx="81795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Then the templates use project data to output to a project markup that matches USWDS</a:t>
            </a:r>
            <a:endParaRPr sz="2500">
              <a:solidFill>
                <a:schemeClr val="lt1"/>
              </a:solidFill>
            </a:endParaRPr>
          </a:p>
        </p:txBody>
      </p:sp>
      <p:sp>
        <p:nvSpPr>
          <p:cNvPr id="593" name="Google Shape;593;p9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54</a:t>
            </a:fld>
            <a:endParaRPr/>
          </a:p>
        </p:txBody>
      </p:sp>
      <p:pic>
        <p:nvPicPr>
          <p:cNvPr id="594" name="Google Shape;594;p97" descr="Schematic showing Project data going into a project component template, and coming out as project markup that matches the USWDS spec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-12373" b="12423"/>
          <a:stretch/>
        </p:blipFill>
        <p:spPr>
          <a:xfrm>
            <a:off x="-47134" y="-668034"/>
            <a:ext cx="9229798" cy="5191801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98"/>
          <p:cNvSpPr txBox="1">
            <a:spLocks noGrp="1"/>
          </p:cNvSpPr>
          <p:nvPr>
            <p:ph type="title"/>
          </p:nvPr>
        </p:nvSpPr>
        <p:spPr>
          <a:xfrm>
            <a:off x="77150" y="4673709"/>
            <a:ext cx="81795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Looks like USWDS had a new release!</a:t>
            </a:r>
            <a:endParaRPr sz="2500">
              <a:solidFill>
                <a:schemeClr val="lt1"/>
              </a:solidFill>
            </a:endParaRPr>
          </a:p>
        </p:txBody>
      </p:sp>
      <p:sp>
        <p:nvSpPr>
          <p:cNvPr id="600" name="Google Shape;600;p9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55</a:t>
            </a:fld>
            <a:endParaRPr/>
          </a:p>
        </p:txBody>
      </p:sp>
      <p:pic>
        <p:nvPicPr>
          <p:cNvPr id="601" name="Google Shape;601;p98" descr="Schematic showing the complete template model, but now the USWDS spec has a red badge and says &quot;v2&quot;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-12373" b="12423"/>
          <a:stretch/>
        </p:blipFill>
        <p:spPr>
          <a:xfrm>
            <a:off x="-47134" y="-668034"/>
            <a:ext cx="9229798" cy="5191801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99"/>
          <p:cNvSpPr txBox="1">
            <a:spLocks noGrp="1"/>
          </p:cNvSpPr>
          <p:nvPr>
            <p:ph type="title"/>
          </p:nvPr>
        </p:nvSpPr>
        <p:spPr>
          <a:xfrm>
            <a:off x="77150" y="4673709"/>
            <a:ext cx="81795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CHeck release changes against template output</a:t>
            </a:r>
            <a:endParaRPr sz="2500">
              <a:solidFill>
                <a:schemeClr val="lt1"/>
              </a:solidFill>
            </a:endParaRPr>
          </a:p>
        </p:txBody>
      </p:sp>
      <p:sp>
        <p:nvSpPr>
          <p:cNvPr id="607" name="Google Shape;607;p9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56</a:t>
            </a:fld>
            <a:endParaRPr/>
          </a:p>
        </p:txBody>
      </p:sp>
      <p:pic>
        <p:nvPicPr>
          <p:cNvPr id="608" name="Google Shape;608;p99" descr="Schematic showing comparison between USWDS spec v2 and the old project markup from the project component templat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-12373" b="12423"/>
          <a:stretch/>
        </p:blipFill>
        <p:spPr>
          <a:xfrm>
            <a:off x="-47134" y="-668034"/>
            <a:ext cx="9229798" cy="5191801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100"/>
          <p:cNvSpPr txBox="1">
            <a:spLocks noGrp="1"/>
          </p:cNvSpPr>
          <p:nvPr>
            <p:ph type="title"/>
          </p:nvPr>
        </p:nvSpPr>
        <p:spPr>
          <a:xfrm>
            <a:off x="77150" y="4673709"/>
            <a:ext cx="81795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Update project template and project markup to v2 </a:t>
            </a:r>
            <a:endParaRPr sz="2500">
              <a:solidFill>
                <a:schemeClr val="lt1"/>
              </a:solidFill>
            </a:endParaRPr>
          </a:p>
        </p:txBody>
      </p:sp>
      <p:sp>
        <p:nvSpPr>
          <p:cNvPr id="614" name="Google Shape;614;p10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57</a:t>
            </a:fld>
            <a:endParaRPr/>
          </a:p>
        </p:txBody>
      </p:sp>
      <p:pic>
        <p:nvPicPr>
          <p:cNvPr id="615" name="Google Shape;615;p100" descr="Schematic showing updated project component template and project markup, both now with a red badg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-12373" b="12423"/>
          <a:stretch/>
        </p:blipFill>
        <p:spPr>
          <a:xfrm>
            <a:off x="-47134" y="-668034"/>
            <a:ext cx="9229798" cy="5191801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10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Work for the model builders!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lt1"/>
                </a:solidFill>
              </a:rPr>
              <a:t>Time! Energy! Resources!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21" name="Google Shape;621;p10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58</a:t>
            </a:fld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10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lt1"/>
                </a:solidFill>
              </a:rPr>
              <a:t>This makes it tough 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for USWDS to change.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27" name="Google Shape;627;p10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59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Great work!</a:t>
            </a:r>
            <a:endParaRPr/>
          </a:p>
        </p:txBody>
      </p:sp>
      <p:sp>
        <p:nvSpPr>
          <p:cNvPr id="266" name="Google Shape;266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1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lt1"/>
                </a:solidFill>
              </a:rPr>
              <a:t>What if we could deliver the model directly, 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as a custom element?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33" name="Google Shape;633;p10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60</a:t>
            </a:fld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10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lt1"/>
                </a:solidFill>
              </a:rPr>
              <a:t>Along with 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an </a:t>
            </a:r>
            <a:r>
              <a:rPr lang="en">
                <a:solidFill>
                  <a:schemeClr val="dk2"/>
                </a:solidFill>
              </a:rPr>
              <a:t>element interpreter</a:t>
            </a:r>
            <a:r>
              <a:rPr lang="en">
                <a:solidFill>
                  <a:schemeClr val="lt1"/>
                </a:solidFill>
              </a:rPr>
              <a:t>, 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to translate the custom element into standard HTML?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39" name="Google Shape;639;p10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61</a:t>
            </a:fld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0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lt1"/>
                </a:solidFill>
              </a:rPr>
              <a:t>Well isn’t that pretty much exactly a component template?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45" name="Google Shape;645;p10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62</a:t>
            </a:fld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10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accent2"/>
                </a:solidFill>
              </a:rPr>
              <a:t>Yes.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651" name="Google Shape;651;p10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63</a:t>
            </a:fld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10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lt1"/>
                </a:solidFill>
              </a:rPr>
              <a:t>That’s just what the HTML standard released in 2013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57" name="Google Shape;657;p10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64</a:t>
            </a:fld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10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lt1"/>
                </a:solidFill>
              </a:rPr>
              <a:t>That’s the web standard we call Web Components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63" name="Google Shape;663;p10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65</a:t>
            </a:fld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10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lt1"/>
                </a:solidFill>
              </a:rPr>
              <a:t>The power of Web Components is in how we build our models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69" name="Google Shape;669;p10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66</a:t>
            </a:fld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110"/>
          <p:cNvSpPr txBox="1">
            <a:spLocks noGrp="1"/>
          </p:cNvSpPr>
          <p:nvPr>
            <p:ph type="title"/>
          </p:nvPr>
        </p:nvSpPr>
        <p:spPr>
          <a:xfrm>
            <a:off x="77150" y="4673709"/>
            <a:ext cx="81795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The same set of breadcrumbs from before</a:t>
            </a:r>
            <a:endParaRPr sz="2500">
              <a:solidFill>
                <a:schemeClr val="lt1"/>
              </a:solidFill>
            </a:endParaRPr>
          </a:p>
        </p:txBody>
      </p:sp>
      <p:sp>
        <p:nvSpPr>
          <p:cNvPr id="675" name="Google Shape;675;p1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67</a:t>
            </a:fld>
            <a:endParaRPr/>
          </a:p>
        </p:txBody>
      </p:sp>
      <p:pic>
        <p:nvPicPr>
          <p:cNvPr id="676" name="Google Shape;676;p110" descr="Four breadcrumb, each with a house at the start, showing progress from home to books to fiction to novels to moby dick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-12373" b="12423"/>
          <a:stretch/>
        </p:blipFill>
        <p:spPr>
          <a:xfrm>
            <a:off x="-47134" y="-668034"/>
            <a:ext cx="9229798" cy="5191801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111"/>
          <p:cNvSpPr txBox="1">
            <a:spLocks noGrp="1"/>
          </p:cNvSpPr>
          <p:nvPr>
            <p:ph type="title"/>
          </p:nvPr>
        </p:nvSpPr>
        <p:spPr>
          <a:xfrm>
            <a:off x="77150" y="4673709"/>
            <a:ext cx="81795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The same Breadcrumb content model from before</a:t>
            </a:r>
            <a:endParaRPr sz="2500">
              <a:solidFill>
                <a:schemeClr val="lt1"/>
              </a:solidFill>
            </a:endParaRPr>
          </a:p>
        </p:txBody>
      </p:sp>
      <p:sp>
        <p:nvSpPr>
          <p:cNvPr id="682" name="Google Shape;682;p1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68</a:t>
            </a:fld>
            <a:endParaRPr/>
          </a:p>
        </p:txBody>
      </p:sp>
      <p:pic>
        <p:nvPicPr>
          <p:cNvPr id="683" name="Google Shape;683;p111" descr="Content schematic, showing home link, link (which shows as optional and repeatable), and current link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-12373" b="12423"/>
          <a:stretch/>
        </p:blipFill>
        <p:spPr>
          <a:xfrm>
            <a:off x="-47134" y="-668034"/>
            <a:ext cx="9229798" cy="5191801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112"/>
          <p:cNvSpPr txBox="1">
            <a:spLocks noGrp="1"/>
          </p:cNvSpPr>
          <p:nvPr>
            <p:ph type="title"/>
          </p:nvPr>
        </p:nvSpPr>
        <p:spPr>
          <a:xfrm>
            <a:off x="77150" y="4673709"/>
            <a:ext cx="81795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Breadcrumbs: Change font?</a:t>
            </a:r>
            <a:endParaRPr sz="2500">
              <a:solidFill>
                <a:schemeClr val="lt1"/>
              </a:solidFill>
            </a:endParaRPr>
          </a:p>
        </p:txBody>
      </p:sp>
      <p:sp>
        <p:nvSpPr>
          <p:cNvPr id="689" name="Google Shape;689;p1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69</a:t>
            </a:fld>
            <a:endParaRPr/>
          </a:p>
        </p:txBody>
      </p:sp>
      <p:pic>
        <p:nvPicPr>
          <p:cNvPr id="690" name="Google Shape;690;p112" descr="Four breadcrumbs, but now each link is in a new font, and pink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-12373" b="12423"/>
          <a:stretch/>
        </p:blipFill>
        <p:spPr>
          <a:xfrm>
            <a:off x="-47134" y="-668034"/>
            <a:ext cx="9229798" cy="51918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updates</a:t>
            </a:r>
            <a:endParaRPr/>
          </a:p>
        </p:txBody>
      </p:sp>
      <p:sp>
        <p:nvSpPr>
          <p:cNvPr id="272" name="Google Shape;272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113"/>
          <p:cNvSpPr txBox="1">
            <a:spLocks noGrp="1"/>
          </p:cNvSpPr>
          <p:nvPr>
            <p:ph type="title"/>
          </p:nvPr>
        </p:nvSpPr>
        <p:spPr>
          <a:xfrm>
            <a:off x="77150" y="4673709"/>
            <a:ext cx="81795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Breadcrumbs: Change icons?</a:t>
            </a:r>
            <a:endParaRPr sz="2500">
              <a:solidFill>
                <a:schemeClr val="lt1"/>
              </a:solidFill>
            </a:endParaRPr>
          </a:p>
        </p:txBody>
      </p:sp>
      <p:sp>
        <p:nvSpPr>
          <p:cNvPr id="696" name="Google Shape;696;p1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70</a:t>
            </a:fld>
            <a:endParaRPr/>
          </a:p>
        </p:txBody>
      </p:sp>
      <p:pic>
        <p:nvPicPr>
          <p:cNvPr id="697" name="Google Shape;697;p113" descr="Four breadcrumbs, but now icon is pink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-12373" b="12423"/>
          <a:stretch/>
        </p:blipFill>
        <p:spPr>
          <a:xfrm>
            <a:off x="-47134" y="-668034"/>
            <a:ext cx="9229798" cy="5191801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114"/>
          <p:cNvSpPr txBox="1">
            <a:spLocks noGrp="1"/>
          </p:cNvSpPr>
          <p:nvPr>
            <p:ph type="title"/>
          </p:nvPr>
        </p:nvSpPr>
        <p:spPr>
          <a:xfrm>
            <a:off x="77150" y="4673709"/>
            <a:ext cx="81795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Breadcrumbs: No house?</a:t>
            </a:r>
            <a:endParaRPr sz="2500">
              <a:solidFill>
                <a:schemeClr val="lt1"/>
              </a:solidFill>
            </a:endParaRPr>
          </a:p>
        </p:txBody>
      </p:sp>
      <p:sp>
        <p:nvSpPr>
          <p:cNvPr id="703" name="Google Shape;703;p1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71</a:t>
            </a:fld>
            <a:endParaRPr/>
          </a:p>
        </p:txBody>
      </p:sp>
      <p:pic>
        <p:nvPicPr>
          <p:cNvPr id="704" name="Google Shape;704;p114" descr="Four breadcrumbs, but now each one has the house remov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-12373" b="12423"/>
          <a:stretch/>
        </p:blipFill>
        <p:spPr>
          <a:xfrm>
            <a:off x="-47134" y="-668034"/>
            <a:ext cx="9229798" cy="5191801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115"/>
          <p:cNvSpPr txBox="1">
            <a:spLocks noGrp="1"/>
          </p:cNvSpPr>
          <p:nvPr>
            <p:ph type="title"/>
          </p:nvPr>
        </p:nvSpPr>
        <p:spPr>
          <a:xfrm>
            <a:off x="77150" y="4673709"/>
            <a:ext cx="81795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Breadcrumbs simple content and attribute model</a:t>
            </a:r>
            <a:endParaRPr sz="2500">
              <a:solidFill>
                <a:schemeClr val="lt1"/>
              </a:solidFill>
            </a:endParaRPr>
          </a:p>
        </p:txBody>
      </p:sp>
      <p:sp>
        <p:nvSpPr>
          <p:cNvPr id="710" name="Google Shape;710;p1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72</a:t>
            </a:fld>
            <a:endParaRPr/>
          </a:p>
        </p:txBody>
      </p:sp>
      <p:pic>
        <p:nvPicPr>
          <p:cNvPr id="711" name="Google Shape;711;p115" descr="Content schematic and attributes schematic, which shows &quot;font?&quot;, &quot;houseIcon?&quot; and others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-12373" b="12423"/>
          <a:stretch/>
        </p:blipFill>
        <p:spPr>
          <a:xfrm>
            <a:off x="-47134" y="-668034"/>
            <a:ext cx="9229798" cy="5191801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116"/>
          <p:cNvSpPr txBox="1">
            <a:spLocks noGrp="1"/>
          </p:cNvSpPr>
          <p:nvPr>
            <p:ph type="title"/>
          </p:nvPr>
        </p:nvSpPr>
        <p:spPr>
          <a:xfrm>
            <a:off x="77150" y="4673709"/>
            <a:ext cx="81795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This model describes not only the current state…</a:t>
            </a:r>
            <a:endParaRPr sz="2500">
              <a:solidFill>
                <a:schemeClr val="lt1"/>
              </a:solidFill>
            </a:endParaRPr>
          </a:p>
        </p:txBody>
      </p:sp>
      <p:sp>
        <p:nvSpPr>
          <p:cNvPr id="717" name="Google Shape;717;p1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73</a:t>
            </a:fld>
            <a:endParaRPr/>
          </a:p>
        </p:txBody>
      </p:sp>
      <p:pic>
        <p:nvPicPr>
          <p:cNvPr id="718" name="Google Shape;718;p116" descr="Four breadcrumb, each with a house at the start, showing progress from home to books to fiction to novels to moby dick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-12373" b="12423"/>
          <a:stretch/>
        </p:blipFill>
        <p:spPr>
          <a:xfrm>
            <a:off x="-47134" y="-668034"/>
            <a:ext cx="9229798" cy="5191801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17"/>
          <p:cNvSpPr txBox="1">
            <a:spLocks noGrp="1"/>
          </p:cNvSpPr>
          <p:nvPr>
            <p:ph type="title"/>
          </p:nvPr>
        </p:nvSpPr>
        <p:spPr>
          <a:xfrm>
            <a:off x="77150" y="4673709"/>
            <a:ext cx="81795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…but potentially different presentations of Breadcrumb as well</a:t>
            </a:r>
            <a:endParaRPr sz="2500">
              <a:solidFill>
                <a:schemeClr val="lt1"/>
              </a:solidFill>
            </a:endParaRPr>
          </a:p>
        </p:txBody>
      </p:sp>
      <p:sp>
        <p:nvSpPr>
          <p:cNvPr id="724" name="Google Shape;724;p1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74</a:t>
            </a:fld>
            <a:endParaRPr/>
          </a:p>
        </p:txBody>
      </p:sp>
      <p:pic>
        <p:nvPicPr>
          <p:cNvPr id="725" name="Google Shape;725;p117" descr="Four breadcrumb, but no the longest one replaces the 2nd and 3rd breadcrumb with a dropdown menu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-12373" b="12423"/>
          <a:stretch/>
        </p:blipFill>
        <p:spPr>
          <a:xfrm>
            <a:off x="-47134" y="-668034"/>
            <a:ext cx="9229798" cy="5191801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1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lt1"/>
                </a:solidFill>
              </a:rPr>
              <a:t>The power of the model: </a:t>
            </a:r>
            <a:r>
              <a:rPr lang="en">
                <a:solidFill>
                  <a:schemeClr val="dk2"/>
                </a:solidFill>
              </a:rPr>
              <a:t>simplicity and consistency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31" name="Google Shape;731;p1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75</a:t>
            </a:fld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1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lt1"/>
                </a:solidFill>
              </a:rPr>
              <a:t>Only those items critical to the model…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37" name="Google Shape;737;p1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76</a:t>
            </a:fld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1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lt1"/>
                </a:solidFill>
              </a:rPr>
              <a:t>…and only those items that require project-specific configuration.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43" name="Google Shape;743;p1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77</a:t>
            </a:fld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121"/>
          <p:cNvSpPr txBox="1">
            <a:spLocks noGrp="1"/>
          </p:cNvSpPr>
          <p:nvPr>
            <p:ph type="title"/>
          </p:nvPr>
        </p:nvSpPr>
        <p:spPr>
          <a:xfrm>
            <a:off x="77150" y="4673709"/>
            <a:ext cx="81795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Breadcrumb has a 6-line interface. The markup is much longer…</a:t>
            </a:r>
            <a:endParaRPr sz="2500">
              <a:solidFill>
                <a:schemeClr val="lt1"/>
              </a:solidFill>
            </a:endParaRPr>
          </a:p>
        </p:txBody>
      </p:sp>
      <p:sp>
        <p:nvSpPr>
          <p:cNvPr id="749" name="Google Shape;749;p1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78</a:t>
            </a:fld>
            <a:endParaRPr/>
          </a:p>
        </p:txBody>
      </p:sp>
      <p:pic>
        <p:nvPicPr>
          <p:cNvPr id="750" name="Google Shape;750;p121" descr="Comparison between Web Components Breadcrumb markup and HTML markup. Breadcrumb as six lines, markup has many mor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-12373" b="12423"/>
          <a:stretch/>
        </p:blipFill>
        <p:spPr>
          <a:xfrm>
            <a:off x="-47134" y="-668034"/>
            <a:ext cx="9229798" cy="5191801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122"/>
          <p:cNvSpPr txBox="1">
            <a:spLocks noGrp="1"/>
          </p:cNvSpPr>
          <p:nvPr>
            <p:ph type="title"/>
          </p:nvPr>
        </p:nvSpPr>
        <p:spPr>
          <a:xfrm>
            <a:off x="77150" y="4673709"/>
            <a:ext cx="81795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…much longer…</a:t>
            </a:r>
            <a:endParaRPr sz="2500">
              <a:solidFill>
                <a:schemeClr val="lt1"/>
              </a:solidFill>
            </a:endParaRPr>
          </a:p>
        </p:txBody>
      </p:sp>
      <p:sp>
        <p:nvSpPr>
          <p:cNvPr id="756" name="Google Shape;756;p1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79</a:t>
            </a:fld>
            <a:endParaRPr/>
          </a:p>
        </p:txBody>
      </p:sp>
      <p:pic>
        <p:nvPicPr>
          <p:cNvPr id="757" name="Google Shape;757;p122" descr="Comparison between Web Components Breadcrumb markup and HTML markup. Same as earlier slide, except more markup in the right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-12373" b="12423"/>
          <a:stretch/>
        </p:blipFill>
        <p:spPr>
          <a:xfrm>
            <a:off x="-47134" y="-668034"/>
            <a:ext cx="9229798" cy="51918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Research update: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accent1"/>
                </a:solidFill>
              </a:rPr>
              <a:t>Components</a:t>
            </a:r>
            <a:endParaRPr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Banner</a:t>
            </a:r>
            <a:endParaRPr sz="3200"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Site alert</a:t>
            </a:r>
            <a:endParaRPr sz="3200"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Memorable date</a:t>
            </a:r>
            <a:endParaRPr sz="3200"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Time picker</a:t>
            </a:r>
            <a:endParaRPr sz="3200"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3200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Radio button</a:t>
            </a:r>
            <a:endParaRPr sz="3200"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78" name="Google Shape;278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cxnSp>
        <p:nvCxnSpPr>
          <p:cNvPr id="279" name="Google Shape;279;p5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96500" y="1709825"/>
            <a:ext cx="75510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0" name="Google Shape;280;p5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96500" y="2252125"/>
            <a:ext cx="75510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1" name="Google Shape;281;p5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96500" y="2843700"/>
            <a:ext cx="75510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5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96500" y="3451725"/>
            <a:ext cx="75510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5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96500" y="4051525"/>
            <a:ext cx="75510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5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96500" y="4610874"/>
            <a:ext cx="75510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123"/>
          <p:cNvSpPr txBox="1">
            <a:spLocks noGrp="1"/>
          </p:cNvSpPr>
          <p:nvPr>
            <p:ph type="title"/>
          </p:nvPr>
        </p:nvSpPr>
        <p:spPr>
          <a:xfrm>
            <a:off x="77150" y="4673709"/>
            <a:ext cx="81795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…really, a lot longer…</a:t>
            </a:r>
            <a:endParaRPr sz="2500">
              <a:solidFill>
                <a:schemeClr val="lt1"/>
              </a:solidFill>
            </a:endParaRPr>
          </a:p>
        </p:txBody>
      </p:sp>
      <p:sp>
        <p:nvSpPr>
          <p:cNvPr id="763" name="Google Shape;763;p1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80</a:t>
            </a:fld>
            <a:endParaRPr/>
          </a:p>
        </p:txBody>
      </p:sp>
      <p:pic>
        <p:nvPicPr>
          <p:cNvPr id="764" name="Google Shape;764;p123" descr="Comparison between Web Components Breadcrumb markup and HTML markup. Same as earlier slide, except EVEN more markup in the right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-12373" b="12423"/>
          <a:stretch/>
        </p:blipFill>
        <p:spPr>
          <a:xfrm>
            <a:off x="-47134" y="-668034"/>
            <a:ext cx="9229798" cy="5191801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124"/>
          <p:cNvSpPr txBox="1">
            <a:spLocks noGrp="1"/>
          </p:cNvSpPr>
          <p:nvPr>
            <p:ph type="title"/>
          </p:nvPr>
        </p:nvSpPr>
        <p:spPr>
          <a:xfrm>
            <a:off x="77150" y="4673709"/>
            <a:ext cx="81795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…all 54 lines!</a:t>
            </a:r>
            <a:endParaRPr sz="2500">
              <a:solidFill>
                <a:schemeClr val="lt1"/>
              </a:solidFill>
            </a:endParaRPr>
          </a:p>
        </p:txBody>
      </p:sp>
      <p:sp>
        <p:nvSpPr>
          <p:cNvPr id="770" name="Google Shape;770;p1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81</a:t>
            </a:fld>
            <a:endParaRPr/>
          </a:p>
        </p:txBody>
      </p:sp>
      <p:pic>
        <p:nvPicPr>
          <p:cNvPr id="771" name="Google Shape;771;p124" descr="Comparison between Web Components Breadcrumb markup and HTML markup. Same as earlier slide, markup how shows the end of the fil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-12373" b="12423"/>
          <a:stretch/>
        </p:blipFill>
        <p:spPr>
          <a:xfrm>
            <a:off x="-47134" y="-668034"/>
            <a:ext cx="9229798" cy="5191801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125"/>
          <p:cNvSpPr txBox="1">
            <a:spLocks noGrp="1"/>
          </p:cNvSpPr>
          <p:nvPr>
            <p:ph type="title"/>
          </p:nvPr>
        </p:nvSpPr>
        <p:spPr>
          <a:xfrm>
            <a:off x="77150" y="4673709"/>
            <a:ext cx="81795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The banner component is even more dramatic</a:t>
            </a:r>
            <a:endParaRPr sz="2500">
              <a:solidFill>
                <a:schemeClr val="lt1"/>
              </a:solidFill>
            </a:endParaRPr>
          </a:p>
        </p:txBody>
      </p:sp>
      <p:sp>
        <p:nvSpPr>
          <p:cNvPr id="777" name="Google Shape;777;p1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82</a:t>
            </a:fld>
            <a:endParaRPr/>
          </a:p>
        </p:txBody>
      </p:sp>
      <p:pic>
        <p:nvPicPr>
          <p:cNvPr id="778" name="Google Shape;778;p125" descr="Comparison between Web Components Banner markup and HTML. WC is six lines long, markup is 93 lines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-12373" b="12423"/>
          <a:stretch/>
        </p:blipFill>
        <p:spPr>
          <a:xfrm>
            <a:off x="-47134" y="-668034"/>
            <a:ext cx="9229798" cy="5191801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26"/>
          <p:cNvSpPr txBox="1">
            <a:spLocks noGrp="1"/>
          </p:cNvSpPr>
          <p:nvPr>
            <p:ph type="title"/>
          </p:nvPr>
        </p:nvSpPr>
        <p:spPr>
          <a:xfrm>
            <a:off x="77150" y="4673709"/>
            <a:ext cx="81795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Imagine using the Spanish version with just a single additional line of code.</a:t>
            </a:r>
            <a:endParaRPr sz="2500">
              <a:solidFill>
                <a:schemeClr val="lt1"/>
              </a:solidFill>
            </a:endParaRPr>
          </a:p>
        </p:txBody>
      </p:sp>
      <p:sp>
        <p:nvSpPr>
          <p:cNvPr id="784" name="Google Shape;784;p1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83</a:t>
            </a:fld>
            <a:endParaRPr/>
          </a:p>
        </p:txBody>
      </p:sp>
      <p:pic>
        <p:nvPicPr>
          <p:cNvPr id="785" name="Google Shape;785;p126" descr="Comparison between Web Components Banner spanish markup and HTML. WC is seven lines long and now include &quot;lang=es&quot;, markup is 93 lines. 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-12373" b="12423"/>
          <a:stretch/>
        </p:blipFill>
        <p:spPr>
          <a:xfrm>
            <a:off x="-47134" y="-668034"/>
            <a:ext cx="9229798" cy="5191801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1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lt1"/>
                </a:solidFill>
              </a:rPr>
              <a:t>The </a:t>
            </a:r>
            <a:r>
              <a:rPr lang="en">
                <a:solidFill>
                  <a:schemeClr val="accent2"/>
                </a:solidFill>
              </a:rPr>
              <a:t>element interface</a:t>
            </a:r>
            <a:r>
              <a:rPr lang="en">
                <a:solidFill>
                  <a:schemeClr val="lt1"/>
                </a:solidFill>
              </a:rPr>
              <a:t> 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stays consistent…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91" name="Google Shape;791;p1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84</a:t>
            </a:fld>
            <a:endParaRPr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1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lt1"/>
                </a:solidFill>
              </a:rPr>
              <a:t>…while the </a:t>
            </a:r>
            <a:r>
              <a:rPr lang="en">
                <a:solidFill>
                  <a:schemeClr val="dk2"/>
                </a:solidFill>
              </a:rPr>
              <a:t>element interpreter</a:t>
            </a:r>
            <a:r>
              <a:rPr lang="en">
                <a:solidFill>
                  <a:schemeClr val="lt1"/>
                </a:solidFill>
              </a:rPr>
              <a:t> 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handles changes under the hood.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97" name="Google Shape;797;p1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85</a:t>
            </a:fld>
            <a:endParaRPr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1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lt1"/>
                </a:solidFill>
              </a:rPr>
              <a:t>Updating a Web Component: Update interpreters, not markup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03" name="Google Shape;803;p1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86</a:t>
            </a:fld>
            <a:endParaRPr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1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lt1"/>
                </a:solidFill>
              </a:rPr>
              <a:t>Anything handled by interpreter updates automatically…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09" name="Google Shape;809;p1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87</a:t>
            </a:fld>
            <a:endParaRPr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Markup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Logic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Accessibility support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Metadata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Static content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Styling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15" name="Google Shape;815;p1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88</a:t>
            </a:fld>
            <a:endParaRPr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1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Theming as input data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21" name="Google Shape;821;p1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89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Research update: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accent1"/>
                </a:solidFill>
              </a:rPr>
              <a:t>Participants</a:t>
            </a:r>
            <a:endParaRPr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</a:rPr>
              <a:t>5 visually impaired</a:t>
            </a:r>
            <a:br>
              <a:rPr lang="en" sz="2800">
                <a:solidFill>
                  <a:schemeClr val="lt1"/>
                </a:solidFill>
              </a:rPr>
            </a:br>
            <a:r>
              <a:rPr lang="en" sz="2800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(3 blind, 2 low vision)</a:t>
            </a:r>
            <a:endParaRPr sz="2800"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</a:rPr>
              <a:t>1 with motor impairment</a:t>
            </a:r>
            <a:endParaRPr sz="28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800">
                <a:solidFill>
                  <a:schemeClr val="lt1"/>
                </a:solidFill>
              </a:rPr>
              <a:t>2 with mental health conditions </a:t>
            </a:r>
            <a:br>
              <a:rPr lang="en" sz="2800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</a:br>
            <a:r>
              <a:rPr lang="en" sz="2800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(ADHD, anxiety, depression)</a:t>
            </a:r>
            <a:endParaRPr sz="2800"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90" name="Google Shape;290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cxnSp>
        <p:nvCxnSpPr>
          <p:cNvPr id="291" name="Google Shape;291;p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96500" y="1939900"/>
            <a:ext cx="75510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2" name="Google Shape;292;p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96500" y="2884775"/>
            <a:ext cx="75510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3" name="Google Shape;293;p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96500" y="3402425"/>
            <a:ext cx="75510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4" name="Google Shape;294;p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96500" y="4363750"/>
            <a:ext cx="75510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1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Power of standards 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and flexibility of templates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27" name="Google Shape;827;p1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90</a:t>
            </a:fld>
            <a:endParaRPr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1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Easier to implement.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Easier to stay up to date.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33" name="Google Shape;833;p1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91</a:t>
            </a:fld>
            <a:endParaRPr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1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Move beyond maintenance to higher-order questions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39" name="Google Shape;839;p1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92</a:t>
            </a:fld>
            <a:endParaRPr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1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Shaping the future of 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government digital services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45" name="Google Shape;845;p1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93</a:t>
            </a:fld>
            <a:endParaRPr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137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4628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James Mejia</a:t>
            </a:r>
            <a:endParaRPr sz="3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Public Sans Light"/>
                <a:ea typeface="Public Sans Light"/>
                <a:cs typeface="Public Sans Light"/>
                <a:sym typeface="Public Sans Light"/>
              </a:rPr>
              <a:t>he/him</a:t>
            </a:r>
            <a:endParaRPr sz="3100"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851" name="Google Shape;851;p137"/>
          <p:cNvSpPr txBox="1">
            <a:spLocks noGrp="1"/>
          </p:cNvSpPr>
          <p:nvPr>
            <p:ph type="subTitle" idx="1"/>
          </p:nvPr>
        </p:nvSpPr>
        <p:spPr>
          <a:xfrm>
            <a:off x="4248300" y="1388300"/>
            <a:ext cx="4628100" cy="10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Public Sans ExtraBold"/>
                <a:ea typeface="Public Sans ExtraBold"/>
                <a:cs typeface="Public Sans ExtraBold"/>
                <a:sym typeface="Public Sans ExtraBold"/>
              </a:rPr>
              <a:t>Front-end engineer</a:t>
            </a:r>
            <a:endParaRPr sz="270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USWDS Contractor</a:t>
            </a:r>
            <a:endParaRPr/>
          </a:p>
        </p:txBody>
      </p:sp>
      <p:sp>
        <p:nvSpPr>
          <p:cNvPr id="852" name="Google Shape;852;p1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94</a:t>
            </a:fld>
            <a:endParaRPr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138"/>
          <p:cNvSpPr txBox="1">
            <a:spLocks noGrp="1"/>
          </p:cNvSpPr>
          <p:nvPr>
            <p:ph type="title"/>
          </p:nvPr>
        </p:nvSpPr>
        <p:spPr>
          <a:xfrm>
            <a:off x="294125" y="2050485"/>
            <a:ext cx="8520600" cy="8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Q&amp;A</a:t>
            </a:r>
            <a:endParaRPr/>
          </a:p>
        </p:txBody>
      </p:sp>
      <p:sp>
        <p:nvSpPr>
          <p:cNvPr id="858" name="Google Shape;858;p1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95</a:t>
            </a:fld>
            <a:endParaRPr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139"/>
          <p:cNvSpPr txBox="1">
            <a:spLocks noGrp="1"/>
          </p:cNvSpPr>
          <p:nvPr>
            <p:ph type="title"/>
          </p:nvPr>
        </p:nvSpPr>
        <p:spPr>
          <a:xfrm>
            <a:off x="569203" y="40445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month</a:t>
            </a:r>
            <a:endParaRPr/>
          </a:p>
        </p:txBody>
      </p:sp>
      <p:sp>
        <p:nvSpPr>
          <p:cNvPr id="864" name="Google Shape;864;p139"/>
          <p:cNvSpPr txBox="1">
            <a:spLocks noGrp="1"/>
          </p:cNvSpPr>
          <p:nvPr>
            <p:ph type="subTitle" idx="1"/>
          </p:nvPr>
        </p:nvSpPr>
        <p:spPr>
          <a:xfrm>
            <a:off x="537400" y="872275"/>
            <a:ext cx="8272200" cy="15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/>
              <a:t>May: </a:t>
            </a:r>
            <a:br>
              <a:rPr lang="en"/>
            </a:br>
            <a:r>
              <a:rPr lang="en" b="0">
                <a:latin typeface="Public Sans ExtraBold"/>
                <a:ea typeface="Public Sans ExtraBold"/>
                <a:cs typeface="Public Sans ExtraBold"/>
                <a:sym typeface="Public Sans ExtraBold"/>
              </a:rPr>
              <a:t>Creating accessible civic spaces</a:t>
            </a:r>
            <a:br>
              <a:rPr lang="en"/>
            </a:br>
            <a:endParaRPr/>
          </a:p>
        </p:txBody>
      </p:sp>
      <p:sp>
        <p:nvSpPr>
          <p:cNvPr id="865" name="Google Shape;865;p139"/>
          <p:cNvSpPr txBox="1">
            <a:spLocks noGrp="1"/>
          </p:cNvSpPr>
          <p:nvPr>
            <p:ph type="body" idx="2"/>
          </p:nvPr>
        </p:nvSpPr>
        <p:spPr>
          <a:xfrm>
            <a:off x="1109800" y="2521297"/>
            <a:ext cx="7330500" cy="19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#uswds-public</a:t>
            </a:r>
            <a:endParaRPr/>
          </a:p>
          <a:p>
            <a:pPr marL="457200" lvl="0" indent="-406400" algn="l" rtl="0">
              <a:spcBef>
                <a:spcPts val="130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github.com/uswds</a:t>
            </a:r>
            <a:endParaRPr/>
          </a:p>
          <a:p>
            <a:pPr marL="457200" lvl="0" indent="-406400" algn="l" rtl="0">
              <a:spcBef>
                <a:spcPts val="1300"/>
              </a:spcBef>
              <a:spcAft>
                <a:spcPts val="1300"/>
              </a:spcAft>
              <a:buSzPts val="2800"/>
              <a:buChar char="●"/>
            </a:pPr>
            <a:r>
              <a:rPr lang="en"/>
              <a:t>designsystem.digital.gov</a:t>
            </a:r>
            <a:endParaRPr/>
          </a:p>
        </p:txBody>
      </p:sp>
      <p:sp>
        <p:nvSpPr>
          <p:cNvPr id="866" name="Google Shape;866;p1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96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SWDS">
  <a:themeElements>
    <a:clrScheme name="Simple Light">
      <a:dk1>
        <a:srgbClr val="1B1B1B"/>
      </a:dk1>
      <a:lt1>
        <a:srgbClr val="FFFFFF"/>
      </a:lt1>
      <a:dk2>
        <a:srgbClr val="FFBE2E"/>
      </a:dk2>
      <a:lt2>
        <a:srgbClr val="AD8B65"/>
      </a:lt2>
      <a:accent1>
        <a:srgbClr val="976EFB"/>
      </a:accent1>
      <a:accent2>
        <a:srgbClr val="04CF85"/>
      </a:accent2>
      <a:accent3>
        <a:srgbClr val="EF38A3"/>
      </a:accent3>
      <a:accent4>
        <a:srgbClr val="EF5E25"/>
      </a:accent4>
      <a:accent5>
        <a:srgbClr val="0097A7"/>
      </a:accent5>
      <a:accent6>
        <a:srgbClr val="F1E5CD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SWDS">
  <a:themeElements>
    <a:clrScheme name="Simple Light">
      <a:dk1>
        <a:srgbClr val="1B1B1B"/>
      </a:dk1>
      <a:lt1>
        <a:srgbClr val="FFFFFF"/>
      </a:lt1>
      <a:dk2>
        <a:srgbClr val="FFBE2E"/>
      </a:dk2>
      <a:lt2>
        <a:srgbClr val="AD8B65"/>
      </a:lt2>
      <a:accent1>
        <a:srgbClr val="976EFB"/>
      </a:accent1>
      <a:accent2>
        <a:srgbClr val="04CF85"/>
      </a:accent2>
      <a:accent3>
        <a:srgbClr val="EF38A3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973</Words>
  <Application>Microsoft Macintosh PowerPoint</Application>
  <PresentationFormat>On-screen Show (16:9)</PresentationFormat>
  <Paragraphs>247</Paragraphs>
  <Slides>96</Slides>
  <Notes>96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96</vt:i4>
      </vt:variant>
    </vt:vector>
  </HeadingPairs>
  <TitlesOfParts>
    <vt:vector size="107" baseType="lpstr">
      <vt:lpstr>Public Sans Medium</vt:lpstr>
      <vt:lpstr>IBM Plex Mono</vt:lpstr>
      <vt:lpstr>Public Sans ExtraLight</vt:lpstr>
      <vt:lpstr>Public Sans ExtraBold</vt:lpstr>
      <vt:lpstr>IBM Plex Mono Medium</vt:lpstr>
      <vt:lpstr>Public Sans</vt:lpstr>
      <vt:lpstr>Public Sans Light</vt:lpstr>
      <vt:lpstr>Public Sans Thin</vt:lpstr>
      <vt:lpstr>Arial</vt:lpstr>
      <vt:lpstr>USWDS</vt:lpstr>
      <vt:lpstr>USWDS</vt:lpstr>
      <vt:lpstr>USWDS Monthly Call</vt:lpstr>
      <vt:lpstr>Hi!</vt:lpstr>
      <vt:lpstr>Agenda</vt:lpstr>
      <vt:lpstr>Site launches</vt:lpstr>
      <vt:lpstr>Notify.gov</vt:lpstr>
      <vt:lpstr>Great work!</vt:lpstr>
      <vt:lpstr>Product updates</vt:lpstr>
      <vt:lpstr>Research update: Components Banner Site alert Memorable date Time picker Radio button</vt:lpstr>
      <vt:lpstr>Research update: Participants 5 visually impaired (3 blind, 2 low vision) 1 with motor impairment 2 with mental health conditions  (ADHD, anxiety, depression)</vt:lpstr>
      <vt:lpstr>Research update: Devices and user agents 4 screen readers 1 screen magnification Mobile and desktop</vt:lpstr>
      <vt:lpstr>Research update: More to come!</vt:lpstr>
      <vt:lpstr>Component discussions</vt:lpstr>
      <vt:lpstr>Other discussions</vt:lpstr>
      <vt:lpstr>Introducing Web Components</vt:lpstr>
      <vt:lpstr>What’s under the hood on  a web page?</vt:lpstr>
      <vt:lpstr>Look at the source of any page and you’ll find stuff like this</vt:lpstr>
      <vt:lpstr>&lt;brackety stuff&gt;</vt:lpstr>
      <vt:lpstr>&lt;brackety stuff&gt; Markup</vt:lpstr>
      <vt:lpstr>The stable foundation of the web</vt:lpstr>
      <vt:lpstr>Stability, consistency, standardization → growth</vt:lpstr>
      <vt:lpstr>HyperText! Markup Language! HTML</vt:lpstr>
      <vt:lpstr>HTML everywhere… Except where you might expect it</vt:lpstr>
      <vt:lpstr>Components</vt:lpstr>
      <vt:lpstr>Modular, remixable building blocks  </vt:lpstr>
      <vt:lpstr>Pages are made out of components  </vt:lpstr>
      <vt:lpstr>Anything that appears again and again is a great candidate for a template  </vt:lpstr>
      <vt:lpstr>Templates receives data, content, and logic as an input and output HTML markup  </vt:lpstr>
      <vt:lpstr>So when you think of pages as made of components…  </vt:lpstr>
      <vt:lpstr>…behind the scenes they’re really made from templates.  </vt:lpstr>
      <vt:lpstr>Output HTML dynamically</vt:lpstr>
      <vt:lpstr>HTML: Standardized Template languages: Not so much</vt:lpstr>
      <vt:lpstr>The web wouldn’t exist with standardized HTML…</vt:lpstr>
      <vt:lpstr>…but dynamic applications couldn’t exist  without template languages.</vt:lpstr>
      <vt:lpstr>Tortoise and hare</vt:lpstr>
      <vt:lpstr>2013: Standardizing customizations  to HTML</vt:lpstr>
      <vt:lpstr>HTML elements</vt:lpstr>
      <vt:lpstr>You could think of HTML elements like the physical elements of the periodic table</vt:lpstr>
      <vt:lpstr>The "a" element, as common as hydrogen on the web </vt:lpstr>
      <vt:lpstr>Elements are made from opening and closing tags, attributes, and content</vt:lpstr>
      <vt:lpstr>The A element in action</vt:lpstr>
      <vt:lpstr>What about when a  component doesn’t have an analogous element?</vt:lpstr>
      <vt:lpstr>Or when an element doesn’t support all the functionality  of a component?</vt:lpstr>
      <vt:lpstr>This is when we have to build  our own models</vt:lpstr>
      <vt:lpstr>Let’s look at Breadcrumb</vt:lpstr>
      <vt:lpstr>Different instances of Breadcrumb</vt:lpstr>
      <vt:lpstr>Breadcrumb is a collection of links</vt:lpstr>
      <vt:lpstr>Breadcrumb starts with home links</vt:lpstr>
      <vt:lpstr>Breadcrumb end with current page links</vt:lpstr>
      <vt:lpstr>Breadcrumb mental model for content</vt:lpstr>
      <vt:lpstr>From this mental model, we manually interpret it into markup</vt:lpstr>
      <vt:lpstr>And this is what USWDS delivers: a markup specification</vt:lpstr>
      <vt:lpstr>So what do project teams  do with this?</vt:lpstr>
      <vt:lpstr>Teams build their own component templates to match the USWDS HTML Spec</vt:lpstr>
      <vt:lpstr>Then the templates use project data to output to a project markup that matches USWDS</vt:lpstr>
      <vt:lpstr>Looks like USWDS had a new release!</vt:lpstr>
      <vt:lpstr>CHeck release changes against template output</vt:lpstr>
      <vt:lpstr>Update project template and project markup to v2 </vt:lpstr>
      <vt:lpstr>Work for the model builders! Time! Energy! Resources!</vt:lpstr>
      <vt:lpstr>This makes it tough  for USWDS to change.</vt:lpstr>
      <vt:lpstr>What if we could deliver the model directly,  as a custom element?</vt:lpstr>
      <vt:lpstr>Along with  an element interpreter,  to translate the custom element into standard HTML?</vt:lpstr>
      <vt:lpstr>Well isn’t that pretty much exactly a component template?</vt:lpstr>
      <vt:lpstr>Yes.</vt:lpstr>
      <vt:lpstr>That’s just what the HTML standard released in 2013</vt:lpstr>
      <vt:lpstr>That’s the web standard we call Web Components</vt:lpstr>
      <vt:lpstr>The power of Web Components is in how we build our models</vt:lpstr>
      <vt:lpstr>The same set of breadcrumbs from before</vt:lpstr>
      <vt:lpstr>The same Breadcrumb content model from before</vt:lpstr>
      <vt:lpstr>Breadcrumbs: Change font?</vt:lpstr>
      <vt:lpstr>Breadcrumbs: Change icons?</vt:lpstr>
      <vt:lpstr>Breadcrumbs: No house?</vt:lpstr>
      <vt:lpstr>Breadcrumbs simple content and attribute model</vt:lpstr>
      <vt:lpstr>This model describes not only the current state…</vt:lpstr>
      <vt:lpstr>…but potentially different presentations of Breadcrumb as well</vt:lpstr>
      <vt:lpstr>The power of the model: simplicity and consistency</vt:lpstr>
      <vt:lpstr>Only those items critical to the model…</vt:lpstr>
      <vt:lpstr>…and only those items that require project-specific configuration.</vt:lpstr>
      <vt:lpstr>Breadcrumb has a 6-line interface. The markup is much longer…</vt:lpstr>
      <vt:lpstr>…much longer…</vt:lpstr>
      <vt:lpstr>…really, a lot longer…</vt:lpstr>
      <vt:lpstr>…all 54 lines!</vt:lpstr>
      <vt:lpstr>The banner component is even more dramatic</vt:lpstr>
      <vt:lpstr>Imagine using the Spanish version with just a single additional line of code.</vt:lpstr>
      <vt:lpstr>The element interface  stays consistent…</vt:lpstr>
      <vt:lpstr>…while the element interpreter  handles changes under the hood.</vt:lpstr>
      <vt:lpstr>Updating a Web Component: Update interpreters, not markup</vt:lpstr>
      <vt:lpstr>Anything handled by interpreter updates automatically…</vt:lpstr>
      <vt:lpstr>Markup Logic Accessibility support Metadata Static content Styling</vt:lpstr>
      <vt:lpstr>Theming as input data</vt:lpstr>
      <vt:lpstr>Power of standards  and flexibility of templates</vt:lpstr>
      <vt:lpstr>Easier to implement. Easier to stay up to date.</vt:lpstr>
      <vt:lpstr>Move beyond maintenance to higher-order questions</vt:lpstr>
      <vt:lpstr>Shaping the future of  government digital services</vt:lpstr>
      <vt:lpstr>James Mejia he/him</vt:lpstr>
      <vt:lpstr>Q&amp;A</vt:lpstr>
      <vt:lpstr>Next month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USWDS Monthly Call</dc:title>
  <cp:lastModifiedBy>danielowilliams</cp:lastModifiedBy>
  <cp:revision>1</cp:revision>
  <dcterms:modified xsi:type="dcterms:W3CDTF">2024-04-18T09:20:53Z</dcterms:modified>
</cp:coreProperties>
</file>