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9"/>
  </p:notesMasterIdLst>
  <p:handoutMasterIdLst>
    <p:handoutMasterId r:id="rId30"/>
  </p:handoutMasterIdLst>
  <p:sldIdLst>
    <p:sldId id="258" r:id="rId3"/>
    <p:sldId id="261" r:id="rId4"/>
    <p:sldId id="262" r:id="rId5"/>
    <p:sldId id="265" r:id="rId6"/>
    <p:sldId id="266" r:id="rId7"/>
    <p:sldId id="267" r:id="rId8"/>
    <p:sldId id="274" r:id="rId9"/>
    <p:sldId id="277" r:id="rId10"/>
    <p:sldId id="280" r:id="rId11"/>
    <p:sldId id="281" r:id="rId12"/>
    <p:sldId id="263" r:id="rId13"/>
    <p:sldId id="264" r:id="rId14"/>
    <p:sldId id="273" r:id="rId15"/>
    <p:sldId id="284" r:id="rId16"/>
    <p:sldId id="270" r:id="rId17"/>
    <p:sldId id="271" r:id="rId18"/>
    <p:sldId id="268" r:id="rId19"/>
    <p:sldId id="278" r:id="rId20"/>
    <p:sldId id="272" r:id="rId21"/>
    <p:sldId id="279" r:id="rId22"/>
    <p:sldId id="269" r:id="rId23"/>
    <p:sldId id="282" r:id="rId24"/>
    <p:sldId id="283" r:id="rId25"/>
    <p:sldId id="275" r:id="rId26"/>
    <p:sldId id="276" r:id="rId27"/>
    <p:sldId id="259" r:id="rId2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A7A8AA"/>
    <a:srgbClr val="63666A"/>
    <a:srgbClr val="EFDBB2"/>
    <a:srgbClr val="F3D54E"/>
    <a:srgbClr val="F2A900"/>
    <a:srgbClr val="A07400"/>
    <a:srgbClr val="C9B1D0"/>
    <a:srgbClr val="AB3388"/>
    <a:srgbClr val="6B2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0" autoAdjust="0"/>
    <p:restoredTop sz="95344" autoAdjust="0"/>
  </p:normalViewPr>
  <p:slideViewPr>
    <p:cSldViewPr snapToGrid="0" snapToObjects="1">
      <p:cViewPr varScale="1">
        <p:scale>
          <a:sx n="129" d="100"/>
          <a:sy n="129" d="100"/>
        </p:scale>
        <p:origin x="1224" y="200"/>
      </p:cViewPr>
      <p:guideLst>
        <p:guide orient="horz" pos="1800"/>
        <p:guide pos="2880"/>
      </p:guideLst>
    </p:cSldViewPr>
  </p:slideViewPr>
  <p:outlineViewPr>
    <p:cViewPr>
      <p:scale>
        <a:sx n="33" d="100"/>
        <a:sy n="33" d="100"/>
      </p:scale>
      <p:origin x="0" y="-569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8/19/21</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8/19/21</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146171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register a trademark for things</a:t>
            </a:r>
            <a:r>
              <a:rPr lang="en-US" baseline="0" dirty="0"/>
              <a:t> like shapes, colors, and even sounds </a:t>
            </a:r>
          </a:p>
          <a:p>
            <a:r>
              <a:rPr lang="en-US" baseline="0" dirty="0"/>
              <a:t>General mills = shape of bugle </a:t>
            </a:r>
          </a:p>
          <a:p>
            <a:r>
              <a:rPr lang="en-US" baseline="0" dirty="0"/>
              <a:t>Tiffany = tiffany blue </a:t>
            </a:r>
          </a:p>
          <a:p>
            <a:r>
              <a:rPr lang="en-US" baseline="0" dirty="0"/>
              <a:t>Sounds and smells – </a:t>
            </a:r>
            <a:r>
              <a:rPr lang="en-US" baseline="0" dirty="0" err="1"/>
              <a:t>hasboro</a:t>
            </a:r>
            <a:r>
              <a:rPr lang="en-US" baseline="0" dirty="0"/>
              <a:t> has a trademark for the smell of play-dough, NBC has a </a:t>
            </a:r>
            <a:r>
              <a:rPr lang="en-US" baseline="0" dirty="0" err="1"/>
              <a:t>soundmark</a:t>
            </a:r>
            <a:r>
              <a:rPr lang="en-US" baseline="0" dirty="0"/>
              <a:t> for the three-note NBC chimes</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57642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Trademark</a:t>
            </a:r>
            <a:r>
              <a:rPr lang="en-US" baseline="0" dirty="0"/>
              <a:t>s offer protection in specific contexts, but do not give companies or individuals exclusive rights to a word or phrase. For example, Apple has a registered trademark for their brand, but that does not mean you cannot use the word “apple.” You just can’t name your tech company apple. Similarly, you can use the phrase “Super Bowl,” but you can’t name a sporting event the Super Bowl.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81588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federal government,</a:t>
            </a:r>
            <a:r>
              <a:rPr lang="en-US" baseline="0" dirty="0"/>
              <a:t> our voice carries weight, and we should try to avoid appearances of endorsement.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83190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register a hashtag as a trademark?</a:t>
            </a:r>
            <a:r>
              <a:rPr lang="en-US" baseline="0" dirty="0"/>
              <a:t> </a:t>
            </a:r>
          </a:p>
          <a:p>
            <a:endParaRPr lang="en-US" baseline="0" dirty="0"/>
          </a:p>
          <a:p>
            <a:r>
              <a:rPr lang="en-US" baseline="0" dirty="0"/>
              <a:t>The answer used to be no, and in most cases it still is. If you are only using a hashtag as a way to search for your brand or company on social media, it is not eligible for trademark registration. For example, I frequently use the #</a:t>
            </a:r>
            <a:r>
              <a:rPr lang="en-US" baseline="0" dirty="0" err="1"/>
              <a:t>USPTONearYou</a:t>
            </a:r>
            <a:r>
              <a:rPr lang="en-US" baseline="0" dirty="0"/>
              <a:t> when posting content about our regional offices, but the USPTO could not register this as a trademark because we do not use the tag anywhere besides social media. </a:t>
            </a:r>
          </a:p>
          <a:p>
            <a:endParaRPr lang="en-US" baseline="0" dirty="0"/>
          </a:p>
          <a:p>
            <a:r>
              <a:rPr lang="en-US" baseline="0" dirty="0"/>
              <a:t>However, if a company uses its hashtag as a trademark, it is registerable. </a:t>
            </a:r>
            <a:r>
              <a:rPr lang="en-US" dirty="0"/>
              <a:t>In this example,</a:t>
            </a:r>
            <a:r>
              <a:rPr lang="en-US" baseline="0" dirty="0"/>
              <a:t> Checkers has registered the #</a:t>
            </a:r>
            <a:r>
              <a:rPr lang="en-US" baseline="0" dirty="0" err="1"/>
              <a:t>FastFoodie</a:t>
            </a:r>
            <a:r>
              <a:rPr lang="en-US" baseline="0" dirty="0"/>
              <a:t>, which they are using as a trademark on their products.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416725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397259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70449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three types of IP are all able to be federally registered and protected, and these three types are the ones we will be discussing today. We will provide a brief explanation of each type of IP, explain how they are commonly used in social media, and discuss best practice for successfully using them. </a:t>
            </a:r>
          </a:p>
          <a:p>
            <a:endParaRPr lang="en-US" baseline="0" dirty="0"/>
          </a:p>
          <a:p>
            <a:r>
              <a:rPr lang="en-US" dirty="0"/>
              <a:t>Trade secret</a:t>
            </a:r>
            <a:r>
              <a:rPr lang="en-US" baseline="0" dirty="0"/>
              <a:t>s are legally enforceable but are not registered federally – if you have a trade secret, you should not put it on social media.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3564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have posted about</a:t>
            </a:r>
            <a:r>
              <a:rPr lang="en-US" baseline="0" dirty="0"/>
              <a:t> our organization’s appearances on Jeopardy? In this example, the ISS itself contains patented technology, the name “Jeopardy!” is a registered trademark, and the Jeopardy! theme song has copyright protection </a:t>
            </a:r>
          </a:p>
          <a:p>
            <a:r>
              <a:rPr lang="en-US" baseline="0" dirty="0"/>
              <a:t>Chances are, you have already engaged with IP on social media – and that’s okay! Knowing the rules of the road can help you engage with protected intellectual property deliberately and avoid any potential pitfalls.</a:t>
            </a:r>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80008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issuing a patent, the USPTO does not judge whether an invention is commercially viable, only if it is novel and non-obvious. </a:t>
            </a:r>
          </a:p>
          <a:p>
            <a:r>
              <a:rPr lang="en-US" baseline="0" dirty="0"/>
              <a:t>Patent protection does not guarantee a technology will be brought to market, it only prevents others from doing so. </a:t>
            </a:r>
          </a:p>
          <a:p>
            <a:r>
              <a:rPr lang="en-US" baseline="0" dirty="0"/>
              <a:t>Fosters competitiveness – other companies and inventors can’t copy a patented technology, they have to improve on it somehow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241254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patents protect discoveries</a:t>
            </a:r>
            <a:r>
              <a:rPr lang="en-US" baseline="0" dirty="0"/>
              <a:t> of new technologies or processes, or an improvement on existing ones. These are the majority of patents. </a:t>
            </a:r>
          </a:p>
          <a:p>
            <a:r>
              <a:rPr lang="en-US" baseline="0" dirty="0"/>
              <a:t>Design patents protect the ornamental design of an article of manufacture </a:t>
            </a:r>
          </a:p>
          <a:p>
            <a:r>
              <a:rPr lang="en-US" baseline="0" dirty="0"/>
              <a:t>Plant patents protect new varieties of plants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401915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 patent example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22011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need to</a:t>
            </a:r>
            <a:r>
              <a:rPr lang="en-US" baseline="0" dirty="0"/>
              <a:t> apply for federal registration to claim a trademark, but registration provides many benefits, including having your trademark nationally protected instead of regionally and  being able to bring legal action concerning your trademark to a federal court, and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2146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registered trademarks are company or brand names, logos, or phrases used for marketing</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67511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8342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93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uspto.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4CEA-7AD4-CF4F-BEEE-52966493B4D3}"/>
              </a:ext>
            </a:extLst>
          </p:cNvPr>
          <p:cNvSpPr>
            <a:spLocks noGrp="1"/>
          </p:cNvSpPr>
          <p:nvPr>
            <p:ph type="title" idx="4294967295"/>
          </p:nvPr>
        </p:nvSpPr>
        <p:spPr>
          <a:xfrm>
            <a:off x="457200" y="-952500"/>
            <a:ext cx="8229600" cy="952500"/>
          </a:xfrm>
        </p:spPr>
        <p:txBody>
          <a:bodyPr>
            <a:normAutofit/>
          </a:bodyPr>
          <a:lstStyle/>
          <a:p>
            <a:r>
              <a:rPr lang="en-US" sz="800" dirty="0"/>
              <a:t>United</a:t>
            </a:r>
            <a:r>
              <a:rPr lang="en-US" sz="800" baseline="0" dirty="0"/>
              <a:t> States Patent and Trademark Office (USPTO)</a:t>
            </a:r>
            <a:endParaRPr lang="en-US" sz="800" dirty="0"/>
          </a:p>
        </p:txBody>
      </p:sp>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patents</a:t>
            </a:r>
          </a:p>
        </p:txBody>
      </p:sp>
      <p:pic>
        <p:nvPicPr>
          <p:cNvPr id="5" name="Content Placeholder 4" descr="Sceenshot of the patent searching database &quot;PAFT&quot;" title="PAFT"/>
          <p:cNvPicPr>
            <a:picLocks noGrp="1" noChangeAspect="1"/>
          </p:cNvPicPr>
          <p:nvPr>
            <p:ph idx="1"/>
          </p:nvPr>
        </p:nvPicPr>
        <p:blipFill rotWithShape="1">
          <a:blip r:embed="rId2">
            <a:extLst>
              <a:ext uri="{28A0092B-C50C-407E-A947-70E740481C1C}">
                <a14:useLocalDpi xmlns:a14="http://schemas.microsoft.com/office/drawing/2010/main" val="0"/>
              </a:ext>
            </a:extLst>
          </a:blip>
          <a:srcRect l="30111" r="25076"/>
          <a:stretch/>
        </p:blipFill>
        <p:spPr>
          <a:xfrm>
            <a:off x="388620" y="1500053"/>
            <a:ext cx="4570024" cy="3559461"/>
          </a:xfrm>
        </p:spPr>
      </p:pic>
      <p:sp>
        <p:nvSpPr>
          <p:cNvPr id="4" name="Slide Number Placeholder 3"/>
          <p:cNvSpPr>
            <a:spLocks noGrp="1"/>
          </p:cNvSpPr>
          <p:nvPr>
            <p:ph type="sldNum" sz="quarter" idx="10"/>
          </p:nvPr>
        </p:nvSpPr>
        <p:spPr/>
        <p:txBody>
          <a:bodyPr/>
          <a:lstStyle/>
          <a:p>
            <a:fld id="{1D648693-0942-45E9-83AE-76FC568F9452}" type="slidenum">
              <a:rPr lang="en-US" smtClean="0"/>
              <a:pPr/>
              <a:t>10</a:t>
            </a:fld>
            <a:endParaRPr lang="en-US" dirty="0"/>
          </a:p>
        </p:txBody>
      </p:sp>
      <p:pic>
        <p:nvPicPr>
          <p:cNvPr id="6" name="Picture 5" descr="Screenshot of the Google patents searching database " title="Google patents"/>
          <p:cNvPicPr>
            <a:picLocks noChangeAspect="1"/>
          </p:cNvPicPr>
          <p:nvPr/>
        </p:nvPicPr>
        <p:blipFill rotWithShape="1">
          <a:blip r:embed="rId3">
            <a:extLst>
              <a:ext uri="{28A0092B-C50C-407E-A947-70E740481C1C}">
                <a14:useLocalDpi xmlns:a14="http://schemas.microsoft.com/office/drawing/2010/main" val="0"/>
              </a:ext>
            </a:extLst>
          </a:blip>
          <a:srcRect l="5170" r="5140"/>
          <a:stretch/>
        </p:blipFill>
        <p:spPr>
          <a:xfrm>
            <a:off x="4958644" y="1088705"/>
            <a:ext cx="3964376" cy="3529015"/>
          </a:xfrm>
          <a:prstGeom prst="rect">
            <a:avLst/>
          </a:prstGeom>
        </p:spPr>
      </p:pic>
    </p:spTree>
    <p:extLst>
      <p:ext uri="{BB962C8B-B14F-4D97-AF65-F5344CB8AC3E}">
        <p14:creationId xmlns:p14="http://schemas.microsoft.com/office/powerpoint/2010/main" val="326324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trademark?</a:t>
            </a:r>
          </a:p>
        </p:txBody>
      </p:sp>
      <p:sp>
        <p:nvSpPr>
          <p:cNvPr id="3" name="Content Placeholder 2"/>
          <p:cNvSpPr>
            <a:spLocks noGrp="1"/>
          </p:cNvSpPr>
          <p:nvPr>
            <p:ph idx="1"/>
          </p:nvPr>
        </p:nvSpPr>
        <p:spPr>
          <a:xfrm>
            <a:off x="457199" y="1447584"/>
            <a:ext cx="4615543" cy="3966245"/>
          </a:xfrm>
        </p:spPr>
        <p:txBody>
          <a:bodyPr>
            <a:normAutofit fontScale="92500" lnSpcReduction="20000"/>
          </a:bodyPr>
          <a:lstStyle/>
          <a:p>
            <a:pPr marL="0" indent="0">
              <a:lnSpc>
                <a:spcPct val="120000"/>
              </a:lnSpc>
              <a:buNone/>
            </a:pPr>
            <a:r>
              <a:rPr lang="en-US" dirty="0"/>
              <a:t>A trademark protects any word, slogan, symbol, design, or combination of, that identifies goods or services, indicates their source, and distinguishes them from the goods or services of others.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11</a:t>
            </a:fld>
            <a:endParaRPr lang="en-US" dirty="0"/>
          </a:p>
        </p:txBody>
      </p:sp>
      <p:pic>
        <p:nvPicPr>
          <p:cNvPr id="5" name="Picture 4" descr="A row of trademark registration symbols with a magnifying glass highlighting one of them" title="Trademark regis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535" y="1651227"/>
            <a:ext cx="3583703" cy="2391002"/>
          </a:xfrm>
          <a:prstGeom prst="rect">
            <a:avLst/>
          </a:prstGeom>
        </p:spPr>
      </p:pic>
    </p:spTree>
    <p:extLst>
      <p:ext uri="{BB962C8B-B14F-4D97-AF65-F5344CB8AC3E}">
        <p14:creationId xmlns:p14="http://schemas.microsoft.com/office/powerpoint/2010/main" val="60810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register a trademark? </a:t>
            </a:r>
          </a:p>
        </p:txBody>
      </p:sp>
      <p:sp>
        <p:nvSpPr>
          <p:cNvPr id="3" name="Content Placeholder 2"/>
          <p:cNvSpPr>
            <a:spLocks noGrp="1"/>
          </p:cNvSpPr>
          <p:nvPr>
            <p:ph idx="1"/>
          </p:nvPr>
        </p:nvSpPr>
        <p:spPr>
          <a:xfrm>
            <a:off x="457200" y="1447584"/>
            <a:ext cx="4518660" cy="3786267"/>
          </a:xfrm>
        </p:spPr>
        <p:txBody>
          <a:bodyPr>
            <a:normAutofit/>
          </a:bodyPr>
          <a:lstStyle/>
          <a:p>
            <a:r>
              <a:rPr lang="en-US" sz="2800" dirty="0"/>
              <a:t>Protects your brand from misuse and imitation </a:t>
            </a:r>
          </a:p>
          <a:p>
            <a:r>
              <a:rPr lang="en-US" sz="2800" dirty="0"/>
              <a:t>Prevents your trademark from being registered by others without your permission</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12</a:t>
            </a:fld>
            <a:endParaRPr lang="en-US" dirty="0"/>
          </a:p>
        </p:txBody>
      </p:sp>
      <p:pic>
        <p:nvPicPr>
          <p:cNvPr id="5" name="Picture 4" descr="The trademark registration symbol, a capital R inside a circle " title="Registration symbol"/>
          <p:cNvPicPr>
            <a:picLocks noChangeAspect="1"/>
          </p:cNvPicPr>
          <p:nvPr/>
        </p:nvPicPr>
        <p:blipFill rotWithShape="1">
          <a:blip r:embed="rId3">
            <a:extLst>
              <a:ext uri="{28A0092B-C50C-407E-A947-70E740481C1C}">
                <a14:useLocalDpi xmlns:a14="http://schemas.microsoft.com/office/drawing/2010/main" val="0"/>
              </a:ext>
            </a:extLst>
          </a:blip>
          <a:srcRect l="13988" r="15749"/>
          <a:stretch/>
        </p:blipFill>
        <p:spPr>
          <a:xfrm>
            <a:off x="5276054" y="1371599"/>
            <a:ext cx="3410746" cy="3238501"/>
          </a:xfrm>
          <a:prstGeom prst="rect">
            <a:avLst/>
          </a:prstGeom>
        </p:spPr>
      </p:pic>
    </p:spTree>
    <p:extLst>
      <p:ext uri="{BB962C8B-B14F-4D97-AF65-F5344CB8AC3E}">
        <p14:creationId xmlns:p14="http://schemas.microsoft.com/office/powerpoint/2010/main" val="123373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trademarks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13</a:t>
            </a:fld>
            <a:endParaRPr lang="en-US" dirty="0"/>
          </a:p>
        </p:txBody>
      </p:sp>
      <p:pic>
        <p:nvPicPr>
          <p:cNvPr id="6" name="Content Placeholder 5" descr="The word &quot;NIKE&quot; in capital letters" title="Nike"/>
          <p:cNvPicPr>
            <a:picLocks noGrp="1" noChangeAspect="1"/>
          </p:cNvPicPr>
          <p:nvPr>
            <p:ph idx="1"/>
          </p:nvPr>
        </p:nvPicPr>
        <p:blipFill rotWithShape="1">
          <a:blip r:embed="rId3">
            <a:extLst>
              <a:ext uri="{28A0092B-C50C-407E-A947-70E740481C1C}">
                <a14:useLocalDpi xmlns:a14="http://schemas.microsoft.com/office/drawing/2010/main" val="0"/>
              </a:ext>
            </a:extLst>
          </a:blip>
          <a:srcRect l="16666" r="12464"/>
          <a:stretch/>
        </p:blipFill>
        <p:spPr>
          <a:xfrm>
            <a:off x="201930" y="2249144"/>
            <a:ext cx="2426970" cy="1697390"/>
          </a:xfrm>
        </p:spPr>
      </p:pic>
      <p:pic>
        <p:nvPicPr>
          <p:cNvPr id="7" name="Picture 6" descr=" The word NIKE in capital, stylized letters with a curvy checkmark" title="NIk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2260" y="2327941"/>
            <a:ext cx="3025140" cy="1850085"/>
          </a:xfrm>
          <a:prstGeom prst="rect">
            <a:avLst/>
          </a:prstGeom>
        </p:spPr>
      </p:pic>
      <p:pic>
        <p:nvPicPr>
          <p:cNvPr id="8" name="Picture 7" descr="The words &quot;JUST DO IT&quot; in captial letters " title="Slog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2414914"/>
            <a:ext cx="2901658" cy="949806"/>
          </a:xfrm>
          <a:prstGeom prst="rect">
            <a:avLst/>
          </a:prstGeom>
        </p:spPr>
      </p:pic>
    </p:spTree>
    <p:extLst>
      <p:ext uri="{BB962C8B-B14F-4D97-AF65-F5344CB8AC3E}">
        <p14:creationId xmlns:p14="http://schemas.microsoft.com/office/powerpoint/2010/main" val="20123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trademarks</a:t>
            </a:r>
          </a:p>
        </p:txBody>
      </p:sp>
      <p:pic>
        <p:nvPicPr>
          <p:cNvPr id="6" name="Picture 5" descr="Drawing of the shape of a bugle chip " title="Bugle"/>
          <p:cNvPicPr>
            <a:picLocks noChangeAspect="1"/>
          </p:cNvPicPr>
          <p:nvPr/>
        </p:nvPicPr>
        <p:blipFill rotWithShape="1">
          <a:blip r:embed="rId3">
            <a:extLst>
              <a:ext uri="{28A0092B-C50C-407E-A947-70E740481C1C}">
                <a14:useLocalDpi xmlns:a14="http://schemas.microsoft.com/office/drawing/2010/main" val="0"/>
              </a:ext>
            </a:extLst>
          </a:blip>
          <a:srcRect l="15698" t="40485" r="17563" b="27988"/>
          <a:stretch/>
        </p:blipFill>
        <p:spPr>
          <a:xfrm>
            <a:off x="1053527" y="2339341"/>
            <a:ext cx="3518473" cy="1481464"/>
          </a:xfrm>
          <a:prstGeom prst="rect">
            <a:avLst/>
          </a:prstGeom>
        </p:spPr>
      </p:pic>
      <p:pic>
        <p:nvPicPr>
          <p:cNvPr id="5" name="Content Placeholder 4" descr="A square jewelry box in a shade of light blue " title="Tiffany box"/>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66320" y="1638473"/>
            <a:ext cx="2682400" cy="2776520"/>
          </a:xfrm>
        </p:spPr>
      </p:pic>
      <p:sp>
        <p:nvSpPr>
          <p:cNvPr id="4" name="Slide Number Placeholder 3"/>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133131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 trademark, what do I do? </a:t>
            </a:r>
          </a:p>
        </p:txBody>
      </p:sp>
      <p:sp>
        <p:nvSpPr>
          <p:cNvPr id="3" name="Content Placeholder 2"/>
          <p:cNvSpPr>
            <a:spLocks noGrp="1"/>
          </p:cNvSpPr>
          <p:nvPr>
            <p:ph idx="1"/>
          </p:nvPr>
        </p:nvSpPr>
        <p:spPr/>
        <p:txBody>
          <a:bodyPr/>
          <a:lstStyle/>
          <a:p>
            <a:r>
              <a:rPr lang="en-US" dirty="0"/>
              <a:t>Trademarks offer protection in specific contexts </a:t>
            </a:r>
          </a:p>
          <a:p>
            <a:r>
              <a:rPr lang="en-US" dirty="0"/>
              <a:t>When in doubt: </a:t>
            </a:r>
          </a:p>
          <a:p>
            <a:pPr lvl="1"/>
            <a:r>
              <a:rPr lang="en-US" dirty="0"/>
              <a:t>Look up terms of service</a:t>
            </a:r>
          </a:p>
          <a:p>
            <a:pPr lvl="1"/>
            <a:r>
              <a:rPr lang="en-US" dirty="0"/>
              <a:t>Check with your legal team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15</a:t>
            </a:fld>
            <a:endParaRPr lang="en-US" dirty="0"/>
          </a:p>
        </p:txBody>
      </p:sp>
    </p:spTree>
    <p:extLst>
      <p:ext uri="{BB962C8B-B14F-4D97-AF65-F5344CB8AC3E}">
        <p14:creationId xmlns:p14="http://schemas.microsoft.com/office/powerpoint/2010/main" val="91593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Trademarks and social media </a:t>
            </a:r>
          </a:p>
        </p:txBody>
      </p:sp>
      <p:sp>
        <p:nvSpPr>
          <p:cNvPr id="3" name="Content Placeholder 2"/>
          <p:cNvSpPr>
            <a:spLocks noGrp="1"/>
          </p:cNvSpPr>
          <p:nvPr>
            <p:ph idx="1"/>
          </p:nvPr>
        </p:nvSpPr>
        <p:spPr/>
        <p:txBody>
          <a:bodyPr/>
          <a:lstStyle/>
          <a:p>
            <a:r>
              <a:rPr lang="en-US" dirty="0"/>
              <a:t>Considering using a registered trademark as part of your social media content? Consider the following: </a:t>
            </a:r>
          </a:p>
          <a:p>
            <a:pPr lvl="1"/>
            <a:r>
              <a:rPr lang="en-US" dirty="0"/>
              <a:t>Does your post add value? </a:t>
            </a:r>
          </a:p>
          <a:p>
            <a:pPr lvl="1"/>
            <a:r>
              <a:rPr lang="en-US" dirty="0"/>
              <a:t>Does it support your mission? </a:t>
            </a:r>
          </a:p>
          <a:p>
            <a:pPr lvl="1"/>
            <a:r>
              <a:rPr lang="en-US" dirty="0"/>
              <a:t>Have you considered any negative consequences?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16</a:t>
            </a:fld>
            <a:endParaRPr lang="en-US" dirty="0"/>
          </a:p>
        </p:txBody>
      </p:sp>
    </p:spTree>
    <p:extLst>
      <p:ext uri="{BB962C8B-B14F-4D97-AF65-F5344CB8AC3E}">
        <p14:creationId xmlns:p14="http://schemas.microsoft.com/office/powerpoint/2010/main" val="310104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Endorsement?</a:t>
            </a:r>
          </a:p>
        </p:txBody>
      </p:sp>
      <p:sp>
        <p:nvSpPr>
          <p:cNvPr id="3" name="Content Placeholder 2"/>
          <p:cNvSpPr>
            <a:spLocks noGrp="1"/>
          </p:cNvSpPr>
          <p:nvPr>
            <p:ph idx="1"/>
          </p:nvPr>
        </p:nvSpPr>
        <p:spPr/>
        <p:txBody>
          <a:bodyPr/>
          <a:lstStyle/>
          <a:p>
            <a:r>
              <a:rPr lang="en-US" dirty="0"/>
              <a:t>Avoid appearances of endorsing a specific company or product</a:t>
            </a:r>
          </a:p>
          <a:p>
            <a:pPr lvl="1"/>
            <a:r>
              <a:rPr lang="en-US" dirty="0"/>
              <a:t>Highlight multiple trademarks when possible </a:t>
            </a:r>
          </a:p>
          <a:p>
            <a:pPr lvl="1"/>
            <a:r>
              <a:rPr lang="en-US" dirty="0"/>
              <a:t>Consider diversity in geography, size of company, and type of product </a:t>
            </a:r>
          </a:p>
          <a:p>
            <a:pPr lvl="1"/>
            <a:r>
              <a:rPr lang="en-US" dirty="0"/>
              <a:t>Check parent companies and research any </a:t>
            </a:r>
            <a:r>
              <a:rPr lang="en-US"/>
              <a:t>potential scandals </a:t>
            </a:r>
            <a:endParaRPr lang="en-US" dirty="0"/>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17</a:t>
            </a:fld>
            <a:endParaRPr lang="en-US" dirty="0"/>
          </a:p>
        </p:txBody>
      </p:sp>
    </p:spTree>
    <p:extLst>
      <p:ext uri="{BB962C8B-B14F-4D97-AF65-F5344CB8AC3E}">
        <p14:creationId xmlns:p14="http://schemas.microsoft.com/office/powerpoint/2010/main" val="109247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a:t>
            </a:r>
          </a:p>
        </p:txBody>
      </p:sp>
      <p:pic>
        <p:nvPicPr>
          <p:cNvPr id="6" name="Picture 5" descr="A tweet from the USPTO showing three shark trademarks and specimins " title="Shark twe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85" y="1543543"/>
            <a:ext cx="4077029" cy="2992435"/>
          </a:xfrm>
          <a:prstGeom prst="rect">
            <a:avLst/>
          </a:prstGeom>
        </p:spPr>
      </p:pic>
      <p:pic>
        <p:nvPicPr>
          <p:cNvPr id="5" name="Content Placeholder 4" descr="A social media post from the USPTO listing five different ice cream companies " title="Ice cream day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5353" y="749790"/>
            <a:ext cx="3727213" cy="3786188"/>
          </a:xfrm>
        </p:spPr>
      </p:pic>
      <p:sp>
        <p:nvSpPr>
          <p:cNvPr id="4" name="Slide Number Placeholder 3"/>
          <p:cNvSpPr>
            <a:spLocks noGrp="1"/>
          </p:cNvSpPr>
          <p:nvPr>
            <p:ph type="sldNum" sz="quarter" idx="10"/>
          </p:nvPr>
        </p:nvSpPr>
        <p:spPr/>
        <p:txBody>
          <a:bodyPr/>
          <a:lstStyle/>
          <a:p>
            <a:fld id="{1D648693-0942-45E9-83AE-76FC568F9452}" type="slidenum">
              <a:rPr lang="en-US" smtClean="0"/>
              <a:pPr/>
              <a:t>18</a:t>
            </a:fld>
            <a:endParaRPr lang="en-US" dirty="0"/>
          </a:p>
        </p:txBody>
      </p:sp>
    </p:spTree>
    <p:extLst>
      <p:ext uri="{BB962C8B-B14F-4D97-AF65-F5344CB8AC3E}">
        <p14:creationId xmlns:p14="http://schemas.microsoft.com/office/powerpoint/2010/main" val="395196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vs. promotion </a:t>
            </a:r>
          </a:p>
        </p:txBody>
      </p:sp>
      <p:sp>
        <p:nvSpPr>
          <p:cNvPr id="3" name="Content Placeholder 2"/>
          <p:cNvSpPr>
            <a:spLocks noGrp="1"/>
          </p:cNvSpPr>
          <p:nvPr>
            <p:ph idx="1"/>
          </p:nvPr>
        </p:nvSpPr>
        <p:spPr/>
        <p:txBody>
          <a:bodyPr/>
          <a:lstStyle/>
          <a:p>
            <a:r>
              <a:rPr lang="en-US" dirty="0"/>
              <a:t>You also want to avoid the appearance of using a registered trademark to promote your own services </a:t>
            </a:r>
          </a:p>
          <a:p>
            <a:pPr lvl="1"/>
            <a:r>
              <a:rPr lang="en-US" dirty="0"/>
              <a:t>This is mainly a concern with very well-known trademarks and trending topics </a:t>
            </a:r>
          </a:p>
          <a:p>
            <a:pPr lvl="1"/>
            <a:r>
              <a:rPr lang="en-US" dirty="0"/>
              <a:t>Ensure the main goal of your content is education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129924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Intellectual Property and </a:t>
            </a:r>
            <a:br>
              <a:rPr lang="en-US" dirty="0"/>
            </a:br>
            <a:r>
              <a:rPr lang="en-US" dirty="0"/>
              <a:t>Social Media</a:t>
            </a:r>
            <a:endParaRPr lang="en-US" b="1" dirty="0"/>
          </a:p>
        </p:txBody>
      </p:sp>
      <p:sp>
        <p:nvSpPr>
          <p:cNvPr id="3" name="Subtitle 2"/>
          <p:cNvSpPr>
            <a:spLocks noGrp="1"/>
          </p:cNvSpPr>
          <p:nvPr>
            <p:ph type="subTitle" idx="1"/>
          </p:nvPr>
        </p:nvSpPr>
        <p:spPr>
          <a:xfrm>
            <a:off x="685801" y="2658241"/>
            <a:ext cx="7086600" cy="1460500"/>
          </a:xfrm>
        </p:spPr>
        <p:txBody>
          <a:bodyPr/>
          <a:lstStyle/>
          <a:p>
            <a:pPr algn="l"/>
            <a:r>
              <a:rPr lang="en-US" dirty="0"/>
              <a:t>Rebekah Oakes </a:t>
            </a:r>
            <a:br>
              <a:rPr lang="en-US" dirty="0"/>
            </a:br>
            <a:r>
              <a:rPr lang="en-US" dirty="0"/>
              <a:t>August 25, 2021</a:t>
            </a:r>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a:t>
            </a:r>
          </a:p>
        </p:txBody>
      </p:sp>
      <p:pic>
        <p:nvPicPr>
          <p:cNvPr id="5" name="Content Placeholder 4" descr="A tweet from the USPTO showing two speakers at the Olympcis event " title="Olympics eve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1120"/>
            <a:ext cx="3889690" cy="3462320"/>
          </a:xfrm>
        </p:spPr>
      </p:pic>
      <p:sp>
        <p:nvSpPr>
          <p:cNvPr id="4" name="Slide Number Placeholder 3"/>
          <p:cNvSpPr>
            <a:spLocks noGrp="1"/>
          </p:cNvSpPr>
          <p:nvPr>
            <p:ph type="sldNum" sz="quarter" idx="10"/>
          </p:nvPr>
        </p:nvSpPr>
        <p:spPr/>
        <p:txBody>
          <a:bodyPr/>
          <a:lstStyle/>
          <a:p>
            <a:fld id="{1D648693-0942-45E9-83AE-76FC568F9452}" type="slidenum">
              <a:rPr lang="en-US" smtClean="0"/>
              <a:pPr/>
              <a:t>20</a:t>
            </a:fld>
            <a:endParaRPr lang="en-US" dirty="0"/>
          </a:p>
        </p:txBody>
      </p:sp>
      <p:pic>
        <p:nvPicPr>
          <p:cNvPr id="6" name="Picture 5" descr="Tweet from the USPTO showing patents for a badminton racket and a shuttlecock" title="Badmint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940" y="1183714"/>
            <a:ext cx="4404360" cy="3479726"/>
          </a:xfrm>
          <a:prstGeom prst="rect">
            <a:avLst/>
          </a:prstGeom>
        </p:spPr>
      </p:pic>
    </p:spTree>
    <p:extLst>
      <p:ext uri="{BB962C8B-B14F-4D97-AF65-F5344CB8AC3E}">
        <p14:creationId xmlns:p14="http://schemas.microsoft.com/office/powerpoint/2010/main" val="405493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hashtag as a trademark? </a:t>
            </a:r>
          </a:p>
        </p:txBody>
      </p:sp>
      <p:sp>
        <p:nvSpPr>
          <p:cNvPr id="3" name="Content Placeholder 2"/>
          <p:cNvSpPr>
            <a:spLocks noGrp="1"/>
          </p:cNvSpPr>
          <p:nvPr>
            <p:ph idx="1"/>
          </p:nvPr>
        </p:nvSpPr>
        <p:spPr>
          <a:xfrm>
            <a:off x="457200" y="1262080"/>
            <a:ext cx="8397240" cy="1179502"/>
          </a:xfrm>
        </p:spPr>
        <p:txBody>
          <a:bodyPr>
            <a:normAutofit/>
          </a:bodyPr>
          <a:lstStyle/>
          <a:p>
            <a:pPr marL="0" indent="0">
              <a:buNone/>
            </a:pPr>
            <a:r>
              <a:rPr lang="en-US" sz="2800" dirty="0"/>
              <a:t>Only if you are using it as a trademark in commerce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21</a:t>
            </a:fld>
            <a:endParaRPr lang="en-US" dirty="0"/>
          </a:p>
        </p:txBody>
      </p:sp>
      <p:pic>
        <p:nvPicPr>
          <p:cNvPr id="5" name="Picture 4" descr="A photo of a french fry container with the #FastFoodie printed on it " title="Speci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176185"/>
            <a:ext cx="2584888" cy="3375660"/>
          </a:xfrm>
          <a:prstGeom prst="rect">
            <a:avLst/>
          </a:prstGeom>
        </p:spPr>
      </p:pic>
      <p:pic>
        <p:nvPicPr>
          <p:cNvPr id="6" name="Picture 5" descr="The trademark registration for #FastFoodie " title="#FastFoodie trademark"/>
          <p:cNvPicPr>
            <a:picLocks noChangeAspect="1"/>
          </p:cNvPicPr>
          <p:nvPr/>
        </p:nvPicPr>
        <p:blipFill rotWithShape="1">
          <a:blip r:embed="rId4">
            <a:extLst>
              <a:ext uri="{28A0092B-C50C-407E-A947-70E740481C1C}">
                <a14:useLocalDpi xmlns:a14="http://schemas.microsoft.com/office/drawing/2010/main" val="0"/>
              </a:ext>
            </a:extLst>
          </a:blip>
          <a:srcRect b="1755"/>
          <a:stretch/>
        </p:blipFill>
        <p:spPr>
          <a:xfrm>
            <a:off x="4358640" y="2127330"/>
            <a:ext cx="2974914" cy="3412410"/>
          </a:xfrm>
          <a:prstGeom prst="rect">
            <a:avLst/>
          </a:prstGeom>
        </p:spPr>
      </p:pic>
    </p:spTree>
    <p:extLst>
      <p:ext uri="{BB962C8B-B14F-4D97-AF65-F5344CB8AC3E}">
        <p14:creationId xmlns:p14="http://schemas.microsoft.com/office/powerpoint/2010/main" val="169685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search for trademarks</a:t>
            </a:r>
          </a:p>
        </p:txBody>
      </p:sp>
      <p:pic>
        <p:nvPicPr>
          <p:cNvPr id="5" name="Content Placeholder 4" descr="Screenshot of the Trademark Electronic Search System on the USPTO's website " title="TESS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22729"/>
            <a:ext cx="8229600" cy="3074329"/>
          </a:xfrm>
        </p:spPr>
      </p:pic>
      <p:sp>
        <p:nvSpPr>
          <p:cNvPr id="4" name="Slide Number Placeholder 3"/>
          <p:cNvSpPr>
            <a:spLocks noGrp="1"/>
          </p:cNvSpPr>
          <p:nvPr>
            <p:ph type="sldNum" sz="quarter" idx="10"/>
          </p:nvPr>
        </p:nvSpPr>
        <p:spPr/>
        <p:txBody>
          <a:bodyPr/>
          <a:lstStyle/>
          <a:p>
            <a:fld id="{1D648693-0942-45E9-83AE-76FC568F9452}" type="slidenum">
              <a:rPr lang="en-US" smtClean="0"/>
              <a:pPr/>
              <a:t>22</a:t>
            </a:fld>
            <a:endParaRPr lang="en-US" dirty="0"/>
          </a:p>
        </p:txBody>
      </p:sp>
    </p:spTree>
    <p:extLst>
      <p:ext uri="{BB962C8B-B14F-4D97-AF65-F5344CB8AC3E}">
        <p14:creationId xmlns:p14="http://schemas.microsoft.com/office/powerpoint/2010/main" val="350274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Trademark registrations and specimens – all in the public domain! </a:t>
            </a:r>
          </a:p>
        </p:txBody>
      </p:sp>
      <p:pic>
        <p:nvPicPr>
          <p:cNvPr id="7" name="Picture 6" descr="Trademark registration for the logo for twinspires " title="Twin spires trade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55" y="1689250"/>
            <a:ext cx="2655716" cy="3017520"/>
          </a:xfrm>
          <a:prstGeom prst="rect">
            <a:avLst/>
          </a:prstGeom>
        </p:spPr>
      </p:pic>
      <p:pic>
        <p:nvPicPr>
          <p:cNvPr id="6" name="Picture 5" descr="Specimen for the twinspires trademark showing pins and brochures from the Kentucky Derby " title="Derby specimen"/>
          <p:cNvPicPr>
            <a:picLocks noChangeAspect="1"/>
          </p:cNvPicPr>
          <p:nvPr/>
        </p:nvPicPr>
        <p:blipFill rotWithShape="1">
          <a:blip r:embed="rId3">
            <a:extLst>
              <a:ext uri="{28A0092B-C50C-407E-A947-70E740481C1C}">
                <a14:useLocalDpi xmlns:a14="http://schemas.microsoft.com/office/drawing/2010/main" val="0"/>
              </a:ext>
            </a:extLst>
          </a:blip>
          <a:srcRect l="2283" b="2133"/>
          <a:stretch/>
        </p:blipFill>
        <p:spPr>
          <a:xfrm>
            <a:off x="3016110" y="1689250"/>
            <a:ext cx="2599380" cy="3375660"/>
          </a:xfrm>
          <a:prstGeom prst="rect">
            <a:avLst/>
          </a:prstGeom>
        </p:spPr>
      </p:pic>
      <p:pic>
        <p:nvPicPr>
          <p:cNvPr id="5" name="Content Placeholder 4" descr="Tweet from the USPTO showing a graphic with three trademark registrations with derby ephemera in the background " title="Derby tweet"/>
          <p:cNvPicPr>
            <a:picLocks noGrp="1" noChangeAspect="1"/>
          </p:cNvPicPr>
          <p:nvPr>
            <p:ph idx="1"/>
          </p:nvPr>
        </p:nvPicPr>
        <p:blipFill rotWithShape="1">
          <a:blip r:embed="rId4">
            <a:extLst>
              <a:ext uri="{28A0092B-C50C-407E-A947-70E740481C1C}">
                <a14:useLocalDpi xmlns:a14="http://schemas.microsoft.com/office/drawing/2010/main" val="0"/>
              </a:ext>
            </a:extLst>
          </a:blip>
          <a:srcRect l="2210"/>
          <a:stretch/>
        </p:blipFill>
        <p:spPr>
          <a:xfrm>
            <a:off x="5734529" y="1689250"/>
            <a:ext cx="3312615" cy="2753660"/>
          </a:xfrm>
        </p:spPr>
      </p:pic>
      <p:sp>
        <p:nvSpPr>
          <p:cNvPr id="4" name="Slide Number Placeholder 3"/>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324709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 </a:t>
            </a:r>
          </a:p>
        </p:txBody>
      </p:sp>
      <p:sp>
        <p:nvSpPr>
          <p:cNvPr id="3" name="Content Placeholder 2"/>
          <p:cNvSpPr>
            <a:spLocks noGrp="1"/>
          </p:cNvSpPr>
          <p:nvPr>
            <p:ph idx="1"/>
          </p:nvPr>
        </p:nvSpPr>
        <p:spPr>
          <a:xfrm>
            <a:off x="457200" y="1447584"/>
            <a:ext cx="3505200" cy="3786267"/>
          </a:xfrm>
        </p:spPr>
        <p:txBody>
          <a:bodyPr>
            <a:normAutofit fontScale="70000" lnSpcReduction="20000"/>
          </a:bodyPr>
          <a:lstStyle/>
          <a:p>
            <a:r>
              <a:rPr lang="en-US" dirty="0"/>
              <a:t>Don’t be afraid of using patents and trademarks in your social media campaigns, just be savvy about how you use them </a:t>
            </a:r>
          </a:p>
          <a:p>
            <a:r>
              <a:rPr lang="en-US" dirty="0"/>
              <a:t>IP can provide some great resources in the public domain for strategic use on social media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24</a:t>
            </a:fld>
            <a:endParaRPr lang="en-US" dirty="0"/>
          </a:p>
        </p:txBody>
      </p:sp>
      <p:pic>
        <p:nvPicPr>
          <p:cNvPr id="5" name="Picture 4" descr="Tweet form the USPTO showing the patent art and trademark registration for the Slip 'N Slide " title="Slip 'N Slide twe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920" y="1375314"/>
            <a:ext cx="3992880" cy="3151936"/>
          </a:xfrm>
          <a:prstGeom prst="rect">
            <a:avLst/>
          </a:prstGeom>
        </p:spPr>
      </p:pic>
    </p:spTree>
    <p:extLst>
      <p:ext uri="{BB962C8B-B14F-4D97-AF65-F5344CB8AC3E}">
        <p14:creationId xmlns:p14="http://schemas.microsoft.com/office/powerpoint/2010/main" val="146816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67061" y="4838053"/>
            <a:ext cx="5626249" cy="739356"/>
          </a:xfrm>
        </p:spPr>
        <p:txBody>
          <a:bodyPr>
            <a:normAutofit fontScale="85000" lnSpcReduction="10000"/>
          </a:bodyPr>
          <a:lstStyle/>
          <a:p>
            <a:pPr marL="0" indent="0">
              <a:buNone/>
            </a:pPr>
            <a:r>
              <a:rPr lang="en-US" dirty="0">
                <a:hlinkClick r:id="rId2"/>
              </a:rPr>
              <a:t>USPTO homepage: www.USPTO.gov</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25</a:t>
            </a:fld>
            <a:endParaRPr lang="en-US" dirty="0"/>
          </a:p>
        </p:txBody>
      </p:sp>
      <p:pic>
        <p:nvPicPr>
          <p:cNvPr id="5" name="Picture 4" descr="Screenshot of the USPTO's homepage which includes a section for IP beginners " title="USPTO web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88" y="1011735"/>
            <a:ext cx="5522752" cy="3855720"/>
          </a:xfrm>
          <a:prstGeom prst="rect">
            <a:avLst/>
          </a:prstGeom>
        </p:spPr>
      </p:pic>
      <p:cxnSp>
        <p:nvCxnSpPr>
          <p:cNvPr id="7" name="Straight Arrow Connector 6" descr="A blue arrow pointing to the section of the USPTO's website for beginners " title="Arrow"/>
          <p:cNvCxnSpPr/>
          <p:nvPr/>
        </p:nvCxnSpPr>
        <p:spPr>
          <a:xfrm flipH="1">
            <a:off x="6233160" y="2827020"/>
            <a:ext cx="1996440" cy="769620"/>
          </a:xfrm>
          <a:prstGeom prst="straightConnector1">
            <a:avLst/>
          </a:prstGeom>
          <a:ln w="76200">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578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6D99-BF5F-C24F-95A5-B7B2AB739F05}"/>
              </a:ext>
            </a:extLst>
          </p:cNvPr>
          <p:cNvSpPr>
            <a:spLocks noGrp="1"/>
          </p:cNvSpPr>
          <p:nvPr>
            <p:ph type="title" idx="4294967295"/>
          </p:nvPr>
        </p:nvSpPr>
        <p:spPr>
          <a:xfrm>
            <a:off x="457200" y="-952500"/>
            <a:ext cx="8229600" cy="952500"/>
          </a:xfrm>
        </p:spPr>
        <p:txBody>
          <a:bodyPr/>
          <a:lstStyle/>
          <a:p>
            <a:r>
              <a:rPr lang="en-US" sz="800" b="1" kern="1200" dirty="0">
                <a:solidFill>
                  <a:srgbClr val="000000"/>
                </a:solidFill>
                <a:effectLst/>
                <a:latin typeface="Segoe UI" panose="020B0502040204020203"/>
                <a:ea typeface="+mj-ea"/>
                <a:cs typeface="+mj-cs"/>
              </a:rPr>
              <a:t>United</a:t>
            </a:r>
            <a:r>
              <a:rPr lang="en-US" sz="800" b="1" kern="1200" baseline="0" dirty="0">
                <a:solidFill>
                  <a:srgbClr val="000000"/>
                </a:solidFill>
                <a:effectLst/>
                <a:latin typeface="Segoe UI" panose="020B0502040204020203"/>
                <a:ea typeface="+mj-ea"/>
                <a:cs typeface="+mj-cs"/>
              </a:rPr>
              <a:t> States Patent and Trademark Office (USPTO)</a:t>
            </a:r>
            <a:r>
              <a:rPr lang="en-US" dirty="0"/>
              <a:t> </a:t>
            </a:r>
          </a:p>
        </p:txBody>
      </p:sp>
    </p:spTree>
    <p:extLst>
      <p:ext uri="{BB962C8B-B14F-4D97-AF65-F5344CB8AC3E}">
        <p14:creationId xmlns:p14="http://schemas.microsoft.com/office/powerpoint/2010/main" val="298934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intellectual property (IP)? </a:t>
            </a:r>
          </a:p>
        </p:txBody>
      </p:sp>
      <p:sp>
        <p:nvSpPr>
          <p:cNvPr id="3" name="Content Placeholder 2"/>
          <p:cNvSpPr>
            <a:spLocks noGrp="1"/>
          </p:cNvSpPr>
          <p:nvPr>
            <p:ph idx="1"/>
          </p:nvPr>
        </p:nvSpPr>
        <p:spPr>
          <a:xfrm>
            <a:off x="457200" y="1262080"/>
            <a:ext cx="4361543" cy="3786267"/>
          </a:xfrm>
        </p:spPr>
        <p:txBody>
          <a:bodyPr/>
          <a:lstStyle/>
          <a:p>
            <a:r>
              <a:rPr lang="en-US" dirty="0"/>
              <a:t>Creations of the mind</a:t>
            </a:r>
          </a:p>
          <a:p>
            <a:r>
              <a:rPr lang="en-US" dirty="0"/>
              <a:t>A creative work that can be shared, such as an invention, design, or literary work</a:t>
            </a:r>
          </a:p>
          <a:p>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a:t>
            </a:fld>
            <a:endParaRPr lang="en-US" dirty="0"/>
          </a:p>
        </p:txBody>
      </p:sp>
      <p:pic>
        <p:nvPicPr>
          <p:cNvPr id="6" name="Picture 5" descr="A stylized light bulb shape created with technology icons in different colors " title="Light bul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0" y="1262080"/>
            <a:ext cx="3382747" cy="3382747"/>
          </a:xfrm>
          <a:prstGeom prst="rect">
            <a:avLst/>
          </a:prstGeom>
        </p:spPr>
      </p:pic>
    </p:spTree>
    <p:extLst>
      <p:ext uri="{BB962C8B-B14F-4D97-AF65-F5344CB8AC3E}">
        <p14:creationId xmlns:p14="http://schemas.microsoft.com/office/powerpoint/2010/main" val="368506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IP</a:t>
            </a:r>
          </a:p>
        </p:txBody>
      </p:sp>
      <p:sp>
        <p:nvSpPr>
          <p:cNvPr id="3" name="Content Placeholder 2"/>
          <p:cNvSpPr>
            <a:spLocks noGrp="1"/>
          </p:cNvSpPr>
          <p:nvPr>
            <p:ph idx="1"/>
          </p:nvPr>
        </p:nvSpPr>
        <p:spPr/>
        <p:txBody>
          <a:bodyPr/>
          <a:lstStyle/>
          <a:p>
            <a:r>
              <a:rPr lang="en-US" dirty="0"/>
              <a:t>Patents</a:t>
            </a:r>
          </a:p>
          <a:p>
            <a:r>
              <a:rPr lang="en-US" dirty="0"/>
              <a:t>Trademarks</a:t>
            </a:r>
          </a:p>
          <a:p>
            <a:r>
              <a:rPr lang="en-US" dirty="0"/>
              <a:t>Copyright</a:t>
            </a:r>
          </a:p>
          <a:p>
            <a:r>
              <a:rPr lang="en-US" dirty="0"/>
              <a:t>Trade Secrets</a:t>
            </a:r>
          </a:p>
        </p:txBody>
      </p:sp>
      <p:sp>
        <p:nvSpPr>
          <p:cNvPr id="4" name="Slide Number Placeholder 3"/>
          <p:cNvSpPr>
            <a:spLocks noGrp="1"/>
          </p:cNvSpPr>
          <p:nvPr>
            <p:ph type="sldNum" sz="quarter" idx="10"/>
          </p:nvPr>
        </p:nvSpPr>
        <p:spPr/>
        <p:txBody>
          <a:bodyPr/>
          <a:lstStyle/>
          <a:p>
            <a:fld id="{1D648693-0942-45E9-83AE-76FC568F9452}" type="slidenum">
              <a:rPr lang="en-US" smtClean="0"/>
              <a:pPr/>
              <a:t>4</a:t>
            </a:fld>
            <a:endParaRPr lang="en-US" dirty="0"/>
          </a:p>
        </p:txBody>
      </p:sp>
      <p:pic>
        <p:nvPicPr>
          <p:cNvPr id="5" name="Picture 4" descr="A photo of a polaroid camera pointing out the compents that can be protected by a patent, a trademark, and copyright " title="Polariod "/>
          <p:cNvPicPr>
            <a:picLocks noChangeAspect="1"/>
          </p:cNvPicPr>
          <p:nvPr/>
        </p:nvPicPr>
        <p:blipFill rotWithShape="1">
          <a:blip r:embed="rId3">
            <a:extLst>
              <a:ext uri="{28A0092B-C50C-407E-A947-70E740481C1C}">
                <a14:useLocalDpi xmlns:a14="http://schemas.microsoft.com/office/drawing/2010/main" val="0"/>
              </a:ext>
            </a:extLst>
          </a:blip>
          <a:srcRect r="46250"/>
          <a:stretch/>
        </p:blipFill>
        <p:spPr>
          <a:xfrm>
            <a:off x="4480560" y="618190"/>
            <a:ext cx="4206240" cy="3912782"/>
          </a:xfrm>
          <a:prstGeom prst="rect">
            <a:avLst/>
          </a:prstGeom>
        </p:spPr>
      </p:pic>
    </p:spTree>
    <p:extLst>
      <p:ext uri="{BB962C8B-B14F-4D97-AF65-F5344CB8AC3E}">
        <p14:creationId xmlns:p14="http://schemas.microsoft.com/office/powerpoint/2010/main" val="198008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 y="240030"/>
            <a:ext cx="8229600" cy="952500"/>
          </a:xfrm>
        </p:spPr>
        <p:txBody>
          <a:bodyPr>
            <a:normAutofit/>
          </a:bodyPr>
          <a:lstStyle/>
          <a:p>
            <a:r>
              <a:rPr lang="en-US" dirty="0"/>
              <a:t>Why should I use IP in social media? </a:t>
            </a:r>
          </a:p>
        </p:txBody>
      </p:sp>
      <p:sp>
        <p:nvSpPr>
          <p:cNvPr id="3" name="Content Placeholder 2"/>
          <p:cNvSpPr>
            <a:spLocks noGrp="1"/>
          </p:cNvSpPr>
          <p:nvPr>
            <p:ph idx="1"/>
          </p:nvPr>
        </p:nvSpPr>
        <p:spPr>
          <a:xfrm>
            <a:off x="603636" y="1662827"/>
            <a:ext cx="3360420" cy="3786267"/>
          </a:xfrm>
        </p:spPr>
        <p:txBody>
          <a:bodyPr/>
          <a:lstStyle/>
          <a:p>
            <a:r>
              <a:rPr lang="en-US" dirty="0"/>
              <a:t>You probably already are – IP is everywhere!</a:t>
            </a:r>
          </a:p>
          <a:p>
            <a:r>
              <a:rPr lang="en-US" dirty="0"/>
              <a:t>Learning a bit about IP can help you use it deliberately </a:t>
            </a:r>
          </a:p>
          <a:p>
            <a:pPr marL="0" indent="0">
              <a:buNone/>
            </a:pP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5</a:t>
            </a:fld>
            <a:endParaRPr lang="en-US" dirty="0"/>
          </a:p>
        </p:txBody>
      </p:sp>
      <p:pic>
        <p:nvPicPr>
          <p:cNvPr id="6" name="Picture 5" descr="A tweet from NASA showing contestents on the game show Jeopardy " title="Jeopardy tw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510" y="1192530"/>
            <a:ext cx="4225290" cy="3503381"/>
          </a:xfrm>
          <a:prstGeom prst="rect">
            <a:avLst/>
          </a:prstGeom>
        </p:spPr>
      </p:pic>
    </p:spTree>
    <p:extLst>
      <p:ext uri="{BB962C8B-B14F-4D97-AF65-F5344CB8AC3E}">
        <p14:creationId xmlns:p14="http://schemas.microsoft.com/office/powerpoint/2010/main" val="113319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patent? </a:t>
            </a:r>
          </a:p>
        </p:txBody>
      </p:sp>
      <p:sp>
        <p:nvSpPr>
          <p:cNvPr id="3" name="Content Placeholder 2"/>
          <p:cNvSpPr>
            <a:spLocks noGrp="1"/>
          </p:cNvSpPr>
          <p:nvPr>
            <p:ph idx="1"/>
          </p:nvPr>
        </p:nvSpPr>
        <p:spPr/>
        <p:txBody>
          <a:bodyPr/>
          <a:lstStyle/>
          <a:p>
            <a:pPr marL="0" indent="0">
              <a:buNone/>
            </a:pPr>
            <a:r>
              <a:rPr lang="en-US" dirty="0"/>
              <a:t>A property right granted for technical inventions, mechanical processes, or designs that are new, unique, and usable in some type of industry.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6</a:t>
            </a:fld>
            <a:endParaRPr lang="en-US" dirty="0"/>
          </a:p>
        </p:txBody>
      </p:sp>
    </p:spTree>
    <p:extLst>
      <p:ext uri="{BB962C8B-B14F-4D97-AF65-F5344CB8AC3E}">
        <p14:creationId xmlns:p14="http://schemas.microsoft.com/office/powerpoint/2010/main" val="157521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patents</a:t>
            </a:r>
          </a:p>
        </p:txBody>
      </p:sp>
      <p:sp>
        <p:nvSpPr>
          <p:cNvPr id="3" name="Content Placeholder 2"/>
          <p:cNvSpPr>
            <a:spLocks noGrp="1"/>
          </p:cNvSpPr>
          <p:nvPr>
            <p:ph idx="1"/>
          </p:nvPr>
        </p:nvSpPr>
        <p:spPr/>
        <p:txBody>
          <a:bodyPr/>
          <a:lstStyle/>
          <a:p>
            <a:pPr marL="0" indent="0">
              <a:buNone/>
            </a:pPr>
            <a:r>
              <a:rPr lang="en-US" dirty="0"/>
              <a:t>Utility                     Design                      Plant</a:t>
            </a:r>
          </a:p>
        </p:txBody>
      </p:sp>
      <p:pic>
        <p:nvPicPr>
          <p:cNvPr id="6" name="Picture 5" descr="Patent for an air conditioner " title="Utiltiy patent"/>
          <p:cNvPicPr>
            <a:picLocks noChangeAspect="1"/>
          </p:cNvPicPr>
          <p:nvPr/>
        </p:nvPicPr>
        <p:blipFill rotWithShape="1">
          <a:blip r:embed="rId3">
            <a:extLst>
              <a:ext uri="{28A0092B-C50C-407E-A947-70E740481C1C}">
                <a14:useLocalDpi xmlns:a14="http://schemas.microsoft.com/office/drawing/2010/main" val="0"/>
              </a:ext>
            </a:extLst>
          </a:blip>
          <a:srcRect l="4533" r="15744" b="55849"/>
          <a:stretch/>
        </p:blipFill>
        <p:spPr>
          <a:xfrm>
            <a:off x="0" y="2426329"/>
            <a:ext cx="2841148" cy="2052709"/>
          </a:xfrm>
          <a:prstGeom prst="rect">
            <a:avLst/>
          </a:prstGeom>
        </p:spPr>
      </p:pic>
      <p:pic>
        <p:nvPicPr>
          <p:cNvPr id="5" name="Picture 4" descr="Patent for the design of an automobile body" title="Design pat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861" y="2628900"/>
            <a:ext cx="3700277" cy="1850138"/>
          </a:xfrm>
          <a:prstGeom prst="rect">
            <a:avLst/>
          </a:prstGeom>
        </p:spPr>
      </p:pic>
      <p:pic>
        <p:nvPicPr>
          <p:cNvPr id="7" name="Picture 6" descr="Patent for an avocado " title="Plant patent"/>
          <p:cNvPicPr>
            <a:picLocks noChangeAspect="1"/>
          </p:cNvPicPr>
          <p:nvPr/>
        </p:nvPicPr>
        <p:blipFill rotWithShape="1">
          <a:blip r:embed="rId5">
            <a:extLst>
              <a:ext uri="{28A0092B-C50C-407E-A947-70E740481C1C}">
                <a14:useLocalDpi xmlns:a14="http://schemas.microsoft.com/office/drawing/2010/main" val="0"/>
              </a:ext>
            </a:extLst>
          </a:blip>
          <a:srcRect l="12214" r="10201" b="44386"/>
          <a:stretch/>
        </p:blipFill>
        <p:spPr>
          <a:xfrm>
            <a:off x="6591300" y="1936169"/>
            <a:ext cx="2415540" cy="2542869"/>
          </a:xfrm>
          <a:prstGeom prst="rect">
            <a:avLst/>
          </a:prstGeom>
        </p:spPr>
      </p:pic>
      <p:sp>
        <p:nvSpPr>
          <p:cNvPr id="4" name="Slide Number Placeholder 3"/>
          <p:cNvSpPr>
            <a:spLocks noGrp="1"/>
          </p:cNvSpPr>
          <p:nvPr>
            <p:ph type="sldNum" sz="quarter" idx="10"/>
          </p:nvPr>
        </p:nvSpPr>
        <p:spPr/>
        <p:txBody>
          <a:bodyPr/>
          <a:lstStyle/>
          <a:p>
            <a:fld id="{1D648693-0942-45E9-83AE-76FC568F9452}" type="slidenum">
              <a:rPr lang="en-US" smtClean="0"/>
              <a:pPr/>
              <a:t>7</a:t>
            </a:fld>
            <a:endParaRPr lang="en-US" dirty="0"/>
          </a:p>
        </p:txBody>
      </p:sp>
    </p:spTree>
    <p:extLst>
      <p:ext uri="{BB962C8B-B14F-4D97-AF65-F5344CB8AC3E}">
        <p14:creationId xmlns:p14="http://schemas.microsoft.com/office/powerpoint/2010/main" val="208748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on social media?</a:t>
            </a:r>
          </a:p>
        </p:txBody>
      </p:sp>
      <p:sp>
        <p:nvSpPr>
          <p:cNvPr id="3" name="Content Placeholder 2"/>
          <p:cNvSpPr>
            <a:spLocks noGrp="1"/>
          </p:cNvSpPr>
          <p:nvPr>
            <p:ph idx="1"/>
          </p:nvPr>
        </p:nvSpPr>
        <p:spPr/>
        <p:txBody>
          <a:bodyPr/>
          <a:lstStyle/>
          <a:p>
            <a:r>
              <a:rPr lang="en-US" dirty="0"/>
              <a:t>Patents are public domain</a:t>
            </a:r>
          </a:p>
          <a:p>
            <a:r>
              <a:rPr lang="en-US" dirty="0"/>
              <a:t>Patent art looks cool </a:t>
            </a:r>
          </a:p>
          <a:p>
            <a:r>
              <a:rPr lang="en-US" dirty="0"/>
              <a:t>Patents expire, so it is easy to avoid concerns about endorsement </a:t>
            </a:r>
          </a:p>
          <a:p>
            <a:pPr lvl="1"/>
            <a:r>
              <a:rPr lang="en-US" dirty="0"/>
              <a:t>Choose a patent more than 20 years old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8</a:t>
            </a:fld>
            <a:endParaRPr lang="en-US" dirty="0"/>
          </a:p>
        </p:txBody>
      </p:sp>
    </p:spTree>
    <p:extLst>
      <p:ext uri="{BB962C8B-B14F-4D97-AF65-F5344CB8AC3E}">
        <p14:creationId xmlns:p14="http://schemas.microsoft.com/office/powerpoint/2010/main" val="49648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pic>
        <p:nvPicPr>
          <p:cNvPr id="5" name="Content Placeholder 4" descr="Tweet from the USPTO about the moon landing with a photo from the moon landing and the patent for a spacesuit" title="Moon landing twee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1262080"/>
            <a:ext cx="3771900" cy="3241666"/>
          </a:xfrm>
        </p:spPr>
      </p:pic>
      <p:sp>
        <p:nvSpPr>
          <p:cNvPr id="4" name="Slide Number Placeholder 3"/>
          <p:cNvSpPr>
            <a:spLocks noGrp="1"/>
          </p:cNvSpPr>
          <p:nvPr>
            <p:ph type="sldNum" sz="quarter" idx="10"/>
          </p:nvPr>
        </p:nvSpPr>
        <p:spPr/>
        <p:txBody>
          <a:bodyPr/>
          <a:lstStyle/>
          <a:p>
            <a:fld id="{1D648693-0942-45E9-83AE-76FC568F9452}" type="slidenum">
              <a:rPr lang="en-US" smtClean="0"/>
              <a:pPr/>
              <a:t>9</a:t>
            </a:fld>
            <a:endParaRPr lang="en-US" dirty="0"/>
          </a:p>
        </p:txBody>
      </p:sp>
      <p:pic>
        <p:nvPicPr>
          <p:cNvPr id="6" name="Picture 5" descr="Tweet from the USPTO showing a design patent for the A Wing from Star Wars " title="Star Wars tw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655" y="1262082"/>
            <a:ext cx="4470009" cy="3241665"/>
          </a:xfrm>
          <a:prstGeom prst="rect">
            <a:avLst/>
          </a:prstGeom>
        </p:spPr>
      </p:pic>
    </p:spTree>
    <p:extLst>
      <p:ext uri="{BB962C8B-B14F-4D97-AF65-F5344CB8AC3E}">
        <p14:creationId xmlns:p14="http://schemas.microsoft.com/office/powerpoint/2010/main" val="3705522683"/>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navy revised 5-2019</Template>
  <TotalTime>543</TotalTime>
  <Words>1133</Words>
  <Application>Microsoft Macintosh PowerPoint</Application>
  <PresentationFormat>On-screen Show (16:10)</PresentationFormat>
  <Paragraphs>125</Paragraphs>
  <Slides>26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Courier New</vt:lpstr>
      <vt:lpstr>Segoe UI</vt:lpstr>
      <vt:lpstr>Segoe UI Light</vt:lpstr>
      <vt:lpstr>Segoe UI Semibold</vt:lpstr>
      <vt:lpstr>Wingdings</vt:lpstr>
      <vt:lpstr>Brand master navy</vt:lpstr>
      <vt:lpstr>Brand master navy no logo</vt:lpstr>
      <vt:lpstr>United States Patent and Trademark Office (USPTO)</vt:lpstr>
      <vt:lpstr>Intellectual Property and  Social Media</vt:lpstr>
      <vt:lpstr>What is intellectual property (IP)? </vt:lpstr>
      <vt:lpstr>Types of IP</vt:lpstr>
      <vt:lpstr>Why should I use IP in social media? </vt:lpstr>
      <vt:lpstr>What is a patent? </vt:lpstr>
      <vt:lpstr>Different types of patents</vt:lpstr>
      <vt:lpstr>Patents on social media?</vt:lpstr>
      <vt:lpstr>Examples</vt:lpstr>
      <vt:lpstr>How to find patents</vt:lpstr>
      <vt:lpstr>What is a trademark?</vt:lpstr>
      <vt:lpstr>Why register a trademark? </vt:lpstr>
      <vt:lpstr>Different types of trademarks </vt:lpstr>
      <vt:lpstr>Different types of trademarks</vt:lpstr>
      <vt:lpstr>It’s a trademark, what do I do? </vt:lpstr>
      <vt:lpstr>Trademarks and social media </vt:lpstr>
      <vt:lpstr>Endorsement?</vt:lpstr>
      <vt:lpstr>Examples </vt:lpstr>
      <vt:lpstr>Education vs. promotion </vt:lpstr>
      <vt:lpstr>Examples  </vt:lpstr>
      <vt:lpstr>A hashtag as a trademark? </vt:lpstr>
      <vt:lpstr>How to search for trademarks</vt:lpstr>
      <vt:lpstr>Trademark registrations and specimens – all in the public domain! </vt:lpstr>
      <vt:lpstr>In conclusion </vt:lpstr>
      <vt:lpstr>Resources</vt:lpstr>
      <vt:lpstr>United States Patent and Trademark Office (USPTO) </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Oakes, Rebekah</dc:creator>
  <dc:description>Revised 6-24-19</dc:description>
  <cp:lastModifiedBy>Microsoft Office User</cp:lastModifiedBy>
  <cp:revision>34</cp:revision>
  <dcterms:created xsi:type="dcterms:W3CDTF">2021-08-17T17:43:15Z</dcterms:created>
  <dcterms:modified xsi:type="dcterms:W3CDTF">2021-08-19T19:49:00Z</dcterms:modified>
</cp:coreProperties>
</file>