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94" r:id="rId2"/>
    <p:sldId id="599" r:id="rId3"/>
    <p:sldId id="600" r:id="rId4"/>
    <p:sldId id="604" r:id="rId5"/>
    <p:sldId id="603" r:id="rId6"/>
    <p:sldId id="597" r:id="rId7"/>
    <p:sldId id="605" r:id="rId8"/>
    <p:sldId id="606" r:id="rId9"/>
    <p:sldId id="634" r:id="rId10"/>
    <p:sldId id="295" r:id="rId11"/>
    <p:sldId id="632" r:id="rId12"/>
    <p:sldId id="259" r:id="rId13"/>
    <p:sldId id="623" r:id="rId14"/>
    <p:sldId id="618" r:id="rId15"/>
    <p:sldId id="625" r:id="rId16"/>
    <p:sldId id="296" r:id="rId17"/>
    <p:sldId id="633" r:id="rId18"/>
    <p:sldId id="627" r:id="rId19"/>
    <p:sldId id="636" r:id="rId20"/>
    <p:sldId id="610" r:id="rId21"/>
    <p:sldId id="637" r:id="rId22"/>
    <p:sldId id="611" r:id="rId23"/>
    <p:sldId id="638" r:id="rId24"/>
    <p:sldId id="628" r:id="rId25"/>
    <p:sldId id="613" r:id="rId26"/>
    <p:sldId id="617" r:id="rId27"/>
    <p:sldId id="619" r:id="rId28"/>
    <p:sldId id="639" r:id="rId29"/>
    <p:sldId id="626" r:id="rId30"/>
    <p:sldId id="640" r:id="rId31"/>
    <p:sldId id="621" r:id="rId32"/>
    <p:sldId id="629" r:id="rId33"/>
    <p:sldId id="630" r:id="rId34"/>
    <p:sldId id="297" r:id="rId35"/>
    <p:sldId id="614" r:id="rId36"/>
    <p:sldId id="615" r:id="rId37"/>
    <p:sldId id="616" r:id="rId38"/>
    <p:sldId id="631" r:id="rId39"/>
    <p:sldId id="298" r:id="rId40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n Kira" initials="PK" lastIdx="26" clrIdx="0">
    <p:extLst>
      <p:ext uri="{19B8F6BF-5375-455C-9EA6-DF929625EA0E}">
        <p15:presenceInfo xmlns:p15="http://schemas.microsoft.com/office/powerpoint/2012/main" userId="S::42vrb@ds.irsnet.gov::4abf2340-1a1d-45bc-922d-d677e097e222" providerId="AD"/>
      </p:ext>
    </p:extLst>
  </p:cmAuthor>
  <p:cmAuthor id="2" name="van der Veen-Box Marike L" initials="vdVBML" lastIdx="15" clrIdx="1">
    <p:extLst>
      <p:ext uri="{19B8F6BF-5375-455C-9EA6-DF929625EA0E}">
        <p15:presenceInfo xmlns:p15="http://schemas.microsoft.com/office/powerpoint/2012/main" userId="S::rtprb@ds.irsnet.gov::76eca4a1-14a6-4cbf-89a2-70adcf09e3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161"/>
    <a:srgbClr val="61913D"/>
    <a:srgbClr val="B31942"/>
    <a:srgbClr val="8F2040"/>
    <a:srgbClr val="007FAC"/>
    <a:srgbClr val="009FDA"/>
    <a:srgbClr val="ECECEB"/>
    <a:srgbClr val="009BDF"/>
    <a:srgbClr val="00599C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53505" autoAdjust="0"/>
  </p:normalViewPr>
  <p:slideViewPr>
    <p:cSldViewPr snapToGrid="0" snapToObjects="1">
      <p:cViewPr varScale="1">
        <p:scale>
          <a:sx n="56" d="100"/>
          <a:sy n="56" d="100"/>
        </p:scale>
        <p:origin x="3160" y="16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5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DB11D-3D2D-4196-8203-3F262628B39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844CF4-EDC3-4F8E-89B1-C6A417B2EFB3}">
      <dgm:prSet phldrT="[Text]" custT="1"/>
      <dgm:spPr>
        <a:solidFill>
          <a:srgbClr val="8F2040"/>
        </a:solidFill>
        <a:ln>
          <a:solidFill>
            <a:srgbClr val="8F2040"/>
          </a:solidFill>
        </a:ln>
      </dgm:spPr>
      <dgm:t>
        <a:bodyPr/>
        <a:lstStyle/>
        <a:p>
          <a:r>
            <a:rPr lang="en-US" sz="3000" b="1" dirty="0"/>
            <a:t>1999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timeline of the project activities: Years 1999, 2017, 2018"/>
        </a:ext>
      </dgm:extLst>
    </dgm:pt>
    <dgm:pt modelId="{5A5FFEF6-CBB8-45D0-BD8B-84C16731845F}" type="parTrans" cxnId="{8C5CDA1A-5EE8-4473-8E53-64BBFBF3768A}">
      <dgm:prSet/>
      <dgm:spPr/>
      <dgm:t>
        <a:bodyPr/>
        <a:lstStyle/>
        <a:p>
          <a:endParaRPr lang="en-US"/>
        </a:p>
      </dgm:t>
    </dgm:pt>
    <dgm:pt modelId="{5F6AD804-3921-4820-8E90-3F54BA5B8E78}" type="sibTrans" cxnId="{8C5CDA1A-5EE8-4473-8E53-64BBFBF3768A}">
      <dgm:prSet/>
      <dgm:spPr/>
      <dgm:t>
        <a:bodyPr/>
        <a:lstStyle/>
        <a:p>
          <a:endParaRPr lang="en-US"/>
        </a:p>
      </dgm:t>
    </dgm:pt>
    <dgm:pt modelId="{60A97723-B611-456F-B66B-409315E54F48}">
      <dgm:prSet phldrT="[Text]" custT="1"/>
      <dgm:spPr/>
      <dgm:t>
        <a:bodyPr/>
        <a:lstStyle/>
        <a:p>
          <a:r>
            <a:rPr lang="en-US" sz="1800" dirty="0">
              <a:solidFill>
                <a:srgbClr val="0A3161"/>
              </a:solidFill>
            </a:rPr>
            <a:t>The original Withholding Calculator application </a:t>
          </a:r>
          <a:r>
            <a:rPr lang="en-US" sz="1800" b="1" dirty="0">
              <a:solidFill>
                <a:srgbClr val="0A3161"/>
              </a:solidFill>
            </a:rPr>
            <a:t>was created.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timeline of the project activities: Years 1999, 2017, 2018"/>
        </a:ext>
      </dgm:extLst>
    </dgm:pt>
    <dgm:pt modelId="{09018528-DE11-48E4-9F4E-74C879D1F520}" type="parTrans" cxnId="{8DAA01F3-9E21-4E96-BE76-8961FA641E2B}">
      <dgm:prSet/>
      <dgm:spPr/>
      <dgm:t>
        <a:bodyPr/>
        <a:lstStyle/>
        <a:p>
          <a:endParaRPr lang="en-US"/>
        </a:p>
      </dgm:t>
    </dgm:pt>
    <dgm:pt modelId="{38139683-C0D9-4333-B23A-64A6D0D38DBA}" type="sibTrans" cxnId="{8DAA01F3-9E21-4E96-BE76-8961FA641E2B}">
      <dgm:prSet/>
      <dgm:spPr/>
      <dgm:t>
        <a:bodyPr/>
        <a:lstStyle/>
        <a:p>
          <a:endParaRPr lang="en-US"/>
        </a:p>
      </dgm:t>
    </dgm:pt>
    <dgm:pt modelId="{37731008-FAAC-4CBC-9A67-AC2903488226}">
      <dgm:prSet phldrT="[Text]" custT="1"/>
      <dgm:spPr>
        <a:solidFill>
          <a:srgbClr val="8F2040"/>
        </a:solidFill>
        <a:ln>
          <a:solidFill>
            <a:srgbClr val="8F2040"/>
          </a:solidFill>
        </a:ln>
      </dgm:spPr>
      <dgm:t>
        <a:bodyPr/>
        <a:lstStyle/>
        <a:p>
          <a:r>
            <a:rPr lang="en-US" sz="3000" b="1" dirty="0"/>
            <a:t>2017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timeline of the project activities: Years 1999, 2017, 2018"/>
        </a:ext>
      </dgm:extLst>
    </dgm:pt>
    <dgm:pt modelId="{C76EACCB-C793-44E4-BEEB-AFCDA8A8D699}" type="parTrans" cxnId="{4CE6C42A-1569-4D96-A8A0-92D8DB2ACF7F}">
      <dgm:prSet/>
      <dgm:spPr/>
      <dgm:t>
        <a:bodyPr/>
        <a:lstStyle/>
        <a:p>
          <a:endParaRPr lang="en-US"/>
        </a:p>
      </dgm:t>
    </dgm:pt>
    <dgm:pt modelId="{A5753076-2FAD-4830-BE84-AADC2A366311}" type="sibTrans" cxnId="{4CE6C42A-1569-4D96-A8A0-92D8DB2ACF7F}">
      <dgm:prSet/>
      <dgm:spPr/>
      <dgm:t>
        <a:bodyPr/>
        <a:lstStyle/>
        <a:p>
          <a:endParaRPr lang="en-US"/>
        </a:p>
      </dgm:t>
    </dgm:pt>
    <dgm:pt modelId="{CEECE883-B578-4D84-8E32-79655A4A9A4F}">
      <dgm:prSet phldrT="[Text]" custT="1"/>
      <dgm:spPr/>
      <dgm:t>
        <a:bodyPr/>
        <a:lstStyle/>
        <a:p>
          <a:r>
            <a:rPr lang="en-US" sz="1800" dirty="0">
              <a:solidFill>
                <a:srgbClr val="0A3161"/>
              </a:solidFill>
            </a:rPr>
            <a:t>Online Services reviewed all IRS.gov web applications and </a:t>
          </a:r>
          <a:r>
            <a:rPr lang="en-US" sz="1800" b="1" dirty="0">
              <a:solidFill>
                <a:srgbClr val="0A3161"/>
              </a:solidFill>
            </a:rPr>
            <a:t>recommended rebuilding </a:t>
          </a:r>
          <a:r>
            <a:rPr lang="en-US" sz="1800" dirty="0">
              <a:solidFill>
                <a:srgbClr val="0A3161"/>
              </a:solidFill>
            </a:rPr>
            <a:t>the Withholding Calculator.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timeline of the project activities: Years 1999, 2017, 2018"/>
        </a:ext>
      </dgm:extLst>
    </dgm:pt>
    <dgm:pt modelId="{5832554E-0D0C-4E2F-99A2-6A0EB550D681}" type="parTrans" cxnId="{7514DD98-7121-457F-87F4-218FB127EBF1}">
      <dgm:prSet/>
      <dgm:spPr/>
      <dgm:t>
        <a:bodyPr/>
        <a:lstStyle/>
        <a:p>
          <a:endParaRPr lang="en-US"/>
        </a:p>
      </dgm:t>
    </dgm:pt>
    <dgm:pt modelId="{CF62C7ED-5205-47EE-A34F-9A5EF08EE68B}" type="sibTrans" cxnId="{7514DD98-7121-457F-87F4-218FB127EBF1}">
      <dgm:prSet/>
      <dgm:spPr/>
      <dgm:t>
        <a:bodyPr/>
        <a:lstStyle/>
        <a:p>
          <a:endParaRPr lang="en-US"/>
        </a:p>
      </dgm:t>
    </dgm:pt>
    <dgm:pt modelId="{FC718BFC-3556-48FC-8775-44D63DAEBF9F}">
      <dgm:prSet phldrT="[Text]" custT="1"/>
      <dgm:spPr>
        <a:solidFill>
          <a:srgbClr val="8F2040"/>
        </a:solidFill>
        <a:ln>
          <a:solidFill>
            <a:srgbClr val="8F2040"/>
          </a:solidFill>
        </a:ln>
      </dgm:spPr>
      <dgm:t>
        <a:bodyPr/>
        <a:lstStyle/>
        <a:p>
          <a:r>
            <a:rPr lang="en-US" sz="3000" b="1" dirty="0"/>
            <a:t>2018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timeline of the project activities: Years 1999, 2017, 2018"/>
        </a:ext>
      </dgm:extLst>
    </dgm:pt>
    <dgm:pt modelId="{204361F9-4A63-48AA-A36B-4CA05854108C}" type="parTrans" cxnId="{50AA1417-B1CA-446E-B103-4744B95ED129}">
      <dgm:prSet/>
      <dgm:spPr/>
      <dgm:t>
        <a:bodyPr/>
        <a:lstStyle/>
        <a:p>
          <a:endParaRPr lang="en-US"/>
        </a:p>
      </dgm:t>
    </dgm:pt>
    <dgm:pt modelId="{83C8DE2A-BBC8-486F-94D3-303210DAFA78}" type="sibTrans" cxnId="{50AA1417-B1CA-446E-B103-4744B95ED129}">
      <dgm:prSet/>
      <dgm:spPr/>
      <dgm:t>
        <a:bodyPr/>
        <a:lstStyle/>
        <a:p>
          <a:endParaRPr lang="en-US"/>
        </a:p>
      </dgm:t>
    </dgm:pt>
    <dgm:pt modelId="{1343F56D-AF59-4A4C-A097-6500EECAE7C7}">
      <dgm:prSet phldrT="[Text]" custT="1"/>
      <dgm:spPr/>
      <dgm:t>
        <a:bodyPr/>
        <a:lstStyle/>
        <a:p>
          <a:r>
            <a:rPr lang="en-US" sz="1800" dirty="0">
              <a:solidFill>
                <a:srgbClr val="0A3161"/>
              </a:solidFill>
            </a:rPr>
            <a:t>Our UXD team conducted foundational research </a:t>
          </a:r>
          <a:r>
            <a:rPr lang="en-US" sz="1800" b="1" dirty="0">
              <a:solidFill>
                <a:srgbClr val="0A3161"/>
              </a:solidFill>
            </a:rPr>
            <a:t>in preparation for the redesign efforts.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timeline of the project activities: Years 1999, 2017, 2018"/>
        </a:ext>
      </dgm:extLst>
    </dgm:pt>
    <dgm:pt modelId="{E053C504-771E-4E60-8094-BA5DC5EB1AE9}" type="parTrans" cxnId="{D99B171D-576B-4A00-815A-C1F0077BF023}">
      <dgm:prSet/>
      <dgm:spPr/>
      <dgm:t>
        <a:bodyPr/>
        <a:lstStyle/>
        <a:p>
          <a:endParaRPr lang="en-US"/>
        </a:p>
      </dgm:t>
    </dgm:pt>
    <dgm:pt modelId="{773DAB90-7E95-4DC3-B953-12D34A82DB0E}" type="sibTrans" cxnId="{D99B171D-576B-4A00-815A-C1F0077BF023}">
      <dgm:prSet/>
      <dgm:spPr/>
      <dgm:t>
        <a:bodyPr/>
        <a:lstStyle/>
        <a:p>
          <a:endParaRPr lang="en-US"/>
        </a:p>
      </dgm:t>
    </dgm:pt>
    <dgm:pt modelId="{4DC31A7B-F6EC-4835-B3C7-B571D43453FB}">
      <dgm:prSet phldrT="[Text]" custT="1"/>
      <dgm:spPr/>
      <dgm:t>
        <a:bodyPr/>
        <a:lstStyle/>
        <a:p>
          <a:endParaRPr lang="en-US" sz="1600" b="1" dirty="0">
            <a:solidFill>
              <a:srgbClr val="0A3161"/>
            </a:solidFill>
          </a:endParaRPr>
        </a:p>
      </dgm:t>
    </dgm:pt>
    <dgm:pt modelId="{C34C5CE9-9335-4237-A660-428C25AA612E}" type="parTrans" cxnId="{07256446-E90C-4F29-995A-234582D37F1C}">
      <dgm:prSet/>
      <dgm:spPr/>
      <dgm:t>
        <a:bodyPr/>
        <a:lstStyle/>
        <a:p>
          <a:endParaRPr lang="en-US"/>
        </a:p>
      </dgm:t>
    </dgm:pt>
    <dgm:pt modelId="{5ECAA2F8-BD2D-4871-A410-FF10F5F939AB}" type="sibTrans" cxnId="{07256446-E90C-4F29-995A-234582D37F1C}">
      <dgm:prSet/>
      <dgm:spPr/>
      <dgm:t>
        <a:bodyPr/>
        <a:lstStyle/>
        <a:p>
          <a:endParaRPr lang="en-US"/>
        </a:p>
      </dgm:t>
    </dgm:pt>
    <dgm:pt modelId="{AA5BC012-2AFD-438F-B6A5-1AA1C223B4E0}" type="pres">
      <dgm:prSet presAssocID="{B97DB11D-3D2D-4196-8203-3F262628B390}" presName="Name0" presStyleCnt="0">
        <dgm:presLayoutVars>
          <dgm:dir/>
          <dgm:animLvl val="lvl"/>
          <dgm:resizeHandles val="exact"/>
        </dgm:presLayoutVars>
      </dgm:prSet>
      <dgm:spPr/>
    </dgm:pt>
    <dgm:pt modelId="{55E08570-1D35-4866-A249-45196BAB9DF8}" type="pres">
      <dgm:prSet presAssocID="{2A844CF4-EDC3-4F8E-89B1-C6A417B2EFB3}" presName="composite" presStyleCnt="0"/>
      <dgm:spPr/>
    </dgm:pt>
    <dgm:pt modelId="{85CF98E6-F9E1-4F12-B21E-4D6352FB0AD0}" type="pres">
      <dgm:prSet presAssocID="{2A844CF4-EDC3-4F8E-89B1-C6A417B2EFB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5D8ADBD-F32E-446F-BE0C-A5F735FFC890}" type="pres">
      <dgm:prSet presAssocID="{2A844CF4-EDC3-4F8E-89B1-C6A417B2EFB3}" presName="desTx" presStyleLbl="revTx" presStyleIdx="0" presStyleCnt="3">
        <dgm:presLayoutVars>
          <dgm:bulletEnabled val="1"/>
        </dgm:presLayoutVars>
      </dgm:prSet>
      <dgm:spPr/>
    </dgm:pt>
    <dgm:pt modelId="{D11C1F1A-6397-4CD8-896C-987A06ABE347}" type="pres">
      <dgm:prSet presAssocID="{5F6AD804-3921-4820-8E90-3F54BA5B8E78}" presName="space" presStyleCnt="0"/>
      <dgm:spPr/>
    </dgm:pt>
    <dgm:pt modelId="{E93ACF11-244D-425E-BA6A-978C188C6DA4}" type="pres">
      <dgm:prSet presAssocID="{37731008-FAAC-4CBC-9A67-AC2903488226}" presName="composite" presStyleCnt="0"/>
      <dgm:spPr/>
    </dgm:pt>
    <dgm:pt modelId="{B6E16F2A-D75B-4547-AAAE-E8D7A6A984C5}" type="pres">
      <dgm:prSet presAssocID="{37731008-FAAC-4CBC-9A67-AC2903488226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DC3CE3E-C15D-4647-AC38-8C34341CFD3C}" type="pres">
      <dgm:prSet presAssocID="{37731008-FAAC-4CBC-9A67-AC2903488226}" presName="desTx" presStyleLbl="revTx" presStyleIdx="1" presStyleCnt="3">
        <dgm:presLayoutVars>
          <dgm:bulletEnabled val="1"/>
        </dgm:presLayoutVars>
      </dgm:prSet>
      <dgm:spPr/>
    </dgm:pt>
    <dgm:pt modelId="{C794301B-34CF-42F5-AC90-7B1795691628}" type="pres">
      <dgm:prSet presAssocID="{A5753076-2FAD-4830-BE84-AADC2A366311}" presName="space" presStyleCnt="0"/>
      <dgm:spPr/>
    </dgm:pt>
    <dgm:pt modelId="{8404FF88-D9C0-4CC9-AFFC-DCEAA118F56D}" type="pres">
      <dgm:prSet presAssocID="{FC718BFC-3556-48FC-8775-44D63DAEBF9F}" presName="composite" presStyleCnt="0"/>
      <dgm:spPr/>
    </dgm:pt>
    <dgm:pt modelId="{82839DAC-4A05-47E8-A2AC-135BA9B8EA80}" type="pres">
      <dgm:prSet presAssocID="{FC718BFC-3556-48FC-8775-44D63DAEBF9F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2AA93F8-DFE9-4FE8-8FE1-A071612738B4}" type="pres">
      <dgm:prSet presAssocID="{FC718BFC-3556-48FC-8775-44D63DAEBF9F}" presName="desTx" presStyleLbl="revTx" presStyleIdx="2" presStyleCnt="3">
        <dgm:presLayoutVars>
          <dgm:bulletEnabled val="1"/>
        </dgm:presLayoutVars>
      </dgm:prSet>
      <dgm:spPr/>
    </dgm:pt>
  </dgm:ptLst>
  <dgm:cxnLst>
    <dgm:cxn modelId="{0BF42809-84D4-46E9-8268-5E5C119ECC26}" type="presOf" srcId="{CEECE883-B578-4D84-8E32-79655A4A9A4F}" destId="{7DC3CE3E-C15D-4647-AC38-8C34341CFD3C}" srcOrd="0" destOrd="0" presId="urn:microsoft.com/office/officeart/2005/8/layout/chevron1"/>
    <dgm:cxn modelId="{50AA1417-B1CA-446E-B103-4744B95ED129}" srcId="{B97DB11D-3D2D-4196-8203-3F262628B390}" destId="{FC718BFC-3556-48FC-8775-44D63DAEBF9F}" srcOrd="2" destOrd="0" parTransId="{204361F9-4A63-48AA-A36B-4CA05854108C}" sibTransId="{83C8DE2A-BBC8-486F-94D3-303210DAFA78}"/>
    <dgm:cxn modelId="{8C5CDA1A-5EE8-4473-8E53-64BBFBF3768A}" srcId="{B97DB11D-3D2D-4196-8203-3F262628B390}" destId="{2A844CF4-EDC3-4F8E-89B1-C6A417B2EFB3}" srcOrd="0" destOrd="0" parTransId="{5A5FFEF6-CBB8-45D0-BD8B-84C16731845F}" sibTransId="{5F6AD804-3921-4820-8E90-3F54BA5B8E78}"/>
    <dgm:cxn modelId="{3FE3E31A-E290-4A4A-AE1C-7250974162BE}" type="presOf" srcId="{FC718BFC-3556-48FC-8775-44D63DAEBF9F}" destId="{82839DAC-4A05-47E8-A2AC-135BA9B8EA80}" srcOrd="0" destOrd="0" presId="urn:microsoft.com/office/officeart/2005/8/layout/chevron1"/>
    <dgm:cxn modelId="{D99B171D-576B-4A00-815A-C1F0077BF023}" srcId="{FC718BFC-3556-48FC-8775-44D63DAEBF9F}" destId="{1343F56D-AF59-4A4C-A097-6500EECAE7C7}" srcOrd="0" destOrd="0" parTransId="{E053C504-771E-4E60-8094-BA5DC5EB1AE9}" sibTransId="{773DAB90-7E95-4DC3-B953-12D34A82DB0E}"/>
    <dgm:cxn modelId="{4CE6C42A-1569-4D96-A8A0-92D8DB2ACF7F}" srcId="{B97DB11D-3D2D-4196-8203-3F262628B390}" destId="{37731008-FAAC-4CBC-9A67-AC2903488226}" srcOrd="1" destOrd="0" parTransId="{C76EACCB-C793-44E4-BEEB-AFCDA8A8D699}" sibTransId="{A5753076-2FAD-4830-BE84-AADC2A366311}"/>
    <dgm:cxn modelId="{43747636-D128-4C6D-BA7C-C670140E9105}" type="presOf" srcId="{1343F56D-AF59-4A4C-A097-6500EECAE7C7}" destId="{B2AA93F8-DFE9-4FE8-8FE1-A071612738B4}" srcOrd="0" destOrd="0" presId="urn:microsoft.com/office/officeart/2005/8/layout/chevron1"/>
    <dgm:cxn modelId="{48679D37-D7D8-4A82-8F2D-C8D9763E5E50}" type="presOf" srcId="{37731008-FAAC-4CBC-9A67-AC2903488226}" destId="{B6E16F2A-D75B-4547-AAAE-E8D7A6A984C5}" srcOrd="0" destOrd="0" presId="urn:microsoft.com/office/officeart/2005/8/layout/chevron1"/>
    <dgm:cxn modelId="{07256446-E90C-4F29-995A-234582D37F1C}" srcId="{FC718BFC-3556-48FC-8775-44D63DAEBF9F}" destId="{4DC31A7B-F6EC-4835-B3C7-B571D43453FB}" srcOrd="1" destOrd="0" parTransId="{C34C5CE9-9335-4237-A660-428C25AA612E}" sibTransId="{5ECAA2F8-BD2D-4871-A410-FF10F5F939AB}"/>
    <dgm:cxn modelId="{BC077283-81C6-46A9-B2D8-97EECADB983D}" type="presOf" srcId="{B97DB11D-3D2D-4196-8203-3F262628B390}" destId="{AA5BC012-2AFD-438F-B6A5-1AA1C223B4E0}" srcOrd="0" destOrd="0" presId="urn:microsoft.com/office/officeart/2005/8/layout/chevron1"/>
    <dgm:cxn modelId="{7514DD98-7121-457F-87F4-218FB127EBF1}" srcId="{37731008-FAAC-4CBC-9A67-AC2903488226}" destId="{CEECE883-B578-4D84-8E32-79655A4A9A4F}" srcOrd="0" destOrd="0" parTransId="{5832554E-0D0C-4E2F-99A2-6A0EB550D681}" sibTransId="{CF62C7ED-5205-47EE-A34F-9A5EF08EE68B}"/>
    <dgm:cxn modelId="{777BCEC4-566C-4A1A-B1D7-3E51D80149A4}" type="presOf" srcId="{2A844CF4-EDC3-4F8E-89B1-C6A417B2EFB3}" destId="{85CF98E6-F9E1-4F12-B21E-4D6352FB0AD0}" srcOrd="0" destOrd="0" presId="urn:microsoft.com/office/officeart/2005/8/layout/chevron1"/>
    <dgm:cxn modelId="{EA32DCC7-A209-4C99-8409-3EDB86B87EEF}" type="presOf" srcId="{60A97723-B611-456F-B66B-409315E54F48}" destId="{35D8ADBD-F32E-446F-BE0C-A5F735FFC890}" srcOrd="0" destOrd="0" presId="urn:microsoft.com/office/officeart/2005/8/layout/chevron1"/>
    <dgm:cxn modelId="{A1F2EEED-0991-47BD-8FD8-B5B350A75F8A}" type="presOf" srcId="{4DC31A7B-F6EC-4835-B3C7-B571D43453FB}" destId="{B2AA93F8-DFE9-4FE8-8FE1-A071612738B4}" srcOrd="0" destOrd="1" presId="urn:microsoft.com/office/officeart/2005/8/layout/chevron1"/>
    <dgm:cxn modelId="{8DAA01F3-9E21-4E96-BE76-8961FA641E2B}" srcId="{2A844CF4-EDC3-4F8E-89B1-C6A417B2EFB3}" destId="{60A97723-B611-456F-B66B-409315E54F48}" srcOrd="0" destOrd="0" parTransId="{09018528-DE11-48E4-9F4E-74C879D1F520}" sibTransId="{38139683-C0D9-4333-B23A-64A6D0D38DBA}"/>
    <dgm:cxn modelId="{DFA16D89-2A51-4F19-B9ED-2F3D355B9530}" type="presParOf" srcId="{AA5BC012-2AFD-438F-B6A5-1AA1C223B4E0}" destId="{55E08570-1D35-4866-A249-45196BAB9DF8}" srcOrd="0" destOrd="0" presId="urn:microsoft.com/office/officeart/2005/8/layout/chevron1"/>
    <dgm:cxn modelId="{9521C3A3-8B64-4631-B03E-6B78517FE085}" type="presParOf" srcId="{55E08570-1D35-4866-A249-45196BAB9DF8}" destId="{85CF98E6-F9E1-4F12-B21E-4D6352FB0AD0}" srcOrd="0" destOrd="0" presId="urn:microsoft.com/office/officeart/2005/8/layout/chevron1"/>
    <dgm:cxn modelId="{37B2C1C6-8027-40DC-9F67-899FFB1C377D}" type="presParOf" srcId="{55E08570-1D35-4866-A249-45196BAB9DF8}" destId="{35D8ADBD-F32E-446F-BE0C-A5F735FFC890}" srcOrd="1" destOrd="0" presId="urn:microsoft.com/office/officeart/2005/8/layout/chevron1"/>
    <dgm:cxn modelId="{4EE70BBF-44D4-446D-9C3B-605582EDC2A6}" type="presParOf" srcId="{AA5BC012-2AFD-438F-B6A5-1AA1C223B4E0}" destId="{D11C1F1A-6397-4CD8-896C-987A06ABE347}" srcOrd="1" destOrd="0" presId="urn:microsoft.com/office/officeart/2005/8/layout/chevron1"/>
    <dgm:cxn modelId="{2676AB22-77FA-4899-9934-A88FC8C7B7BB}" type="presParOf" srcId="{AA5BC012-2AFD-438F-B6A5-1AA1C223B4E0}" destId="{E93ACF11-244D-425E-BA6A-978C188C6DA4}" srcOrd="2" destOrd="0" presId="urn:microsoft.com/office/officeart/2005/8/layout/chevron1"/>
    <dgm:cxn modelId="{F4686327-93D6-49F6-8943-80B0B7D37A93}" type="presParOf" srcId="{E93ACF11-244D-425E-BA6A-978C188C6DA4}" destId="{B6E16F2A-D75B-4547-AAAE-E8D7A6A984C5}" srcOrd="0" destOrd="0" presId="urn:microsoft.com/office/officeart/2005/8/layout/chevron1"/>
    <dgm:cxn modelId="{03AABBC6-85E9-4DC2-9D21-3DDAF89B3750}" type="presParOf" srcId="{E93ACF11-244D-425E-BA6A-978C188C6DA4}" destId="{7DC3CE3E-C15D-4647-AC38-8C34341CFD3C}" srcOrd="1" destOrd="0" presId="urn:microsoft.com/office/officeart/2005/8/layout/chevron1"/>
    <dgm:cxn modelId="{D7838E9C-24D7-4253-8DA2-25E1B4F8867A}" type="presParOf" srcId="{AA5BC012-2AFD-438F-B6A5-1AA1C223B4E0}" destId="{C794301B-34CF-42F5-AC90-7B1795691628}" srcOrd="3" destOrd="0" presId="urn:microsoft.com/office/officeart/2005/8/layout/chevron1"/>
    <dgm:cxn modelId="{5F6DDABA-A547-4E36-8154-365DE8049E44}" type="presParOf" srcId="{AA5BC012-2AFD-438F-B6A5-1AA1C223B4E0}" destId="{8404FF88-D9C0-4CC9-AFFC-DCEAA118F56D}" srcOrd="4" destOrd="0" presId="urn:microsoft.com/office/officeart/2005/8/layout/chevron1"/>
    <dgm:cxn modelId="{E2C30537-41D4-4E0F-9A7B-9F37734D981F}" type="presParOf" srcId="{8404FF88-D9C0-4CC9-AFFC-DCEAA118F56D}" destId="{82839DAC-4A05-47E8-A2AC-135BA9B8EA80}" srcOrd="0" destOrd="0" presId="urn:microsoft.com/office/officeart/2005/8/layout/chevron1"/>
    <dgm:cxn modelId="{751C1A13-545B-479F-8649-5AE3BF394457}" type="presParOf" srcId="{8404FF88-D9C0-4CC9-AFFC-DCEAA118F56D}" destId="{B2AA93F8-DFE9-4FE8-8FE1-A071612738B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C51D63-CECB-49EC-A496-9E84B5183A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B141F0-167B-473E-B7D2-1C4F2928A2AF}">
      <dgm:prSet phldrT="[Text]" custT="1"/>
      <dgm:spPr>
        <a:solidFill>
          <a:srgbClr val="8F2040"/>
        </a:solidFill>
        <a:ln>
          <a:solidFill>
            <a:srgbClr val="8F2040"/>
          </a:solidFill>
        </a:ln>
      </dgm:spPr>
      <dgm:t>
        <a:bodyPr/>
        <a:lstStyle/>
        <a:p>
          <a:r>
            <a:rPr lang="en-US" sz="3000" b="1" dirty="0"/>
            <a:t>2019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timeline of the project activities: Years 2019, 2020"/>
        </a:ext>
      </dgm:extLst>
    </dgm:pt>
    <dgm:pt modelId="{1B2DB4FE-7A50-4A97-8A3E-4E50A1526CB2}" type="parTrans" cxnId="{1CF192AD-B85A-451F-8A29-E74761EAD13B}">
      <dgm:prSet/>
      <dgm:spPr/>
      <dgm:t>
        <a:bodyPr/>
        <a:lstStyle/>
        <a:p>
          <a:endParaRPr lang="en-US"/>
        </a:p>
      </dgm:t>
    </dgm:pt>
    <dgm:pt modelId="{883207E6-5AA6-4404-91DA-272405EC6E7C}" type="sibTrans" cxnId="{1CF192AD-B85A-451F-8A29-E74761EAD13B}">
      <dgm:prSet/>
      <dgm:spPr/>
      <dgm:t>
        <a:bodyPr/>
        <a:lstStyle/>
        <a:p>
          <a:endParaRPr lang="en-US"/>
        </a:p>
      </dgm:t>
    </dgm:pt>
    <dgm:pt modelId="{23020C8E-4D23-46A9-B6B3-01D093CF2D2D}">
      <dgm:prSet phldrT="[Text]" custT="1"/>
      <dgm:spPr/>
      <dgm:t>
        <a:bodyPr/>
        <a:lstStyle/>
        <a:p>
          <a:r>
            <a:rPr lang="en-US" sz="1800" dirty="0">
              <a:solidFill>
                <a:srgbClr val="0A3161"/>
              </a:solidFill>
            </a:rPr>
            <a:t>IRS Online Services officially </a:t>
          </a:r>
          <a:r>
            <a:rPr lang="en-US" sz="1800" b="1" dirty="0">
              <a:solidFill>
                <a:srgbClr val="0A3161"/>
              </a:solidFill>
            </a:rPr>
            <a:t>kicked off</a:t>
          </a:r>
          <a:r>
            <a:rPr lang="en-US" sz="1800" dirty="0">
              <a:solidFill>
                <a:srgbClr val="0A3161"/>
              </a:solidFill>
            </a:rPr>
            <a:t> this redesign in April.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timeline of the project activities: Years 2019, 2020"/>
        </a:ext>
      </dgm:extLst>
    </dgm:pt>
    <dgm:pt modelId="{51C57EAF-8DC0-4EF1-9CF1-937FEDA5B02A}" type="parTrans" cxnId="{A50FE095-E259-4BC9-8C47-38D56F65C693}">
      <dgm:prSet/>
      <dgm:spPr/>
      <dgm:t>
        <a:bodyPr/>
        <a:lstStyle/>
        <a:p>
          <a:endParaRPr lang="en-US"/>
        </a:p>
      </dgm:t>
    </dgm:pt>
    <dgm:pt modelId="{B0FA83EF-D412-4C17-AA7E-3A105544BECA}" type="sibTrans" cxnId="{A50FE095-E259-4BC9-8C47-38D56F65C693}">
      <dgm:prSet/>
      <dgm:spPr/>
      <dgm:t>
        <a:bodyPr/>
        <a:lstStyle/>
        <a:p>
          <a:endParaRPr lang="en-US"/>
        </a:p>
      </dgm:t>
    </dgm:pt>
    <dgm:pt modelId="{F82BC55B-E3CF-466E-BC59-76E5FFDBD1C4}">
      <dgm:prSet custT="1"/>
      <dgm:spPr>
        <a:solidFill>
          <a:srgbClr val="8F2040"/>
        </a:solidFill>
        <a:ln>
          <a:solidFill>
            <a:srgbClr val="8F2040"/>
          </a:solidFill>
        </a:ln>
      </dgm:spPr>
      <dgm:t>
        <a:bodyPr/>
        <a:lstStyle/>
        <a:p>
          <a:r>
            <a:rPr lang="en-US" sz="3000" b="1" dirty="0"/>
            <a:t>2020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timeline of the project activities: Years 2019, 2020"/>
        </a:ext>
      </dgm:extLst>
    </dgm:pt>
    <dgm:pt modelId="{4B49D0AB-8688-46B2-81E7-A26ECDE2869A}" type="parTrans" cxnId="{ACDD2365-97F7-420C-9767-4966E1301263}">
      <dgm:prSet/>
      <dgm:spPr/>
      <dgm:t>
        <a:bodyPr/>
        <a:lstStyle/>
        <a:p>
          <a:endParaRPr lang="en-US"/>
        </a:p>
      </dgm:t>
    </dgm:pt>
    <dgm:pt modelId="{C94DA07D-1563-42D4-919A-CDCF97709951}" type="sibTrans" cxnId="{ACDD2365-97F7-420C-9767-4966E1301263}">
      <dgm:prSet/>
      <dgm:spPr/>
      <dgm:t>
        <a:bodyPr/>
        <a:lstStyle/>
        <a:p>
          <a:endParaRPr lang="en-US"/>
        </a:p>
      </dgm:t>
    </dgm:pt>
    <dgm:pt modelId="{32B7335E-9B6C-4011-B65A-D3658B720922}">
      <dgm:prSet phldrT="[Text]" custT="1"/>
      <dgm:spPr/>
      <dgm:t>
        <a:bodyPr/>
        <a:lstStyle/>
        <a:p>
          <a:r>
            <a:rPr lang="en-US" sz="1800" b="1" dirty="0">
              <a:solidFill>
                <a:srgbClr val="0A3161"/>
              </a:solidFill>
            </a:rPr>
            <a:t>We launched the new Tax Withholding Estimator </a:t>
          </a:r>
          <a:r>
            <a:rPr lang="en-US" sz="1800" b="0" dirty="0">
              <a:solidFill>
                <a:srgbClr val="0A3161"/>
              </a:solidFill>
            </a:rPr>
            <a:t>in August.</a:t>
          </a:r>
        </a:p>
      </dgm:t>
    </dgm:pt>
    <dgm:pt modelId="{804C92F6-7690-41DC-8EF2-AC30B7524BBB}" type="parTrans" cxnId="{0E02F563-E77F-4698-ACE4-517F0D26DB36}">
      <dgm:prSet/>
      <dgm:spPr/>
      <dgm:t>
        <a:bodyPr/>
        <a:lstStyle/>
        <a:p>
          <a:endParaRPr lang="en-US"/>
        </a:p>
      </dgm:t>
    </dgm:pt>
    <dgm:pt modelId="{5D8FC8CE-CA86-4CFE-9E83-1C25CB4FB2DA}" type="sibTrans" cxnId="{0E02F563-E77F-4698-ACE4-517F0D26DB36}">
      <dgm:prSet/>
      <dgm:spPr/>
      <dgm:t>
        <a:bodyPr/>
        <a:lstStyle/>
        <a:p>
          <a:endParaRPr lang="en-US"/>
        </a:p>
      </dgm:t>
    </dgm:pt>
    <dgm:pt modelId="{B60BC88E-5989-430B-9E08-54CD09B1C74C}">
      <dgm:prSet phldrT="[Text]" custT="1"/>
      <dgm:spPr/>
      <dgm:t>
        <a:bodyPr/>
        <a:lstStyle/>
        <a:p>
          <a:r>
            <a:rPr lang="en-US" sz="1800" b="0" dirty="0">
              <a:solidFill>
                <a:srgbClr val="0A3161"/>
              </a:solidFill>
            </a:rPr>
            <a:t>The team – fully remote due to the pandemic – </a:t>
          </a:r>
          <a:r>
            <a:rPr lang="en-US" sz="1800" b="1" dirty="0">
              <a:solidFill>
                <a:srgbClr val="0A3161"/>
              </a:solidFill>
            </a:rPr>
            <a:t>continued to update the application</a:t>
          </a:r>
          <a:r>
            <a:rPr lang="en-US" sz="1800" b="0" dirty="0">
              <a:solidFill>
                <a:srgbClr val="0A3161"/>
              </a:solidFill>
            </a:rPr>
            <a:t>. 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timeline of the project activities: Years 2019, 2020"/>
        </a:ext>
      </dgm:extLst>
    </dgm:pt>
    <dgm:pt modelId="{B1AF1423-4433-48BA-A40C-1FAD6775153F}" type="parTrans" cxnId="{2A77C04A-2AF3-4C8C-A06D-CC1C410834D9}">
      <dgm:prSet/>
      <dgm:spPr/>
      <dgm:t>
        <a:bodyPr/>
        <a:lstStyle/>
        <a:p>
          <a:endParaRPr lang="en-US"/>
        </a:p>
      </dgm:t>
    </dgm:pt>
    <dgm:pt modelId="{667C1475-D0C6-4E88-9CE1-1B328546DD5B}" type="sibTrans" cxnId="{2A77C04A-2AF3-4C8C-A06D-CC1C410834D9}">
      <dgm:prSet/>
      <dgm:spPr/>
      <dgm:t>
        <a:bodyPr/>
        <a:lstStyle/>
        <a:p>
          <a:endParaRPr lang="en-US"/>
        </a:p>
      </dgm:t>
    </dgm:pt>
    <dgm:pt modelId="{5863C49E-DEF1-49DF-833B-714EC7EE268D}" type="pres">
      <dgm:prSet presAssocID="{9DC51D63-CECB-49EC-A496-9E84B5183A22}" presName="Name0" presStyleCnt="0">
        <dgm:presLayoutVars>
          <dgm:dir/>
          <dgm:animLvl val="lvl"/>
          <dgm:resizeHandles val="exact"/>
        </dgm:presLayoutVars>
      </dgm:prSet>
      <dgm:spPr/>
    </dgm:pt>
    <dgm:pt modelId="{73648E44-025D-4297-860B-6EE871D695F7}" type="pres">
      <dgm:prSet presAssocID="{98B141F0-167B-473E-B7D2-1C4F2928A2AF}" presName="composite" presStyleCnt="0"/>
      <dgm:spPr/>
    </dgm:pt>
    <dgm:pt modelId="{48164B94-3E9D-460E-B580-F12AAFEB1A28}" type="pres">
      <dgm:prSet presAssocID="{98B141F0-167B-473E-B7D2-1C4F2928A2AF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C63D8F1B-DB76-401E-9D8B-B0333C3865A9}" type="pres">
      <dgm:prSet presAssocID="{98B141F0-167B-473E-B7D2-1C4F2928A2AF}" presName="desTx" presStyleLbl="revTx" presStyleIdx="0" presStyleCnt="2">
        <dgm:presLayoutVars>
          <dgm:bulletEnabled val="1"/>
        </dgm:presLayoutVars>
      </dgm:prSet>
      <dgm:spPr/>
    </dgm:pt>
    <dgm:pt modelId="{5EDD44EA-EF99-495E-B8F1-72189B746D1D}" type="pres">
      <dgm:prSet presAssocID="{883207E6-5AA6-4404-91DA-272405EC6E7C}" presName="space" presStyleCnt="0"/>
      <dgm:spPr/>
    </dgm:pt>
    <dgm:pt modelId="{87D99387-4843-47F9-B0C5-A1B733203676}" type="pres">
      <dgm:prSet presAssocID="{F82BC55B-E3CF-466E-BC59-76E5FFDBD1C4}" presName="composite" presStyleCnt="0"/>
      <dgm:spPr/>
    </dgm:pt>
    <dgm:pt modelId="{D00ABD6B-335E-4C02-B340-6024FABFC269}" type="pres">
      <dgm:prSet presAssocID="{F82BC55B-E3CF-466E-BC59-76E5FFDBD1C4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68EDD5AB-6123-4126-B419-02F9B2553D60}" type="pres">
      <dgm:prSet presAssocID="{F82BC55B-E3CF-466E-BC59-76E5FFDBD1C4}" presName="desTx" presStyleLbl="revTx" presStyleIdx="1" presStyleCnt="2">
        <dgm:presLayoutVars>
          <dgm:bulletEnabled val="1"/>
        </dgm:presLayoutVars>
      </dgm:prSet>
      <dgm:spPr/>
    </dgm:pt>
  </dgm:ptLst>
  <dgm:cxnLst>
    <dgm:cxn modelId="{405CD30E-1B78-47E0-8CE7-784C744FA861}" type="presOf" srcId="{98B141F0-167B-473E-B7D2-1C4F2928A2AF}" destId="{48164B94-3E9D-460E-B580-F12AAFEB1A28}" srcOrd="0" destOrd="0" presId="urn:microsoft.com/office/officeart/2005/8/layout/chevron1"/>
    <dgm:cxn modelId="{CA20BD12-A90F-4E4D-9280-E01114CD7038}" type="presOf" srcId="{B60BC88E-5989-430B-9E08-54CD09B1C74C}" destId="{68EDD5AB-6123-4126-B419-02F9B2553D60}" srcOrd="0" destOrd="0" presId="urn:microsoft.com/office/officeart/2005/8/layout/chevron1"/>
    <dgm:cxn modelId="{3075AB27-772E-41F0-AFC4-EFEEFD0254FF}" type="presOf" srcId="{23020C8E-4D23-46A9-B6B3-01D093CF2D2D}" destId="{C63D8F1B-DB76-401E-9D8B-B0333C3865A9}" srcOrd="0" destOrd="0" presId="urn:microsoft.com/office/officeart/2005/8/layout/chevron1"/>
    <dgm:cxn modelId="{2A77C04A-2AF3-4C8C-A06D-CC1C410834D9}" srcId="{F82BC55B-E3CF-466E-BC59-76E5FFDBD1C4}" destId="{B60BC88E-5989-430B-9E08-54CD09B1C74C}" srcOrd="0" destOrd="0" parTransId="{B1AF1423-4433-48BA-A40C-1FAD6775153F}" sibTransId="{667C1475-D0C6-4E88-9CE1-1B328546DD5B}"/>
    <dgm:cxn modelId="{182BAB5B-52B0-4063-A305-7448E2C6279F}" type="presOf" srcId="{F82BC55B-E3CF-466E-BC59-76E5FFDBD1C4}" destId="{D00ABD6B-335E-4C02-B340-6024FABFC269}" srcOrd="0" destOrd="0" presId="urn:microsoft.com/office/officeart/2005/8/layout/chevron1"/>
    <dgm:cxn modelId="{1259335F-92C3-4DCD-AA30-224F7DF7AD0A}" type="presOf" srcId="{32B7335E-9B6C-4011-B65A-D3658B720922}" destId="{C63D8F1B-DB76-401E-9D8B-B0333C3865A9}" srcOrd="0" destOrd="1" presId="urn:microsoft.com/office/officeart/2005/8/layout/chevron1"/>
    <dgm:cxn modelId="{0E02F563-E77F-4698-ACE4-517F0D26DB36}" srcId="{98B141F0-167B-473E-B7D2-1C4F2928A2AF}" destId="{32B7335E-9B6C-4011-B65A-D3658B720922}" srcOrd="1" destOrd="0" parTransId="{804C92F6-7690-41DC-8EF2-AC30B7524BBB}" sibTransId="{5D8FC8CE-CA86-4CFE-9E83-1C25CB4FB2DA}"/>
    <dgm:cxn modelId="{ACDD2365-97F7-420C-9767-4966E1301263}" srcId="{9DC51D63-CECB-49EC-A496-9E84B5183A22}" destId="{F82BC55B-E3CF-466E-BC59-76E5FFDBD1C4}" srcOrd="1" destOrd="0" parTransId="{4B49D0AB-8688-46B2-81E7-A26ECDE2869A}" sibTransId="{C94DA07D-1563-42D4-919A-CDCF97709951}"/>
    <dgm:cxn modelId="{CCFB5177-E75C-4773-8845-20EABAD91F73}" type="presOf" srcId="{9DC51D63-CECB-49EC-A496-9E84B5183A22}" destId="{5863C49E-DEF1-49DF-833B-714EC7EE268D}" srcOrd="0" destOrd="0" presId="urn:microsoft.com/office/officeart/2005/8/layout/chevron1"/>
    <dgm:cxn modelId="{A50FE095-E259-4BC9-8C47-38D56F65C693}" srcId="{98B141F0-167B-473E-B7D2-1C4F2928A2AF}" destId="{23020C8E-4D23-46A9-B6B3-01D093CF2D2D}" srcOrd="0" destOrd="0" parTransId="{51C57EAF-8DC0-4EF1-9CF1-937FEDA5B02A}" sibTransId="{B0FA83EF-D412-4C17-AA7E-3A105544BECA}"/>
    <dgm:cxn modelId="{1CF192AD-B85A-451F-8A29-E74761EAD13B}" srcId="{9DC51D63-CECB-49EC-A496-9E84B5183A22}" destId="{98B141F0-167B-473E-B7D2-1C4F2928A2AF}" srcOrd="0" destOrd="0" parTransId="{1B2DB4FE-7A50-4A97-8A3E-4E50A1526CB2}" sibTransId="{883207E6-5AA6-4404-91DA-272405EC6E7C}"/>
    <dgm:cxn modelId="{A91DB643-A565-4E26-820E-4D41AF567D2C}" type="presParOf" srcId="{5863C49E-DEF1-49DF-833B-714EC7EE268D}" destId="{73648E44-025D-4297-860B-6EE871D695F7}" srcOrd="0" destOrd="0" presId="urn:microsoft.com/office/officeart/2005/8/layout/chevron1"/>
    <dgm:cxn modelId="{E7D72FB7-41DC-403D-8A2D-ACD665C44999}" type="presParOf" srcId="{73648E44-025D-4297-860B-6EE871D695F7}" destId="{48164B94-3E9D-460E-B580-F12AAFEB1A28}" srcOrd="0" destOrd="0" presId="urn:microsoft.com/office/officeart/2005/8/layout/chevron1"/>
    <dgm:cxn modelId="{92E714CA-493E-4B4A-BE54-0DB84EF6F4A5}" type="presParOf" srcId="{73648E44-025D-4297-860B-6EE871D695F7}" destId="{C63D8F1B-DB76-401E-9D8B-B0333C3865A9}" srcOrd="1" destOrd="0" presId="urn:microsoft.com/office/officeart/2005/8/layout/chevron1"/>
    <dgm:cxn modelId="{95EE5E57-4046-4693-A06C-24E3B9B0F8F5}" type="presParOf" srcId="{5863C49E-DEF1-49DF-833B-714EC7EE268D}" destId="{5EDD44EA-EF99-495E-B8F1-72189B746D1D}" srcOrd="1" destOrd="0" presId="urn:microsoft.com/office/officeart/2005/8/layout/chevron1"/>
    <dgm:cxn modelId="{07B30A91-4C7A-4C5E-92F1-68429DC18DF5}" type="presParOf" srcId="{5863C49E-DEF1-49DF-833B-714EC7EE268D}" destId="{87D99387-4843-47F9-B0C5-A1B733203676}" srcOrd="2" destOrd="0" presId="urn:microsoft.com/office/officeart/2005/8/layout/chevron1"/>
    <dgm:cxn modelId="{9D8C0EF8-8E59-4D6C-9164-35B56477DE7A}" type="presParOf" srcId="{87D99387-4843-47F9-B0C5-A1B733203676}" destId="{D00ABD6B-335E-4C02-B340-6024FABFC269}" srcOrd="0" destOrd="0" presId="urn:microsoft.com/office/officeart/2005/8/layout/chevron1"/>
    <dgm:cxn modelId="{BFA37412-894A-4528-A9C3-653DF0E79277}" type="presParOf" srcId="{87D99387-4843-47F9-B0C5-A1B733203676}" destId="{68EDD5AB-6123-4126-B419-02F9B2553D6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C51D63-CECB-49EC-A496-9E84B5183A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B141F0-167B-473E-B7D2-1C4F2928A2AF}">
      <dgm:prSet phldrT="[Text]" custT="1"/>
      <dgm:spPr>
        <a:solidFill>
          <a:srgbClr val="8F2040"/>
        </a:solidFill>
        <a:ln>
          <a:solidFill>
            <a:srgbClr val="8F2040"/>
          </a:solidFill>
        </a:ln>
      </dgm:spPr>
      <dgm:t>
        <a:bodyPr/>
        <a:lstStyle/>
        <a:p>
          <a:r>
            <a:rPr lang="en-US" sz="3000" b="1" dirty="0"/>
            <a:t>2021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timeline of the project activities: Years 2019, 2020"/>
        </a:ext>
      </dgm:extLst>
    </dgm:pt>
    <dgm:pt modelId="{1B2DB4FE-7A50-4A97-8A3E-4E50A1526CB2}" type="parTrans" cxnId="{1CF192AD-B85A-451F-8A29-E74761EAD13B}">
      <dgm:prSet/>
      <dgm:spPr/>
      <dgm:t>
        <a:bodyPr/>
        <a:lstStyle/>
        <a:p>
          <a:endParaRPr lang="en-US"/>
        </a:p>
      </dgm:t>
    </dgm:pt>
    <dgm:pt modelId="{883207E6-5AA6-4404-91DA-272405EC6E7C}" type="sibTrans" cxnId="{1CF192AD-B85A-451F-8A29-E74761EAD13B}">
      <dgm:prSet/>
      <dgm:spPr/>
      <dgm:t>
        <a:bodyPr/>
        <a:lstStyle/>
        <a:p>
          <a:endParaRPr lang="en-US"/>
        </a:p>
      </dgm:t>
    </dgm:pt>
    <dgm:pt modelId="{23020C8E-4D23-46A9-B6B3-01D093CF2D2D}">
      <dgm:prSet phldrT="[Text]" custT="1"/>
      <dgm:spPr/>
      <dgm:t>
        <a:bodyPr/>
        <a:lstStyle/>
        <a:p>
          <a:r>
            <a:rPr lang="en-US" sz="1800" dirty="0">
              <a:solidFill>
                <a:srgbClr val="0A3161"/>
              </a:solidFill>
            </a:rPr>
            <a:t>The team improved the logic in Steps 1 and 2 </a:t>
          </a:r>
          <a:r>
            <a:rPr lang="en-US" sz="1800" b="1" dirty="0">
              <a:solidFill>
                <a:srgbClr val="0A3161"/>
              </a:solidFill>
            </a:rPr>
            <a:t>based on user feedback and data.</a:t>
          </a:r>
          <a:endParaRPr lang="en-US" sz="1800" dirty="0">
            <a:solidFill>
              <a:srgbClr val="0A316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Process graphic outlining the timeline of the project activities: Years 2019, 2020"/>
        </a:ext>
      </dgm:extLst>
    </dgm:pt>
    <dgm:pt modelId="{51C57EAF-8DC0-4EF1-9CF1-937FEDA5B02A}" type="parTrans" cxnId="{A50FE095-E259-4BC9-8C47-38D56F65C693}">
      <dgm:prSet/>
      <dgm:spPr/>
      <dgm:t>
        <a:bodyPr/>
        <a:lstStyle/>
        <a:p>
          <a:endParaRPr lang="en-US"/>
        </a:p>
      </dgm:t>
    </dgm:pt>
    <dgm:pt modelId="{B0FA83EF-D412-4C17-AA7E-3A105544BECA}" type="sibTrans" cxnId="{A50FE095-E259-4BC9-8C47-38D56F65C693}">
      <dgm:prSet/>
      <dgm:spPr/>
      <dgm:t>
        <a:bodyPr/>
        <a:lstStyle/>
        <a:p>
          <a:endParaRPr lang="en-US"/>
        </a:p>
      </dgm:t>
    </dgm:pt>
    <dgm:pt modelId="{F82BC55B-E3CF-466E-BC59-76E5FFDBD1C4}">
      <dgm:prSet custT="1"/>
      <dgm:spPr>
        <a:solidFill>
          <a:srgbClr val="8F2040"/>
        </a:solidFill>
        <a:ln>
          <a:solidFill>
            <a:srgbClr val="8F2040"/>
          </a:solidFill>
        </a:ln>
      </dgm:spPr>
      <dgm:t>
        <a:bodyPr/>
        <a:lstStyle/>
        <a:p>
          <a:r>
            <a:rPr lang="en-US" sz="3000" b="1" dirty="0"/>
            <a:t>2022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timeline of the project activities: Years 2019, 2020"/>
        </a:ext>
      </dgm:extLst>
    </dgm:pt>
    <dgm:pt modelId="{4B49D0AB-8688-46B2-81E7-A26ECDE2869A}" type="parTrans" cxnId="{ACDD2365-97F7-420C-9767-4966E1301263}">
      <dgm:prSet/>
      <dgm:spPr/>
      <dgm:t>
        <a:bodyPr/>
        <a:lstStyle/>
        <a:p>
          <a:endParaRPr lang="en-US"/>
        </a:p>
      </dgm:t>
    </dgm:pt>
    <dgm:pt modelId="{C94DA07D-1563-42D4-919A-CDCF97709951}" type="sibTrans" cxnId="{ACDD2365-97F7-420C-9767-4966E1301263}">
      <dgm:prSet/>
      <dgm:spPr/>
      <dgm:t>
        <a:bodyPr/>
        <a:lstStyle/>
        <a:p>
          <a:endParaRPr lang="en-US"/>
        </a:p>
      </dgm:t>
    </dgm:pt>
    <dgm:pt modelId="{B60BC88E-5989-430B-9E08-54CD09B1C74C}">
      <dgm:prSet phldrT="[Text]" custT="1"/>
      <dgm:spPr/>
      <dgm:t>
        <a:bodyPr/>
        <a:lstStyle/>
        <a:p>
          <a:r>
            <a:rPr lang="en-US" sz="1800" dirty="0">
              <a:solidFill>
                <a:srgbClr val="0A3161"/>
              </a:solidFill>
            </a:rPr>
            <a:t>We launched the application </a:t>
          </a:r>
          <a:br>
            <a:rPr lang="en-US" sz="1800" dirty="0">
              <a:solidFill>
                <a:srgbClr val="0A3161"/>
              </a:solidFill>
            </a:rPr>
          </a:br>
          <a:r>
            <a:rPr lang="en-US" sz="1800" b="1" dirty="0">
              <a:solidFill>
                <a:srgbClr val="0A3161"/>
              </a:solidFill>
            </a:rPr>
            <a:t>in Spanish.</a:t>
          </a:r>
          <a:endParaRPr lang="en-US" sz="1800" b="0" dirty="0">
            <a:solidFill>
              <a:srgbClr val="0A316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Process graphic outlining the timeline of the project activities: Years 2019, 2020"/>
        </a:ext>
      </dgm:extLst>
    </dgm:pt>
    <dgm:pt modelId="{B1AF1423-4433-48BA-A40C-1FAD6775153F}" type="parTrans" cxnId="{2A77C04A-2AF3-4C8C-A06D-CC1C410834D9}">
      <dgm:prSet/>
      <dgm:spPr/>
      <dgm:t>
        <a:bodyPr/>
        <a:lstStyle/>
        <a:p>
          <a:endParaRPr lang="en-US"/>
        </a:p>
      </dgm:t>
    </dgm:pt>
    <dgm:pt modelId="{667C1475-D0C6-4E88-9CE1-1B328546DD5B}" type="sibTrans" cxnId="{2A77C04A-2AF3-4C8C-A06D-CC1C410834D9}">
      <dgm:prSet/>
      <dgm:spPr/>
      <dgm:t>
        <a:bodyPr/>
        <a:lstStyle/>
        <a:p>
          <a:endParaRPr lang="en-US"/>
        </a:p>
      </dgm:t>
    </dgm:pt>
    <dgm:pt modelId="{69C59819-46E1-4DB8-AE94-3A4A82605BF2}">
      <dgm:prSet custT="1"/>
      <dgm:spPr/>
      <dgm:t>
        <a:bodyPr/>
        <a:lstStyle/>
        <a:p>
          <a:r>
            <a:rPr lang="en-US" sz="1800" b="1" dirty="0">
              <a:solidFill>
                <a:srgbClr val="0A3161"/>
              </a:solidFill>
            </a:rPr>
            <a:t>We’ll</a:t>
          </a:r>
          <a:r>
            <a:rPr lang="en-US" sz="1800" dirty="0">
              <a:solidFill>
                <a:srgbClr val="0A3161"/>
              </a:solidFill>
            </a:rPr>
            <a:t> </a:t>
          </a:r>
          <a:r>
            <a:rPr lang="en-US" sz="1800" b="1" dirty="0">
              <a:solidFill>
                <a:srgbClr val="0A3161"/>
              </a:solidFill>
            </a:rPr>
            <a:t>test more changes </a:t>
          </a:r>
          <a:r>
            <a:rPr lang="en-US" sz="1800" dirty="0">
              <a:solidFill>
                <a:srgbClr val="0A3161"/>
              </a:solidFill>
            </a:rPr>
            <a:t>in early Summer.</a:t>
          </a:r>
        </a:p>
      </dgm:t>
    </dgm:pt>
    <dgm:pt modelId="{9AB03043-0F64-4691-9A7F-666ADC189F58}" type="parTrans" cxnId="{88313D1B-8B82-4528-BA78-D9C9B3973ED1}">
      <dgm:prSet/>
      <dgm:spPr/>
      <dgm:t>
        <a:bodyPr/>
        <a:lstStyle/>
        <a:p>
          <a:endParaRPr lang="en-US"/>
        </a:p>
      </dgm:t>
    </dgm:pt>
    <dgm:pt modelId="{42259337-7F6A-424B-B64C-31549CC71A73}" type="sibTrans" cxnId="{88313D1B-8B82-4528-BA78-D9C9B3973ED1}">
      <dgm:prSet/>
      <dgm:spPr/>
      <dgm:t>
        <a:bodyPr/>
        <a:lstStyle/>
        <a:p>
          <a:endParaRPr lang="en-US"/>
        </a:p>
      </dgm:t>
    </dgm:pt>
    <dgm:pt modelId="{5863C49E-DEF1-49DF-833B-714EC7EE268D}" type="pres">
      <dgm:prSet presAssocID="{9DC51D63-CECB-49EC-A496-9E84B5183A22}" presName="Name0" presStyleCnt="0">
        <dgm:presLayoutVars>
          <dgm:dir/>
          <dgm:animLvl val="lvl"/>
          <dgm:resizeHandles val="exact"/>
        </dgm:presLayoutVars>
      </dgm:prSet>
      <dgm:spPr/>
    </dgm:pt>
    <dgm:pt modelId="{73648E44-025D-4297-860B-6EE871D695F7}" type="pres">
      <dgm:prSet presAssocID="{98B141F0-167B-473E-B7D2-1C4F2928A2AF}" presName="composite" presStyleCnt="0"/>
      <dgm:spPr/>
    </dgm:pt>
    <dgm:pt modelId="{48164B94-3E9D-460E-B580-F12AAFEB1A28}" type="pres">
      <dgm:prSet presAssocID="{98B141F0-167B-473E-B7D2-1C4F2928A2AF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C63D8F1B-DB76-401E-9D8B-B0333C3865A9}" type="pres">
      <dgm:prSet presAssocID="{98B141F0-167B-473E-B7D2-1C4F2928A2AF}" presName="desTx" presStyleLbl="revTx" presStyleIdx="0" presStyleCnt="2">
        <dgm:presLayoutVars>
          <dgm:bulletEnabled val="1"/>
        </dgm:presLayoutVars>
      </dgm:prSet>
      <dgm:spPr/>
    </dgm:pt>
    <dgm:pt modelId="{5EDD44EA-EF99-495E-B8F1-72189B746D1D}" type="pres">
      <dgm:prSet presAssocID="{883207E6-5AA6-4404-91DA-272405EC6E7C}" presName="space" presStyleCnt="0"/>
      <dgm:spPr/>
    </dgm:pt>
    <dgm:pt modelId="{87D99387-4843-47F9-B0C5-A1B733203676}" type="pres">
      <dgm:prSet presAssocID="{F82BC55B-E3CF-466E-BC59-76E5FFDBD1C4}" presName="composite" presStyleCnt="0"/>
      <dgm:spPr/>
    </dgm:pt>
    <dgm:pt modelId="{D00ABD6B-335E-4C02-B340-6024FABFC269}" type="pres">
      <dgm:prSet presAssocID="{F82BC55B-E3CF-466E-BC59-76E5FFDBD1C4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68EDD5AB-6123-4126-B419-02F9B2553D60}" type="pres">
      <dgm:prSet presAssocID="{F82BC55B-E3CF-466E-BC59-76E5FFDBD1C4}" presName="desTx" presStyleLbl="revTx" presStyleIdx="1" presStyleCnt="2">
        <dgm:presLayoutVars>
          <dgm:bulletEnabled val="1"/>
        </dgm:presLayoutVars>
      </dgm:prSet>
      <dgm:spPr/>
    </dgm:pt>
  </dgm:ptLst>
  <dgm:cxnLst>
    <dgm:cxn modelId="{405CD30E-1B78-47E0-8CE7-784C744FA861}" type="presOf" srcId="{98B141F0-167B-473E-B7D2-1C4F2928A2AF}" destId="{48164B94-3E9D-460E-B580-F12AAFEB1A28}" srcOrd="0" destOrd="0" presId="urn:microsoft.com/office/officeart/2005/8/layout/chevron1"/>
    <dgm:cxn modelId="{CA20BD12-A90F-4E4D-9280-E01114CD7038}" type="presOf" srcId="{B60BC88E-5989-430B-9E08-54CD09B1C74C}" destId="{68EDD5AB-6123-4126-B419-02F9B2553D60}" srcOrd="0" destOrd="0" presId="urn:microsoft.com/office/officeart/2005/8/layout/chevron1"/>
    <dgm:cxn modelId="{88313D1B-8B82-4528-BA78-D9C9B3973ED1}" srcId="{F82BC55B-E3CF-466E-BC59-76E5FFDBD1C4}" destId="{69C59819-46E1-4DB8-AE94-3A4A82605BF2}" srcOrd="1" destOrd="0" parTransId="{9AB03043-0F64-4691-9A7F-666ADC189F58}" sibTransId="{42259337-7F6A-424B-B64C-31549CC71A73}"/>
    <dgm:cxn modelId="{3075AB27-772E-41F0-AFC4-EFEEFD0254FF}" type="presOf" srcId="{23020C8E-4D23-46A9-B6B3-01D093CF2D2D}" destId="{C63D8F1B-DB76-401E-9D8B-B0333C3865A9}" srcOrd="0" destOrd="0" presId="urn:microsoft.com/office/officeart/2005/8/layout/chevron1"/>
    <dgm:cxn modelId="{F82E683A-98A6-4AE2-AECE-2F62DEBACF9E}" type="presOf" srcId="{69C59819-46E1-4DB8-AE94-3A4A82605BF2}" destId="{68EDD5AB-6123-4126-B419-02F9B2553D60}" srcOrd="0" destOrd="1" presId="urn:microsoft.com/office/officeart/2005/8/layout/chevron1"/>
    <dgm:cxn modelId="{2A77C04A-2AF3-4C8C-A06D-CC1C410834D9}" srcId="{F82BC55B-E3CF-466E-BC59-76E5FFDBD1C4}" destId="{B60BC88E-5989-430B-9E08-54CD09B1C74C}" srcOrd="0" destOrd="0" parTransId="{B1AF1423-4433-48BA-A40C-1FAD6775153F}" sibTransId="{667C1475-D0C6-4E88-9CE1-1B328546DD5B}"/>
    <dgm:cxn modelId="{182BAB5B-52B0-4063-A305-7448E2C6279F}" type="presOf" srcId="{F82BC55B-E3CF-466E-BC59-76E5FFDBD1C4}" destId="{D00ABD6B-335E-4C02-B340-6024FABFC269}" srcOrd="0" destOrd="0" presId="urn:microsoft.com/office/officeart/2005/8/layout/chevron1"/>
    <dgm:cxn modelId="{ACDD2365-97F7-420C-9767-4966E1301263}" srcId="{9DC51D63-CECB-49EC-A496-9E84B5183A22}" destId="{F82BC55B-E3CF-466E-BC59-76E5FFDBD1C4}" srcOrd="1" destOrd="0" parTransId="{4B49D0AB-8688-46B2-81E7-A26ECDE2869A}" sibTransId="{C94DA07D-1563-42D4-919A-CDCF97709951}"/>
    <dgm:cxn modelId="{CCFB5177-E75C-4773-8845-20EABAD91F73}" type="presOf" srcId="{9DC51D63-CECB-49EC-A496-9E84B5183A22}" destId="{5863C49E-DEF1-49DF-833B-714EC7EE268D}" srcOrd="0" destOrd="0" presId="urn:microsoft.com/office/officeart/2005/8/layout/chevron1"/>
    <dgm:cxn modelId="{A50FE095-E259-4BC9-8C47-38D56F65C693}" srcId="{98B141F0-167B-473E-B7D2-1C4F2928A2AF}" destId="{23020C8E-4D23-46A9-B6B3-01D093CF2D2D}" srcOrd="0" destOrd="0" parTransId="{51C57EAF-8DC0-4EF1-9CF1-937FEDA5B02A}" sibTransId="{B0FA83EF-D412-4C17-AA7E-3A105544BECA}"/>
    <dgm:cxn modelId="{1CF192AD-B85A-451F-8A29-E74761EAD13B}" srcId="{9DC51D63-CECB-49EC-A496-9E84B5183A22}" destId="{98B141F0-167B-473E-B7D2-1C4F2928A2AF}" srcOrd="0" destOrd="0" parTransId="{1B2DB4FE-7A50-4A97-8A3E-4E50A1526CB2}" sibTransId="{883207E6-5AA6-4404-91DA-272405EC6E7C}"/>
    <dgm:cxn modelId="{A91DB643-A565-4E26-820E-4D41AF567D2C}" type="presParOf" srcId="{5863C49E-DEF1-49DF-833B-714EC7EE268D}" destId="{73648E44-025D-4297-860B-6EE871D695F7}" srcOrd="0" destOrd="0" presId="urn:microsoft.com/office/officeart/2005/8/layout/chevron1"/>
    <dgm:cxn modelId="{E7D72FB7-41DC-403D-8A2D-ACD665C44999}" type="presParOf" srcId="{73648E44-025D-4297-860B-6EE871D695F7}" destId="{48164B94-3E9D-460E-B580-F12AAFEB1A28}" srcOrd="0" destOrd="0" presId="urn:microsoft.com/office/officeart/2005/8/layout/chevron1"/>
    <dgm:cxn modelId="{92E714CA-493E-4B4A-BE54-0DB84EF6F4A5}" type="presParOf" srcId="{73648E44-025D-4297-860B-6EE871D695F7}" destId="{C63D8F1B-DB76-401E-9D8B-B0333C3865A9}" srcOrd="1" destOrd="0" presId="urn:microsoft.com/office/officeart/2005/8/layout/chevron1"/>
    <dgm:cxn modelId="{95EE5E57-4046-4693-A06C-24E3B9B0F8F5}" type="presParOf" srcId="{5863C49E-DEF1-49DF-833B-714EC7EE268D}" destId="{5EDD44EA-EF99-495E-B8F1-72189B746D1D}" srcOrd="1" destOrd="0" presId="urn:microsoft.com/office/officeart/2005/8/layout/chevron1"/>
    <dgm:cxn modelId="{07B30A91-4C7A-4C5E-92F1-68429DC18DF5}" type="presParOf" srcId="{5863C49E-DEF1-49DF-833B-714EC7EE268D}" destId="{87D99387-4843-47F9-B0C5-A1B733203676}" srcOrd="2" destOrd="0" presId="urn:microsoft.com/office/officeart/2005/8/layout/chevron1"/>
    <dgm:cxn modelId="{9D8C0EF8-8E59-4D6C-9164-35B56477DE7A}" type="presParOf" srcId="{87D99387-4843-47F9-B0C5-A1B733203676}" destId="{D00ABD6B-335E-4C02-B340-6024FABFC269}" srcOrd="0" destOrd="0" presId="urn:microsoft.com/office/officeart/2005/8/layout/chevron1"/>
    <dgm:cxn modelId="{BFA37412-894A-4528-A9C3-653DF0E79277}" type="presParOf" srcId="{87D99387-4843-47F9-B0C5-A1B733203676}" destId="{68EDD5AB-6123-4126-B419-02F9B2553D6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E27891-0BD5-495B-BA50-280055CFB1FB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2" csCatId="accent1" phldr="1"/>
      <dgm:spPr/>
    </dgm:pt>
    <dgm:pt modelId="{732F30E8-2D21-4733-8F99-9A7AF8268B2B}">
      <dgm:prSet phldrT="[Text]"/>
      <dgm:spPr/>
      <dgm:t>
        <a:bodyPr/>
        <a:lstStyle/>
        <a:p>
          <a:r>
            <a:rPr lang="en-US" dirty="0"/>
            <a:t>Elaboration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3C899749-07B5-4BBB-B3BD-0806825664C8}" type="parTrans" cxnId="{481F82D6-0ACE-4574-AD01-43DB665B5753}">
      <dgm:prSet/>
      <dgm:spPr/>
      <dgm:t>
        <a:bodyPr/>
        <a:lstStyle/>
        <a:p>
          <a:endParaRPr lang="en-US"/>
        </a:p>
      </dgm:t>
    </dgm:pt>
    <dgm:pt modelId="{A2B9D5C1-A308-4892-AF64-18595D33D759}" type="sibTrans" cxnId="{481F82D6-0ACE-4574-AD01-43DB665B5753}">
      <dgm:prSet/>
      <dgm:spPr/>
      <dgm:t>
        <a:bodyPr/>
        <a:lstStyle/>
        <a:p>
          <a:endParaRPr lang="en-US"/>
        </a:p>
      </dgm:t>
    </dgm:pt>
    <dgm:pt modelId="{4BE4B1A5-E90F-41EE-8217-EDF774C5CE60}">
      <dgm:prSet phldrT="[Text]"/>
      <dgm:spPr/>
      <dgm:t>
        <a:bodyPr/>
        <a:lstStyle/>
        <a:p>
          <a:r>
            <a:rPr lang="en-US" dirty="0"/>
            <a:t>User Test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7E185667-8070-41AB-BD79-155D7F48FD30}" type="parTrans" cxnId="{475F4890-0107-46DF-BEE4-3E3614F3D3BF}">
      <dgm:prSet/>
      <dgm:spPr/>
      <dgm:t>
        <a:bodyPr/>
        <a:lstStyle/>
        <a:p>
          <a:endParaRPr lang="en-US"/>
        </a:p>
      </dgm:t>
    </dgm:pt>
    <dgm:pt modelId="{94EE8CE5-9153-4FBC-ABA7-942E4FB8EECA}" type="sibTrans" cxnId="{475F4890-0107-46DF-BEE4-3E3614F3D3BF}">
      <dgm:prSet/>
      <dgm:spPr/>
      <dgm:t>
        <a:bodyPr/>
        <a:lstStyle/>
        <a:p>
          <a:endParaRPr lang="en-US"/>
        </a:p>
      </dgm:t>
    </dgm:pt>
    <dgm:pt modelId="{20F1C049-0D34-4D6C-833C-015630CB5F7C}">
      <dgm:prSet phldrT="[Text]"/>
      <dgm:spPr/>
      <dgm:t>
        <a:bodyPr/>
        <a:lstStyle/>
        <a:p>
          <a:r>
            <a:rPr lang="en-US" dirty="0"/>
            <a:t>Refine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48002E21-E6F0-40E8-AB54-3F16F65032F3}" type="parTrans" cxnId="{F3455313-225D-402C-ADBE-AA04FF7C79AC}">
      <dgm:prSet/>
      <dgm:spPr/>
      <dgm:t>
        <a:bodyPr/>
        <a:lstStyle/>
        <a:p>
          <a:endParaRPr lang="en-US"/>
        </a:p>
      </dgm:t>
    </dgm:pt>
    <dgm:pt modelId="{E189A38A-E603-46D9-B5F9-45708D77F979}" type="sibTrans" cxnId="{F3455313-225D-402C-ADBE-AA04FF7C79AC}">
      <dgm:prSet/>
      <dgm:spPr/>
      <dgm:t>
        <a:bodyPr/>
        <a:lstStyle/>
        <a:p>
          <a:endParaRPr lang="en-US"/>
        </a:p>
      </dgm:t>
    </dgm:pt>
    <dgm:pt modelId="{6414D2D3-0337-4992-B0A8-4DA1E630A2E8}">
      <dgm:prSet phldrT="[Text]"/>
      <dgm:spPr/>
      <dgm:t>
        <a:bodyPr/>
        <a:lstStyle/>
        <a:p>
          <a:r>
            <a:rPr lang="en-US" dirty="0"/>
            <a:t>User Test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C2D07032-FFE1-4886-88E3-FB322739EF1C}" type="parTrans" cxnId="{B7032A06-E295-4E66-BA9A-07F7BB5CD805}">
      <dgm:prSet/>
      <dgm:spPr/>
      <dgm:t>
        <a:bodyPr/>
        <a:lstStyle/>
        <a:p>
          <a:endParaRPr lang="en-US"/>
        </a:p>
      </dgm:t>
    </dgm:pt>
    <dgm:pt modelId="{5FE5BAEA-764B-4662-A71E-F6703790A6EC}" type="sibTrans" cxnId="{B7032A06-E295-4E66-BA9A-07F7BB5CD805}">
      <dgm:prSet/>
      <dgm:spPr/>
      <dgm:t>
        <a:bodyPr/>
        <a:lstStyle/>
        <a:p>
          <a:endParaRPr lang="en-US"/>
        </a:p>
      </dgm:t>
    </dgm:pt>
    <dgm:pt modelId="{D5BF9ABB-A072-4206-8996-AD42C5B30851}">
      <dgm:prSet phldrT="[Text]"/>
      <dgm:spPr/>
      <dgm:t>
        <a:bodyPr/>
        <a:lstStyle/>
        <a:p>
          <a:endParaRPr lang="en-US"/>
        </a:p>
      </dgm:t>
    </dgm:pt>
    <dgm:pt modelId="{87641BFB-E652-4433-BD30-B57C20D8C3B0}" type="parTrans" cxnId="{671BDA1B-3245-4FDE-BF8B-643B2C751F23}">
      <dgm:prSet/>
      <dgm:spPr/>
      <dgm:t>
        <a:bodyPr/>
        <a:lstStyle/>
        <a:p>
          <a:endParaRPr lang="en-US"/>
        </a:p>
      </dgm:t>
    </dgm:pt>
    <dgm:pt modelId="{1A6C3B5E-FB1D-487A-9212-A31E8E240108}" type="sibTrans" cxnId="{671BDA1B-3245-4FDE-BF8B-643B2C751F23}">
      <dgm:prSet/>
      <dgm:spPr/>
      <dgm:t>
        <a:bodyPr/>
        <a:lstStyle/>
        <a:p>
          <a:endParaRPr lang="en-US"/>
        </a:p>
      </dgm:t>
    </dgm:pt>
    <dgm:pt modelId="{9B030120-5163-554F-87BE-A391B5AAB3E9}">
      <dgm:prSet/>
      <dgm:spPr/>
      <dgm:t>
        <a:bodyPr/>
        <a:lstStyle/>
        <a:p>
          <a:r>
            <a:rPr lang="en-US" dirty="0"/>
            <a:t>Build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81A4E024-B023-D446-BB3E-3BAAD8CE5510}" type="parTrans" cxnId="{D1D7BEAE-4212-F54A-A798-E0D98C85F81B}">
      <dgm:prSet/>
      <dgm:spPr/>
      <dgm:t>
        <a:bodyPr/>
        <a:lstStyle/>
        <a:p>
          <a:endParaRPr lang="en-US"/>
        </a:p>
      </dgm:t>
    </dgm:pt>
    <dgm:pt modelId="{FC94C32C-404C-0347-9393-9D43BA696806}" type="sibTrans" cxnId="{D1D7BEAE-4212-F54A-A798-E0D98C85F81B}">
      <dgm:prSet/>
      <dgm:spPr/>
      <dgm:t>
        <a:bodyPr/>
        <a:lstStyle/>
        <a:p>
          <a:endParaRPr lang="en-US"/>
        </a:p>
      </dgm:t>
    </dgm:pt>
    <dgm:pt modelId="{FA9F3A92-9F28-9E41-BA72-429FE2D4AA33}">
      <dgm:prSet/>
      <dgm:spPr/>
      <dgm:t>
        <a:bodyPr/>
        <a:lstStyle/>
        <a:p>
          <a:r>
            <a:rPr lang="en-US" dirty="0"/>
            <a:t>Refine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A69D9E87-3E32-5146-BA01-55496AC6CA42}" type="parTrans" cxnId="{2ECF66C6-E1FC-F040-955F-8F480A4B4070}">
      <dgm:prSet/>
      <dgm:spPr/>
      <dgm:t>
        <a:bodyPr/>
        <a:lstStyle/>
        <a:p>
          <a:endParaRPr lang="en-US"/>
        </a:p>
      </dgm:t>
    </dgm:pt>
    <dgm:pt modelId="{4475DD1F-356C-AA4B-A531-C7DC3A28022C}" type="sibTrans" cxnId="{2ECF66C6-E1FC-F040-955F-8F480A4B4070}">
      <dgm:prSet/>
      <dgm:spPr/>
      <dgm:t>
        <a:bodyPr/>
        <a:lstStyle/>
        <a:p>
          <a:endParaRPr lang="en-US"/>
        </a:p>
      </dgm:t>
    </dgm:pt>
    <dgm:pt modelId="{7CD999F8-51BA-CD42-B9B7-F37D3B90BFB7}">
      <dgm:prSet/>
      <dgm:spPr/>
      <dgm:t>
        <a:bodyPr/>
        <a:lstStyle/>
        <a:p>
          <a:r>
            <a:rPr lang="en-US" dirty="0"/>
            <a:t>User Test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B565B1B5-7585-AB4E-B5C7-7A42FAE9DF4D}" type="parTrans" cxnId="{105783D0-2F7D-2642-8B71-AE2025D533E1}">
      <dgm:prSet/>
      <dgm:spPr/>
      <dgm:t>
        <a:bodyPr/>
        <a:lstStyle/>
        <a:p>
          <a:endParaRPr lang="en-US"/>
        </a:p>
      </dgm:t>
    </dgm:pt>
    <dgm:pt modelId="{5B595C95-DE2B-D444-BA88-E66D45984C61}" type="sibTrans" cxnId="{105783D0-2F7D-2642-8B71-AE2025D533E1}">
      <dgm:prSet/>
      <dgm:spPr/>
      <dgm:t>
        <a:bodyPr/>
        <a:lstStyle/>
        <a:p>
          <a:endParaRPr lang="en-US"/>
        </a:p>
      </dgm:t>
    </dgm:pt>
    <dgm:pt modelId="{0E11EBE1-1290-4F36-8FED-F5E6449FC5A2}" type="pres">
      <dgm:prSet presAssocID="{94E27891-0BD5-495B-BA50-280055CFB1F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9B02B1D-8DD8-614D-8DEC-E762541DC0D2}" type="pres">
      <dgm:prSet presAssocID="{732F30E8-2D21-4733-8F99-9A7AF8268B2B}" presName="Accent1" presStyleCnt="0"/>
      <dgm:spPr/>
    </dgm:pt>
    <dgm:pt modelId="{9727FCBE-2CAF-4495-8C49-2F37A20BF341}" type="pres">
      <dgm:prSet presAssocID="{732F30E8-2D21-4733-8F99-9A7AF8268B2B}" presName="Accent" presStyleLbl="node1" presStyleIdx="0" presStyleCnt="7"/>
      <dgm:spPr>
        <a:solidFill>
          <a:schemeClr val="accent1"/>
        </a:solidFill>
      </dgm:spPr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B34897D8-E7FC-B24A-8549-A3D73A1F0596}" type="pres">
      <dgm:prSet presAssocID="{732F30E8-2D21-4733-8F99-9A7AF8268B2B}" presName="Parent1" presStyleLbl="revTx" presStyleIdx="0" presStyleCnt="7">
        <dgm:presLayoutVars>
          <dgm:chMax val="1"/>
          <dgm:chPref val="1"/>
          <dgm:bulletEnabled val="1"/>
        </dgm:presLayoutVars>
      </dgm:prSet>
      <dgm:spPr/>
    </dgm:pt>
    <dgm:pt modelId="{DEF1A5B6-CCA5-3A43-84D8-DE88D8D7276E}" type="pres">
      <dgm:prSet presAssocID="{4BE4B1A5-E90F-41EE-8217-EDF774C5CE60}" presName="Accent2" presStyleCnt="0"/>
      <dgm:spPr/>
    </dgm:pt>
    <dgm:pt modelId="{3F6F9D3C-8A06-465D-A568-4B75481558BA}" type="pres">
      <dgm:prSet presAssocID="{4BE4B1A5-E90F-41EE-8217-EDF774C5CE60}" presName="Accent" presStyleLbl="node1" presStyleIdx="1" presStyleCnt="7"/>
      <dgm:spPr>
        <a:solidFill>
          <a:schemeClr val="accent3"/>
        </a:solidFill>
      </dgm:spPr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13407400-CDE8-DD4C-AD35-E1E49062B413}" type="pres">
      <dgm:prSet presAssocID="{4BE4B1A5-E90F-41EE-8217-EDF774C5CE60}" presName="Parent2" presStyleLbl="revTx" presStyleIdx="1" presStyleCnt="7">
        <dgm:presLayoutVars>
          <dgm:chMax val="1"/>
          <dgm:chPref val="1"/>
          <dgm:bulletEnabled val="1"/>
        </dgm:presLayoutVars>
      </dgm:prSet>
      <dgm:spPr/>
    </dgm:pt>
    <dgm:pt modelId="{ACF7CA0F-177F-0C4A-8067-F465A2791EDD}" type="pres">
      <dgm:prSet presAssocID="{20F1C049-0D34-4D6C-833C-015630CB5F7C}" presName="Accent3" presStyleCnt="0"/>
      <dgm:spPr/>
    </dgm:pt>
    <dgm:pt modelId="{5B2EE1D1-E5BC-4E55-A921-32EDA0909C2B}" type="pres">
      <dgm:prSet presAssocID="{20F1C049-0D34-4D6C-833C-015630CB5F7C}" presName="Accent" presStyleLbl="node1" presStyleIdx="2" presStyleCnt="7"/>
      <dgm:spPr>
        <a:solidFill>
          <a:schemeClr val="accent2"/>
        </a:solidFill>
      </dgm:spPr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F181478B-9B78-1248-898A-524CC8765E3B}" type="pres">
      <dgm:prSet presAssocID="{20F1C049-0D34-4D6C-833C-015630CB5F7C}" presName="Parent3" presStyleLbl="revTx" presStyleIdx="2" presStyleCnt="7">
        <dgm:presLayoutVars>
          <dgm:chMax val="1"/>
          <dgm:chPref val="1"/>
          <dgm:bulletEnabled val="1"/>
        </dgm:presLayoutVars>
      </dgm:prSet>
      <dgm:spPr/>
    </dgm:pt>
    <dgm:pt modelId="{BBB47CE2-FDFB-E146-9C7C-F53DBA2E659F}" type="pres">
      <dgm:prSet presAssocID="{6414D2D3-0337-4992-B0A8-4DA1E630A2E8}" presName="Accent4" presStyleCnt="0"/>
      <dgm:spPr/>
    </dgm:pt>
    <dgm:pt modelId="{C896E454-15C1-4336-B9D7-0594EBE23647}" type="pres">
      <dgm:prSet presAssocID="{6414D2D3-0337-4992-B0A8-4DA1E630A2E8}" presName="Accent" presStyleLbl="node1" presStyleIdx="3" presStyleCnt="7"/>
      <dgm:spPr>
        <a:solidFill>
          <a:schemeClr val="accent3"/>
        </a:solidFill>
      </dgm:spPr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50FFC673-BC7E-0548-B2B2-86A1B4378410}" type="pres">
      <dgm:prSet presAssocID="{6414D2D3-0337-4992-B0A8-4DA1E630A2E8}" presName="Parent4" presStyleLbl="revTx" presStyleIdx="3" presStyleCnt="7">
        <dgm:presLayoutVars>
          <dgm:chMax val="1"/>
          <dgm:chPref val="1"/>
          <dgm:bulletEnabled val="1"/>
        </dgm:presLayoutVars>
      </dgm:prSet>
      <dgm:spPr/>
    </dgm:pt>
    <dgm:pt modelId="{54A56FF2-0C8B-BE49-A853-850CCCEA45B6}" type="pres">
      <dgm:prSet presAssocID="{FA9F3A92-9F28-9E41-BA72-429FE2D4AA33}" presName="Accent5" presStyleCnt="0"/>
      <dgm:spPr/>
    </dgm:pt>
    <dgm:pt modelId="{AB1DEAA6-9CE0-484E-8DC7-4B75D95318E5}" type="pres">
      <dgm:prSet presAssocID="{FA9F3A92-9F28-9E41-BA72-429FE2D4AA33}" presName="Accent" presStyleLbl="node1" presStyleIdx="4" presStyleCnt="7"/>
      <dgm:spPr>
        <a:solidFill>
          <a:schemeClr val="accent2"/>
        </a:solidFill>
      </dgm:spPr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DC64E825-EC6A-A84C-B6A3-3AB71362B9D8}" type="pres">
      <dgm:prSet presAssocID="{FA9F3A92-9F28-9E41-BA72-429FE2D4AA33}" presName="Parent5" presStyleLbl="revTx" presStyleIdx="4" presStyleCnt="7">
        <dgm:presLayoutVars>
          <dgm:chMax val="1"/>
          <dgm:chPref val="1"/>
          <dgm:bulletEnabled val="1"/>
        </dgm:presLayoutVars>
      </dgm:prSet>
      <dgm:spPr/>
    </dgm:pt>
    <dgm:pt modelId="{6CB1D56C-A642-1442-A682-B70BBC264FE8}" type="pres">
      <dgm:prSet presAssocID="{7CD999F8-51BA-CD42-B9B7-F37D3B90BFB7}" presName="Accent6" presStyleCnt="0"/>
      <dgm:spPr/>
    </dgm:pt>
    <dgm:pt modelId="{6FAD3585-9049-6D41-A9A9-2A2300BE4F88}" type="pres">
      <dgm:prSet presAssocID="{7CD999F8-51BA-CD42-B9B7-F37D3B90BFB7}" presName="Accent" presStyleLbl="node1" presStyleIdx="5" presStyleCnt="7"/>
      <dgm:spPr>
        <a:solidFill>
          <a:schemeClr val="accent3"/>
        </a:solidFill>
      </dgm:spPr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8F56B395-1930-C94F-8DD1-7B33B75B6F40}" type="pres">
      <dgm:prSet presAssocID="{7CD999F8-51BA-CD42-B9B7-F37D3B90BFB7}" presName="Parent6" presStyleLbl="revTx" presStyleIdx="5" presStyleCnt="7">
        <dgm:presLayoutVars>
          <dgm:chMax val="1"/>
          <dgm:chPref val="1"/>
          <dgm:bulletEnabled val="1"/>
        </dgm:presLayoutVars>
      </dgm:prSet>
      <dgm:spPr/>
    </dgm:pt>
    <dgm:pt modelId="{9DFF064C-CE19-9244-8B98-79F725FC12C2}" type="pres">
      <dgm:prSet presAssocID="{9B030120-5163-554F-87BE-A391B5AAB3E9}" presName="Accent7" presStyleCnt="0"/>
      <dgm:spPr/>
    </dgm:pt>
    <dgm:pt modelId="{609545AC-7632-A24B-80CE-1D08A889115D}" type="pres">
      <dgm:prSet presAssocID="{9B030120-5163-554F-87BE-A391B5AAB3E9}" presName="Accent" presStyleLbl="node1" presStyleIdx="6" presStyleCnt="7"/>
      <dgm:spPr/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6166C4FE-D996-1145-A790-041745821F7A}" type="pres">
      <dgm:prSet presAssocID="{9B030120-5163-554F-87BE-A391B5AAB3E9}" presName="Parent7" presStyleLbl="revTx" presStyleIdx="6" presStyleCnt="7">
        <dgm:presLayoutVars>
          <dgm:chMax val="1"/>
          <dgm:chPref val="1"/>
          <dgm:bulletEnabled val="1"/>
        </dgm:presLayoutVars>
      </dgm:prSet>
      <dgm:spPr/>
    </dgm:pt>
  </dgm:ptLst>
  <dgm:cxnLst>
    <dgm:cxn modelId="{B7032A06-E295-4E66-BA9A-07F7BB5CD805}" srcId="{94E27891-0BD5-495B-BA50-280055CFB1FB}" destId="{6414D2D3-0337-4992-B0A8-4DA1E630A2E8}" srcOrd="3" destOrd="0" parTransId="{C2D07032-FFE1-4886-88E3-FB322739EF1C}" sibTransId="{5FE5BAEA-764B-4662-A71E-F6703790A6EC}"/>
    <dgm:cxn modelId="{F3455313-225D-402C-ADBE-AA04FF7C79AC}" srcId="{94E27891-0BD5-495B-BA50-280055CFB1FB}" destId="{20F1C049-0D34-4D6C-833C-015630CB5F7C}" srcOrd="2" destOrd="0" parTransId="{48002E21-E6F0-40E8-AB54-3F16F65032F3}" sibTransId="{E189A38A-E603-46D9-B5F9-45708D77F979}"/>
    <dgm:cxn modelId="{AAC15713-54AB-4D08-877B-23E365DD3065}" type="presOf" srcId="{94E27891-0BD5-495B-BA50-280055CFB1FB}" destId="{0E11EBE1-1290-4F36-8FED-F5E6449FC5A2}" srcOrd="0" destOrd="0" presId="urn:microsoft.com/office/officeart/2009/layout/CircleArrowProcess"/>
    <dgm:cxn modelId="{671BDA1B-3245-4FDE-BF8B-643B2C751F23}" srcId="{94E27891-0BD5-495B-BA50-280055CFB1FB}" destId="{D5BF9ABB-A072-4206-8996-AD42C5B30851}" srcOrd="7" destOrd="0" parTransId="{87641BFB-E652-4433-BD30-B57C20D8C3B0}" sibTransId="{1A6C3B5E-FB1D-487A-9212-A31E8E240108}"/>
    <dgm:cxn modelId="{79215B39-1F7A-A041-9435-1D1B3D274164}" type="presOf" srcId="{732F30E8-2D21-4733-8F99-9A7AF8268B2B}" destId="{B34897D8-E7FC-B24A-8549-A3D73A1F0596}" srcOrd="0" destOrd="0" presId="urn:microsoft.com/office/officeart/2009/layout/CircleArrowProcess"/>
    <dgm:cxn modelId="{2D50E16E-868F-5A49-A865-5D647B4EA127}" type="presOf" srcId="{4BE4B1A5-E90F-41EE-8217-EDF774C5CE60}" destId="{13407400-CDE8-DD4C-AD35-E1E49062B413}" srcOrd="0" destOrd="0" presId="urn:microsoft.com/office/officeart/2009/layout/CircleArrowProcess"/>
    <dgm:cxn modelId="{61E2F278-3584-B54B-A8A3-1EACDA6507E5}" type="presOf" srcId="{FA9F3A92-9F28-9E41-BA72-429FE2D4AA33}" destId="{DC64E825-EC6A-A84C-B6A3-3AB71362B9D8}" srcOrd="0" destOrd="0" presId="urn:microsoft.com/office/officeart/2009/layout/CircleArrowProcess"/>
    <dgm:cxn modelId="{475F4890-0107-46DF-BEE4-3E3614F3D3BF}" srcId="{94E27891-0BD5-495B-BA50-280055CFB1FB}" destId="{4BE4B1A5-E90F-41EE-8217-EDF774C5CE60}" srcOrd="1" destOrd="0" parTransId="{7E185667-8070-41AB-BD79-155D7F48FD30}" sibTransId="{94EE8CE5-9153-4FBC-ABA7-942E4FB8EECA}"/>
    <dgm:cxn modelId="{C7150D97-9FFD-DB4A-9BC0-245AC538EFAE}" type="presOf" srcId="{9B030120-5163-554F-87BE-A391B5AAB3E9}" destId="{6166C4FE-D996-1145-A790-041745821F7A}" srcOrd="0" destOrd="0" presId="urn:microsoft.com/office/officeart/2009/layout/CircleArrowProcess"/>
    <dgm:cxn modelId="{D1D7BEAE-4212-F54A-A798-E0D98C85F81B}" srcId="{94E27891-0BD5-495B-BA50-280055CFB1FB}" destId="{9B030120-5163-554F-87BE-A391B5AAB3E9}" srcOrd="6" destOrd="0" parTransId="{81A4E024-B023-D446-BB3E-3BAAD8CE5510}" sibTransId="{FC94C32C-404C-0347-9393-9D43BA696806}"/>
    <dgm:cxn modelId="{48300BB2-3792-8848-A587-7B7A2DA92812}" type="presOf" srcId="{7CD999F8-51BA-CD42-B9B7-F37D3B90BFB7}" destId="{8F56B395-1930-C94F-8DD1-7B33B75B6F40}" srcOrd="0" destOrd="0" presId="urn:microsoft.com/office/officeart/2009/layout/CircleArrowProcess"/>
    <dgm:cxn modelId="{2ECF66C6-E1FC-F040-955F-8F480A4B4070}" srcId="{94E27891-0BD5-495B-BA50-280055CFB1FB}" destId="{FA9F3A92-9F28-9E41-BA72-429FE2D4AA33}" srcOrd="4" destOrd="0" parTransId="{A69D9E87-3E32-5146-BA01-55496AC6CA42}" sibTransId="{4475DD1F-356C-AA4B-A531-C7DC3A28022C}"/>
    <dgm:cxn modelId="{105783D0-2F7D-2642-8B71-AE2025D533E1}" srcId="{94E27891-0BD5-495B-BA50-280055CFB1FB}" destId="{7CD999F8-51BA-CD42-B9B7-F37D3B90BFB7}" srcOrd="5" destOrd="0" parTransId="{B565B1B5-7585-AB4E-B5C7-7A42FAE9DF4D}" sibTransId="{5B595C95-DE2B-D444-BA88-E66D45984C61}"/>
    <dgm:cxn modelId="{B2244DD4-4D89-8D44-9EF5-803B05327EE7}" type="presOf" srcId="{20F1C049-0D34-4D6C-833C-015630CB5F7C}" destId="{F181478B-9B78-1248-898A-524CC8765E3B}" srcOrd="0" destOrd="0" presId="urn:microsoft.com/office/officeart/2009/layout/CircleArrowProcess"/>
    <dgm:cxn modelId="{481F82D6-0ACE-4574-AD01-43DB665B5753}" srcId="{94E27891-0BD5-495B-BA50-280055CFB1FB}" destId="{732F30E8-2D21-4733-8F99-9A7AF8268B2B}" srcOrd="0" destOrd="0" parTransId="{3C899749-07B5-4BBB-B3BD-0806825664C8}" sibTransId="{A2B9D5C1-A308-4892-AF64-18595D33D759}"/>
    <dgm:cxn modelId="{3FAC38E8-4C04-B346-95E0-552AFECE7C77}" type="presOf" srcId="{6414D2D3-0337-4992-B0A8-4DA1E630A2E8}" destId="{50FFC673-BC7E-0548-B2B2-86A1B4378410}" srcOrd="0" destOrd="0" presId="urn:microsoft.com/office/officeart/2009/layout/CircleArrowProcess"/>
    <dgm:cxn modelId="{19360C63-2529-4C4E-B559-6D767ECD5DC6}" type="presParOf" srcId="{0E11EBE1-1290-4F36-8FED-F5E6449FC5A2}" destId="{79B02B1D-8DD8-614D-8DEC-E762541DC0D2}" srcOrd="0" destOrd="0" presId="urn:microsoft.com/office/officeart/2009/layout/CircleArrowProcess"/>
    <dgm:cxn modelId="{3E0D4469-BCC2-CD42-A544-1A419EBFBCFC}" type="presParOf" srcId="{79B02B1D-8DD8-614D-8DEC-E762541DC0D2}" destId="{9727FCBE-2CAF-4495-8C49-2F37A20BF341}" srcOrd="0" destOrd="0" presId="urn:microsoft.com/office/officeart/2009/layout/CircleArrowProcess"/>
    <dgm:cxn modelId="{1159C059-9183-1F44-A1E3-2603F04650CE}" type="presParOf" srcId="{0E11EBE1-1290-4F36-8FED-F5E6449FC5A2}" destId="{B34897D8-E7FC-B24A-8549-A3D73A1F0596}" srcOrd="1" destOrd="0" presId="urn:microsoft.com/office/officeart/2009/layout/CircleArrowProcess"/>
    <dgm:cxn modelId="{82C1DBD6-5A38-6448-B969-60CAFDDCBEE7}" type="presParOf" srcId="{0E11EBE1-1290-4F36-8FED-F5E6449FC5A2}" destId="{DEF1A5B6-CCA5-3A43-84D8-DE88D8D7276E}" srcOrd="2" destOrd="0" presId="urn:microsoft.com/office/officeart/2009/layout/CircleArrowProcess"/>
    <dgm:cxn modelId="{3935F691-9B31-5D4F-BCC8-E3EE06EB1F2E}" type="presParOf" srcId="{DEF1A5B6-CCA5-3A43-84D8-DE88D8D7276E}" destId="{3F6F9D3C-8A06-465D-A568-4B75481558BA}" srcOrd="0" destOrd="0" presId="urn:microsoft.com/office/officeart/2009/layout/CircleArrowProcess"/>
    <dgm:cxn modelId="{007BEEBA-FDFD-854F-BAA8-8B9E1A35C0DD}" type="presParOf" srcId="{0E11EBE1-1290-4F36-8FED-F5E6449FC5A2}" destId="{13407400-CDE8-DD4C-AD35-E1E49062B413}" srcOrd="3" destOrd="0" presId="urn:microsoft.com/office/officeart/2009/layout/CircleArrowProcess"/>
    <dgm:cxn modelId="{1618589E-B998-0B4D-9A49-FA09FE37B004}" type="presParOf" srcId="{0E11EBE1-1290-4F36-8FED-F5E6449FC5A2}" destId="{ACF7CA0F-177F-0C4A-8067-F465A2791EDD}" srcOrd="4" destOrd="0" presId="urn:microsoft.com/office/officeart/2009/layout/CircleArrowProcess"/>
    <dgm:cxn modelId="{F25493FA-5513-7841-B210-CA4789692B7B}" type="presParOf" srcId="{ACF7CA0F-177F-0C4A-8067-F465A2791EDD}" destId="{5B2EE1D1-E5BC-4E55-A921-32EDA0909C2B}" srcOrd="0" destOrd="0" presId="urn:microsoft.com/office/officeart/2009/layout/CircleArrowProcess"/>
    <dgm:cxn modelId="{5D018DDB-2D4D-ED4F-B7B6-5AC4A0AB261C}" type="presParOf" srcId="{0E11EBE1-1290-4F36-8FED-F5E6449FC5A2}" destId="{F181478B-9B78-1248-898A-524CC8765E3B}" srcOrd="5" destOrd="0" presId="urn:microsoft.com/office/officeart/2009/layout/CircleArrowProcess"/>
    <dgm:cxn modelId="{64EA09F2-9834-5045-BC56-A8F2103ED306}" type="presParOf" srcId="{0E11EBE1-1290-4F36-8FED-F5E6449FC5A2}" destId="{BBB47CE2-FDFB-E146-9C7C-F53DBA2E659F}" srcOrd="6" destOrd="0" presId="urn:microsoft.com/office/officeart/2009/layout/CircleArrowProcess"/>
    <dgm:cxn modelId="{11A769B3-1CC6-F04C-90C2-20DC3C4A8B55}" type="presParOf" srcId="{BBB47CE2-FDFB-E146-9C7C-F53DBA2E659F}" destId="{C896E454-15C1-4336-B9D7-0594EBE23647}" srcOrd="0" destOrd="0" presId="urn:microsoft.com/office/officeart/2009/layout/CircleArrowProcess"/>
    <dgm:cxn modelId="{BE23BF7B-1300-8D44-B6F6-D98CA0DF06D5}" type="presParOf" srcId="{0E11EBE1-1290-4F36-8FED-F5E6449FC5A2}" destId="{50FFC673-BC7E-0548-B2B2-86A1B4378410}" srcOrd="7" destOrd="0" presId="urn:microsoft.com/office/officeart/2009/layout/CircleArrowProcess"/>
    <dgm:cxn modelId="{975E6858-3894-9644-BE3B-1084F7B01063}" type="presParOf" srcId="{0E11EBE1-1290-4F36-8FED-F5E6449FC5A2}" destId="{54A56FF2-0C8B-BE49-A853-850CCCEA45B6}" srcOrd="8" destOrd="0" presId="urn:microsoft.com/office/officeart/2009/layout/CircleArrowProcess"/>
    <dgm:cxn modelId="{2E303F9D-EC6F-2D4E-A622-F537A99BF2EE}" type="presParOf" srcId="{54A56FF2-0C8B-BE49-A853-850CCCEA45B6}" destId="{AB1DEAA6-9CE0-484E-8DC7-4B75D95318E5}" srcOrd="0" destOrd="0" presId="urn:microsoft.com/office/officeart/2009/layout/CircleArrowProcess"/>
    <dgm:cxn modelId="{4975104A-E47A-DF45-B70C-17BEFDF64AAA}" type="presParOf" srcId="{0E11EBE1-1290-4F36-8FED-F5E6449FC5A2}" destId="{DC64E825-EC6A-A84C-B6A3-3AB71362B9D8}" srcOrd="9" destOrd="0" presId="urn:microsoft.com/office/officeart/2009/layout/CircleArrowProcess"/>
    <dgm:cxn modelId="{53B2E047-1070-BE49-98A9-40E52714655B}" type="presParOf" srcId="{0E11EBE1-1290-4F36-8FED-F5E6449FC5A2}" destId="{6CB1D56C-A642-1442-A682-B70BBC264FE8}" srcOrd="10" destOrd="0" presId="urn:microsoft.com/office/officeart/2009/layout/CircleArrowProcess"/>
    <dgm:cxn modelId="{B0FC29B9-9D1A-794C-BE5F-377D2A10D70B}" type="presParOf" srcId="{6CB1D56C-A642-1442-A682-B70BBC264FE8}" destId="{6FAD3585-9049-6D41-A9A9-2A2300BE4F88}" srcOrd="0" destOrd="0" presId="urn:microsoft.com/office/officeart/2009/layout/CircleArrowProcess"/>
    <dgm:cxn modelId="{F238829F-2B76-DE46-885C-D52E2BB4EE30}" type="presParOf" srcId="{0E11EBE1-1290-4F36-8FED-F5E6449FC5A2}" destId="{8F56B395-1930-C94F-8DD1-7B33B75B6F40}" srcOrd="11" destOrd="0" presId="urn:microsoft.com/office/officeart/2009/layout/CircleArrowProcess"/>
    <dgm:cxn modelId="{27D03DBC-53D5-D74C-9180-E1E1EB572F76}" type="presParOf" srcId="{0E11EBE1-1290-4F36-8FED-F5E6449FC5A2}" destId="{9DFF064C-CE19-9244-8B98-79F725FC12C2}" srcOrd="12" destOrd="0" presId="urn:microsoft.com/office/officeart/2009/layout/CircleArrowProcess"/>
    <dgm:cxn modelId="{4AB8FDA0-2C7B-B34F-8C22-A2D5ED9D5BF4}" type="presParOf" srcId="{9DFF064C-CE19-9244-8B98-79F725FC12C2}" destId="{609545AC-7632-A24B-80CE-1D08A889115D}" srcOrd="0" destOrd="0" presId="urn:microsoft.com/office/officeart/2009/layout/CircleArrowProcess"/>
    <dgm:cxn modelId="{C420AAF6-6AA8-3E4D-A3E6-EEE58EABFFC4}" type="presParOf" srcId="{0E11EBE1-1290-4F36-8FED-F5E6449FC5A2}" destId="{6166C4FE-D996-1145-A790-041745821F7A}" srcOrd="1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663525-A7C2-48A5-A2AE-B8E6877B29E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D32EF2-96E9-4A7C-92F3-F5650854D78D}">
      <dgm:prSet phldrT="[Text]"/>
      <dgm:spPr/>
      <dgm:t>
        <a:bodyPr/>
        <a:lstStyle/>
        <a:p>
          <a:r>
            <a:rPr lang="en-US" dirty="0"/>
            <a:t>Plan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iterative Agile process: Plan, Design, Build, Test, Review"/>
        </a:ext>
      </dgm:extLst>
    </dgm:pt>
    <dgm:pt modelId="{8BEDDD27-FCC7-4F92-A6DF-8FDD64B47147}" type="parTrans" cxnId="{4F2122AB-D423-4737-9A13-91D26C966CC9}">
      <dgm:prSet/>
      <dgm:spPr/>
      <dgm:t>
        <a:bodyPr/>
        <a:lstStyle/>
        <a:p>
          <a:endParaRPr lang="en-US"/>
        </a:p>
      </dgm:t>
    </dgm:pt>
    <dgm:pt modelId="{BFDA1C49-DA82-445D-9D7C-04F4921B318D}" type="sibTrans" cxnId="{4F2122AB-D423-4737-9A13-91D26C966CC9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rocess graphic outlining the iterative Agile process: Plan, Design, Build, Test, Review"/>
        </a:ext>
      </dgm:extLst>
    </dgm:pt>
    <dgm:pt modelId="{096A9FF9-F8C1-412A-8757-0AC92559332F}">
      <dgm:prSet phldrT="[Text]"/>
      <dgm:spPr/>
      <dgm:t>
        <a:bodyPr/>
        <a:lstStyle/>
        <a:p>
          <a:r>
            <a:rPr lang="en-US" dirty="0"/>
            <a:t>Design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iterative Agile process: Plan, Design, Build, Test, Review"/>
        </a:ext>
      </dgm:extLst>
    </dgm:pt>
    <dgm:pt modelId="{B285CCF5-79E1-4215-A1CF-355DB67ACDC9}" type="parTrans" cxnId="{DBD07C95-7F48-48AE-BCE3-D90CDFEF5484}">
      <dgm:prSet/>
      <dgm:spPr/>
      <dgm:t>
        <a:bodyPr/>
        <a:lstStyle/>
        <a:p>
          <a:endParaRPr lang="en-US"/>
        </a:p>
      </dgm:t>
    </dgm:pt>
    <dgm:pt modelId="{B9EABEAD-BC2A-490E-9A99-64AFC290158C}" type="sibTrans" cxnId="{DBD07C95-7F48-48AE-BCE3-D90CDFEF5484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rocess graphic outlining the iterative Agile process: Plan, Design, Build, Test, Review"/>
        </a:ext>
      </dgm:extLst>
    </dgm:pt>
    <dgm:pt modelId="{B20617E7-D019-4B0E-8235-42D1DC05CA2A}">
      <dgm:prSet phldrT="[Text]"/>
      <dgm:spPr/>
      <dgm:t>
        <a:bodyPr/>
        <a:lstStyle/>
        <a:p>
          <a:r>
            <a:rPr lang="en-US" dirty="0"/>
            <a:t>Build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iterative Agile process: Plan, Design, Build, Test, Review"/>
        </a:ext>
      </dgm:extLst>
    </dgm:pt>
    <dgm:pt modelId="{B7F6AC21-2F55-420B-8889-FD3A4BEAE79B}" type="parTrans" cxnId="{B98B261D-A2F2-4BF6-B605-96F88745414D}">
      <dgm:prSet/>
      <dgm:spPr/>
      <dgm:t>
        <a:bodyPr/>
        <a:lstStyle/>
        <a:p>
          <a:endParaRPr lang="en-US"/>
        </a:p>
      </dgm:t>
    </dgm:pt>
    <dgm:pt modelId="{478BA2AC-7FC5-42A4-8B7C-8D2A35B48058}" type="sibTrans" cxnId="{B98B261D-A2F2-4BF6-B605-96F88745414D}">
      <dgm:prSet/>
      <dgm:spPr/>
      <dgm:t>
        <a:bodyPr/>
        <a:lstStyle/>
        <a:p>
          <a:endParaRPr lang="en-US"/>
        </a:p>
      </dgm:t>
    </dgm:pt>
    <dgm:pt modelId="{F835669B-525C-41D1-87B1-1222C1F2F6BC}">
      <dgm:prSet phldrT="[Text]"/>
      <dgm:spPr/>
      <dgm:t>
        <a:bodyPr/>
        <a:lstStyle/>
        <a:p>
          <a:r>
            <a:rPr lang="en-US" dirty="0"/>
            <a:t>Test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iterative Agile process: Plan, Design, Build, Test, Review"/>
        </a:ext>
      </dgm:extLst>
    </dgm:pt>
    <dgm:pt modelId="{0BCFAB2D-15A8-4AFB-A7C3-69D3714E7EA5}" type="parTrans" cxnId="{BFE67DCA-EE81-4BCD-A73B-46E8E67593D6}">
      <dgm:prSet/>
      <dgm:spPr/>
      <dgm:t>
        <a:bodyPr/>
        <a:lstStyle/>
        <a:p>
          <a:endParaRPr lang="en-US"/>
        </a:p>
      </dgm:t>
    </dgm:pt>
    <dgm:pt modelId="{329008DB-89FF-4236-936E-C26ECF98AEA3}" type="sibTrans" cxnId="{BFE67DCA-EE81-4BCD-A73B-46E8E67593D6}">
      <dgm:prSet/>
      <dgm:spPr/>
      <dgm:t>
        <a:bodyPr/>
        <a:lstStyle/>
        <a:p>
          <a:endParaRPr lang="en-US"/>
        </a:p>
      </dgm:t>
    </dgm:pt>
    <dgm:pt modelId="{7DFB8C43-5FEC-427D-BA77-A650CA4A2F0C}">
      <dgm:prSet phldrT="[Text]"/>
      <dgm:spPr/>
      <dgm:t>
        <a:bodyPr/>
        <a:lstStyle/>
        <a:p>
          <a:r>
            <a:rPr lang="en-US" dirty="0"/>
            <a:t>Review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iterative Agile process: Plan, Design, Build, Test, Review"/>
        </a:ext>
      </dgm:extLst>
    </dgm:pt>
    <dgm:pt modelId="{D820BBA6-CC6C-4C42-9126-C2B88FD2B4B9}" type="parTrans" cxnId="{2B8B4BB7-38EA-40D0-9F84-8DEED0BA7166}">
      <dgm:prSet/>
      <dgm:spPr/>
      <dgm:t>
        <a:bodyPr/>
        <a:lstStyle/>
        <a:p>
          <a:endParaRPr lang="en-US"/>
        </a:p>
      </dgm:t>
    </dgm:pt>
    <dgm:pt modelId="{8CE85E13-AF16-4EE9-9204-401843E1D367}" type="sibTrans" cxnId="{2B8B4BB7-38EA-40D0-9F84-8DEED0BA7166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rocess graphic outlining the iterative Agile process: Plan, Design, Build, Test, Review"/>
        </a:ext>
      </dgm:extLst>
    </dgm:pt>
    <dgm:pt modelId="{C75C9810-67E5-43EA-91F5-B8B62CA86DC9}" type="pres">
      <dgm:prSet presAssocID="{2E663525-A7C2-48A5-A2AE-B8E6877B29ED}" presName="cycle" presStyleCnt="0">
        <dgm:presLayoutVars>
          <dgm:dir/>
          <dgm:resizeHandles val="exact"/>
        </dgm:presLayoutVars>
      </dgm:prSet>
      <dgm:spPr/>
    </dgm:pt>
    <dgm:pt modelId="{709C6B7F-8326-4E60-B458-F32A578BA66A}" type="pres">
      <dgm:prSet presAssocID="{2AD32EF2-96E9-4A7C-92F3-F5650854D78D}" presName="node" presStyleLbl="node1" presStyleIdx="0" presStyleCnt="5">
        <dgm:presLayoutVars>
          <dgm:bulletEnabled val="1"/>
        </dgm:presLayoutVars>
      </dgm:prSet>
      <dgm:spPr/>
    </dgm:pt>
    <dgm:pt modelId="{2B4AE3E3-D0B9-481A-A47B-4A4489154D2C}" type="pres">
      <dgm:prSet presAssocID="{2AD32EF2-96E9-4A7C-92F3-F5650854D78D}" presName="spNode" presStyleCnt="0"/>
      <dgm:spPr/>
    </dgm:pt>
    <dgm:pt modelId="{AF8F30F6-2342-4323-A353-A4842BBECC39}" type="pres">
      <dgm:prSet presAssocID="{BFDA1C49-DA82-445D-9D7C-04F4921B318D}" presName="sibTrans" presStyleLbl="sibTrans1D1" presStyleIdx="0" presStyleCnt="5"/>
      <dgm:spPr/>
    </dgm:pt>
    <dgm:pt modelId="{EDF21C40-55F8-4F81-9C46-16B7AD81409B}" type="pres">
      <dgm:prSet presAssocID="{096A9FF9-F8C1-412A-8757-0AC92559332F}" presName="node" presStyleLbl="node1" presStyleIdx="1" presStyleCnt="5">
        <dgm:presLayoutVars>
          <dgm:bulletEnabled val="1"/>
        </dgm:presLayoutVars>
      </dgm:prSet>
      <dgm:spPr/>
    </dgm:pt>
    <dgm:pt modelId="{D010E8AF-237F-4AF5-8486-5E0CB62633ED}" type="pres">
      <dgm:prSet presAssocID="{096A9FF9-F8C1-412A-8757-0AC92559332F}" presName="spNode" presStyleCnt="0"/>
      <dgm:spPr/>
    </dgm:pt>
    <dgm:pt modelId="{4BCE77CC-C368-4171-9B8B-430697D0C707}" type="pres">
      <dgm:prSet presAssocID="{B9EABEAD-BC2A-490E-9A99-64AFC290158C}" presName="sibTrans" presStyleLbl="sibTrans1D1" presStyleIdx="1" presStyleCnt="5"/>
      <dgm:spPr/>
    </dgm:pt>
    <dgm:pt modelId="{A86A5858-E537-4F70-9216-D42F1C6C6F2D}" type="pres">
      <dgm:prSet presAssocID="{B20617E7-D019-4B0E-8235-42D1DC05CA2A}" presName="node" presStyleLbl="node1" presStyleIdx="2" presStyleCnt="5">
        <dgm:presLayoutVars>
          <dgm:bulletEnabled val="1"/>
        </dgm:presLayoutVars>
      </dgm:prSet>
      <dgm:spPr/>
    </dgm:pt>
    <dgm:pt modelId="{DCB947FA-7FCE-4F0A-AA5D-263D89D965A4}" type="pres">
      <dgm:prSet presAssocID="{B20617E7-D019-4B0E-8235-42D1DC05CA2A}" presName="spNode" presStyleCnt="0"/>
      <dgm:spPr/>
    </dgm:pt>
    <dgm:pt modelId="{D5768F5A-0861-49F8-BAE9-94948F85EF17}" type="pres">
      <dgm:prSet presAssocID="{478BA2AC-7FC5-42A4-8B7C-8D2A35B48058}" presName="sibTrans" presStyleLbl="sibTrans1D1" presStyleIdx="2" presStyleCnt="5"/>
      <dgm:spPr/>
    </dgm:pt>
    <dgm:pt modelId="{52CD0C9E-1EDC-4218-99CB-8B34494109FE}" type="pres">
      <dgm:prSet presAssocID="{F835669B-525C-41D1-87B1-1222C1F2F6BC}" presName="node" presStyleLbl="node1" presStyleIdx="3" presStyleCnt="5">
        <dgm:presLayoutVars>
          <dgm:bulletEnabled val="1"/>
        </dgm:presLayoutVars>
      </dgm:prSet>
      <dgm:spPr/>
    </dgm:pt>
    <dgm:pt modelId="{26A099BD-D009-4232-9D3E-FFCCF6C766EC}" type="pres">
      <dgm:prSet presAssocID="{F835669B-525C-41D1-87B1-1222C1F2F6BC}" presName="spNode" presStyleCnt="0"/>
      <dgm:spPr/>
    </dgm:pt>
    <dgm:pt modelId="{C81274B3-33B6-48DE-857C-29AADF7FC998}" type="pres">
      <dgm:prSet presAssocID="{329008DB-89FF-4236-936E-C26ECF98AEA3}" presName="sibTrans" presStyleLbl="sibTrans1D1" presStyleIdx="3" presStyleCnt="5"/>
      <dgm:spPr/>
    </dgm:pt>
    <dgm:pt modelId="{8308153B-5701-4F45-95CD-BBF51137F7CB}" type="pres">
      <dgm:prSet presAssocID="{7DFB8C43-5FEC-427D-BA77-A650CA4A2F0C}" presName="node" presStyleLbl="node1" presStyleIdx="4" presStyleCnt="5">
        <dgm:presLayoutVars>
          <dgm:bulletEnabled val="1"/>
        </dgm:presLayoutVars>
      </dgm:prSet>
      <dgm:spPr/>
    </dgm:pt>
    <dgm:pt modelId="{43A2F7C4-3C16-4E8F-A9D3-D7F9533B1873}" type="pres">
      <dgm:prSet presAssocID="{7DFB8C43-5FEC-427D-BA77-A650CA4A2F0C}" presName="spNode" presStyleCnt="0"/>
      <dgm:spPr/>
    </dgm:pt>
    <dgm:pt modelId="{DA07A7D7-93BA-4416-A357-373B74CBC962}" type="pres">
      <dgm:prSet presAssocID="{8CE85E13-AF16-4EE9-9204-401843E1D367}" presName="sibTrans" presStyleLbl="sibTrans1D1" presStyleIdx="4" presStyleCnt="5"/>
      <dgm:spPr/>
    </dgm:pt>
  </dgm:ptLst>
  <dgm:cxnLst>
    <dgm:cxn modelId="{B98B261D-A2F2-4BF6-B605-96F88745414D}" srcId="{2E663525-A7C2-48A5-A2AE-B8E6877B29ED}" destId="{B20617E7-D019-4B0E-8235-42D1DC05CA2A}" srcOrd="2" destOrd="0" parTransId="{B7F6AC21-2F55-420B-8889-FD3A4BEAE79B}" sibTransId="{478BA2AC-7FC5-42A4-8B7C-8D2A35B48058}"/>
    <dgm:cxn modelId="{B6C0452A-A9B7-456C-9CA3-9AC002B45317}" type="presOf" srcId="{8CE85E13-AF16-4EE9-9204-401843E1D367}" destId="{DA07A7D7-93BA-4416-A357-373B74CBC962}" srcOrd="0" destOrd="0" presId="urn:microsoft.com/office/officeart/2005/8/layout/cycle6"/>
    <dgm:cxn modelId="{60C71B36-DB6D-4D2A-A67C-BC8D77E1DA6E}" type="presOf" srcId="{F835669B-525C-41D1-87B1-1222C1F2F6BC}" destId="{52CD0C9E-1EDC-4218-99CB-8B34494109FE}" srcOrd="0" destOrd="0" presId="urn:microsoft.com/office/officeart/2005/8/layout/cycle6"/>
    <dgm:cxn modelId="{657CD144-7910-4403-9D09-613B79D7F0FF}" type="presOf" srcId="{329008DB-89FF-4236-936E-C26ECF98AEA3}" destId="{C81274B3-33B6-48DE-857C-29AADF7FC998}" srcOrd="0" destOrd="0" presId="urn:microsoft.com/office/officeart/2005/8/layout/cycle6"/>
    <dgm:cxn modelId="{15AA4855-1C68-4BFA-A617-E6E7D82DA0FD}" type="presOf" srcId="{2E663525-A7C2-48A5-A2AE-B8E6877B29ED}" destId="{C75C9810-67E5-43EA-91F5-B8B62CA86DC9}" srcOrd="0" destOrd="0" presId="urn:microsoft.com/office/officeart/2005/8/layout/cycle6"/>
    <dgm:cxn modelId="{5B69B67B-8A5A-4929-BBF4-B30CAC5AE3EA}" type="presOf" srcId="{BFDA1C49-DA82-445D-9D7C-04F4921B318D}" destId="{AF8F30F6-2342-4323-A353-A4842BBECC39}" srcOrd="0" destOrd="0" presId="urn:microsoft.com/office/officeart/2005/8/layout/cycle6"/>
    <dgm:cxn modelId="{F0651D93-978E-4339-BBB5-E524EE299597}" type="presOf" srcId="{7DFB8C43-5FEC-427D-BA77-A650CA4A2F0C}" destId="{8308153B-5701-4F45-95CD-BBF51137F7CB}" srcOrd="0" destOrd="0" presId="urn:microsoft.com/office/officeart/2005/8/layout/cycle6"/>
    <dgm:cxn modelId="{DBD07C95-7F48-48AE-BCE3-D90CDFEF5484}" srcId="{2E663525-A7C2-48A5-A2AE-B8E6877B29ED}" destId="{096A9FF9-F8C1-412A-8757-0AC92559332F}" srcOrd="1" destOrd="0" parTransId="{B285CCF5-79E1-4215-A1CF-355DB67ACDC9}" sibTransId="{B9EABEAD-BC2A-490E-9A99-64AFC290158C}"/>
    <dgm:cxn modelId="{4F2122AB-D423-4737-9A13-91D26C966CC9}" srcId="{2E663525-A7C2-48A5-A2AE-B8E6877B29ED}" destId="{2AD32EF2-96E9-4A7C-92F3-F5650854D78D}" srcOrd="0" destOrd="0" parTransId="{8BEDDD27-FCC7-4F92-A6DF-8FDD64B47147}" sibTransId="{BFDA1C49-DA82-445D-9D7C-04F4921B318D}"/>
    <dgm:cxn modelId="{2B8B4BB7-38EA-40D0-9F84-8DEED0BA7166}" srcId="{2E663525-A7C2-48A5-A2AE-B8E6877B29ED}" destId="{7DFB8C43-5FEC-427D-BA77-A650CA4A2F0C}" srcOrd="4" destOrd="0" parTransId="{D820BBA6-CC6C-4C42-9126-C2B88FD2B4B9}" sibTransId="{8CE85E13-AF16-4EE9-9204-401843E1D367}"/>
    <dgm:cxn modelId="{FFED9CB7-DE70-4368-9906-B0C3EC200F9C}" type="presOf" srcId="{B9EABEAD-BC2A-490E-9A99-64AFC290158C}" destId="{4BCE77CC-C368-4171-9B8B-430697D0C707}" srcOrd="0" destOrd="0" presId="urn:microsoft.com/office/officeart/2005/8/layout/cycle6"/>
    <dgm:cxn modelId="{BFE67DCA-EE81-4BCD-A73B-46E8E67593D6}" srcId="{2E663525-A7C2-48A5-A2AE-B8E6877B29ED}" destId="{F835669B-525C-41D1-87B1-1222C1F2F6BC}" srcOrd="3" destOrd="0" parTransId="{0BCFAB2D-15A8-4AFB-A7C3-69D3714E7EA5}" sibTransId="{329008DB-89FF-4236-936E-C26ECF98AEA3}"/>
    <dgm:cxn modelId="{F9B3A3CC-9FA9-46B4-B5C8-79F62100F461}" type="presOf" srcId="{B20617E7-D019-4B0E-8235-42D1DC05CA2A}" destId="{A86A5858-E537-4F70-9216-D42F1C6C6F2D}" srcOrd="0" destOrd="0" presId="urn:microsoft.com/office/officeart/2005/8/layout/cycle6"/>
    <dgm:cxn modelId="{8A2175D3-5CA3-4B59-ABF9-594BD33C295E}" type="presOf" srcId="{2AD32EF2-96E9-4A7C-92F3-F5650854D78D}" destId="{709C6B7F-8326-4E60-B458-F32A578BA66A}" srcOrd="0" destOrd="0" presId="urn:microsoft.com/office/officeart/2005/8/layout/cycle6"/>
    <dgm:cxn modelId="{63AE4DE0-8179-4B27-BD55-C825B267700F}" type="presOf" srcId="{096A9FF9-F8C1-412A-8757-0AC92559332F}" destId="{EDF21C40-55F8-4F81-9C46-16B7AD81409B}" srcOrd="0" destOrd="0" presId="urn:microsoft.com/office/officeart/2005/8/layout/cycle6"/>
    <dgm:cxn modelId="{BE278FE8-DD09-41EF-B6C3-514CC77EE761}" type="presOf" srcId="{478BA2AC-7FC5-42A4-8B7C-8D2A35B48058}" destId="{D5768F5A-0861-49F8-BAE9-94948F85EF17}" srcOrd="0" destOrd="0" presId="urn:microsoft.com/office/officeart/2005/8/layout/cycle6"/>
    <dgm:cxn modelId="{BA1DE67C-3A28-425F-89C1-C35CC459DB30}" type="presParOf" srcId="{C75C9810-67E5-43EA-91F5-B8B62CA86DC9}" destId="{709C6B7F-8326-4E60-B458-F32A578BA66A}" srcOrd="0" destOrd="0" presId="urn:microsoft.com/office/officeart/2005/8/layout/cycle6"/>
    <dgm:cxn modelId="{C49E90A8-7C46-4996-BF60-628D6C204107}" type="presParOf" srcId="{C75C9810-67E5-43EA-91F5-B8B62CA86DC9}" destId="{2B4AE3E3-D0B9-481A-A47B-4A4489154D2C}" srcOrd="1" destOrd="0" presId="urn:microsoft.com/office/officeart/2005/8/layout/cycle6"/>
    <dgm:cxn modelId="{6D349DEC-28BD-4CD6-8C4C-CDC5F4F262BF}" type="presParOf" srcId="{C75C9810-67E5-43EA-91F5-B8B62CA86DC9}" destId="{AF8F30F6-2342-4323-A353-A4842BBECC39}" srcOrd="2" destOrd="0" presId="urn:microsoft.com/office/officeart/2005/8/layout/cycle6"/>
    <dgm:cxn modelId="{E9F319F3-7A02-4459-AE13-DF3D8F7132B6}" type="presParOf" srcId="{C75C9810-67E5-43EA-91F5-B8B62CA86DC9}" destId="{EDF21C40-55F8-4F81-9C46-16B7AD81409B}" srcOrd="3" destOrd="0" presId="urn:microsoft.com/office/officeart/2005/8/layout/cycle6"/>
    <dgm:cxn modelId="{124BCCB9-1632-45CE-83D6-FC284A9D9CA2}" type="presParOf" srcId="{C75C9810-67E5-43EA-91F5-B8B62CA86DC9}" destId="{D010E8AF-237F-4AF5-8486-5E0CB62633ED}" srcOrd="4" destOrd="0" presId="urn:microsoft.com/office/officeart/2005/8/layout/cycle6"/>
    <dgm:cxn modelId="{382C0E09-AC84-4D2A-A257-F045564F7526}" type="presParOf" srcId="{C75C9810-67E5-43EA-91F5-B8B62CA86DC9}" destId="{4BCE77CC-C368-4171-9B8B-430697D0C707}" srcOrd="5" destOrd="0" presId="urn:microsoft.com/office/officeart/2005/8/layout/cycle6"/>
    <dgm:cxn modelId="{10C85491-8E95-4857-A21D-BFDC4CFAD9A7}" type="presParOf" srcId="{C75C9810-67E5-43EA-91F5-B8B62CA86DC9}" destId="{A86A5858-E537-4F70-9216-D42F1C6C6F2D}" srcOrd="6" destOrd="0" presId="urn:microsoft.com/office/officeart/2005/8/layout/cycle6"/>
    <dgm:cxn modelId="{9928B211-3913-4F43-81FC-38EF3D725546}" type="presParOf" srcId="{C75C9810-67E5-43EA-91F5-B8B62CA86DC9}" destId="{DCB947FA-7FCE-4F0A-AA5D-263D89D965A4}" srcOrd="7" destOrd="0" presId="urn:microsoft.com/office/officeart/2005/8/layout/cycle6"/>
    <dgm:cxn modelId="{4C0EC4F8-F120-4144-906B-40EF311924AF}" type="presParOf" srcId="{C75C9810-67E5-43EA-91F5-B8B62CA86DC9}" destId="{D5768F5A-0861-49F8-BAE9-94948F85EF17}" srcOrd="8" destOrd="0" presId="urn:microsoft.com/office/officeart/2005/8/layout/cycle6"/>
    <dgm:cxn modelId="{652588E9-A685-4761-9EA2-261142C140CA}" type="presParOf" srcId="{C75C9810-67E5-43EA-91F5-B8B62CA86DC9}" destId="{52CD0C9E-1EDC-4218-99CB-8B34494109FE}" srcOrd="9" destOrd="0" presId="urn:microsoft.com/office/officeart/2005/8/layout/cycle6"/>
    <dgm:cxn modelId="{1E2961DD-A7D0-402B-8122-A2B1E32ED802}" type="presParOf" srcId="{C75C9810-67E5-43EA-91F5-B8B62CA86DC9}" destId="{26A099BD-D009-4232-9D3E-FFCCF6C766EC}" srcOrd="10" destOrd="0" presId="urn:microsoft.com/office/officeart/2005/8/layout/cycle6"/>
    <dgm:cxn modelId="{8CCAF4AC-2D47-4F74-8FC2-B01824A856D0}" type="presParOf" srcId="{C75C9810-67E5-43EA-91F5-B8B62CA86DC9}" destId="{C81274B3-33B6-48DE-857C-29AADF7FC998}" srcOrd="11" destOrd="0" presId="urn:microsoft.com/office/officeart/2005/8/layout/cycle6"/>
    <dgm:cxn modelId="{8E5EEB3F-04AE-4C8E-ABE6-555CBED65CE7}" type="presParOf" srcId="{C75C9810-67E5-43EA-91F5-B8B62CA86DC9}" destId="{8308153B-5701-4F45-95CD-BBF51137F7CB}" srcOrd="12" destOrd="0" presId="urn:microsoft.com/office/officeart/2005/8/layout/cycle6"/>
    <dgm:cxn modelId="{4FA8CAB9-A70B-4D1B-A84E-2E1DE33DBDC4}" type="presParOf" srcId="{C75C9810-67E5-43EA-91F5-B8B62CA86DC9}" destId="{43A2F7C4-3C16-4E8F-A9D3-D7F9533B1873}" srcOrd="13" destOrd="0" presId="urn:microsoft.com/office/officeart/2005/8/layout/cycle6"/>
    <dgm:cxn modelId="{ED1D1A8B-61B9-4E19-BCDC-39F7D06D9170}" type="presParOf" srcId="{C75C9810-67E5-43EA-91F5-B8B62CA86DC9}" destId="{DA07A7D7-93BA-4416-A357-373B74CBC96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F98E6-F9E1-4F12-B21E-4D6352FB0AD0}">
      <dsp:nvSpPr>
        <dsp:cNvPr id="0" name=""/>
        <dsp:cNvSpPr/>
      </dsp:nvSpPr>
      <dsp:spPr>
        <a:xfrm>
          <a:off x="3026" y="939402"/>
          <a:ext cx="2885182" cy="1154072"/>
        </a:xfrm>
        <a:prstGeom prst="chevron">
          <a:avLst/>
        </a:prstGeom>
        <a:solidFill>
          <a:srgbClr val="8F2040"/>
        </a:solidFill>
        <a:ln w="12700" cap="flat" cmpd="sng" algn="ctr">
          <a:solidFill>
            <a:srgbClr val="8F20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1999</a:t>
          </a:r>
        </a:p>
      </dsp:txBody>
      <dsp:txXfrm>
        <a:off x="580062" y="939402"/>
        <a:ext cx="1731110" cy="1154072"/>
      </dsp:txXfrm>
    </dsp:sp>
    <dsp:sp modelId="{35D8ADBD-F32E-446F-BE0C-A5F735FFC890}">
      <dsp:nvSpPr>
        <dsp:cNvPr id="0" name=""/>
        <dsp:cNvSpPr/>
      </dsp:nvSpPr>
      <dsp:spPr>
        <a:xfrm>
          <a:off x="3026" y="2237734"/>
          <a:ext cx="2308145" cy="166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A3161"/>
              </a:solidFill>
            </a:rPr>
            <a:t>The original Withholding Calculator application </a:t>
          </a:r>
          <a:r>
            <a:rPr lang="en-US" sz="1800" b="1" kern="1200" dirty="0">
              <a:solidFill>
                <a:srgbClr val="0A3161"/>
              </a:solidFill>
            </a:rPr>
            <a:t>was created.</a:t>
          </a:r>
        </a:p>
      </dsp:txBody>
      <dsp:txXfrm>
        <a:off x="3026" y="2237734"/>
        <a:ext cx="2308145" cy="1669499"/>
      </dsp:txXfrm>
    </dsp:sp>
    <dsp:sp modelId="{B6E16F2A-D75B-4547-AAAE-E8D7A6A984C5}">
      <dsp:nvSpPr>
        <dsp:cNvPr id="0" name=""/>
        <dsp:cNvSpPr/>
      </dsp:nvSpPr>
      <dsp:spPr>
        <a:xfrm>
          <a:off x="2672208" y="939402"/>
          <a:ext cx="2885182" cy="1154072"/>
        </a:xfrm>
        <a:prstGeom prst="chevron">
          <a:avLst/>
        </a:prstGeom>
        <a:solidFill>
          <a:srgbClr val="8F2040"/>
        </a:solidFill>
        <a:ln w="12700" cap="flat" cmpd="sng" algn="ctr">
          <a:solidFill>
            <a:srgbClr val="8F20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2017</a:t>
          </a:r>
        </a:p>
      </dsp:txBody>
      <dsp:txXfrm>
        <a:off x="3249244" y="939402"/>
        <a:ext cx="1731110" cy="1154072"/>
      </dsp:txXfrm>
    </dsp:sp>
    <dsp:sp modelId="{7DC3CE3E-C15D-4647-AC38-8C34341CFD3C}">
      <dsp:nvSpPr>
        <dsp:cNvPr id="0" name=""/>
        <dsp:cNvSpPr/>
      </dsp:nvSpPr>
      <dsp:spPr>
        <a:xfrm>
          <a:off x="2672208" y="2237734"/>
          <a:ext cx="2308145" cy="166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A3161"/>
              </a:solidFill>
            </a:rPr>
            <a:t>Online Services reviewed all IRS.gov web applications and </a:t>
          </a:r>
          <a:r>
            <a:rPr lang="en-US" sz="1800" b="1" kern="1200" dirty="0">
              <a:solidFill>
                <a:srgbClr val="0A3161"/>
              </a:solidFill>
            </a:rPr>
            <a:t>recommended rebuilding </a:t>
          </a:r>
          <a:r>
            <a:rPr lang="en-US" sz="1800" kern="1200" dirty="0">
              <a:solidFill>
                <a:srgbClr val="0A3161"/>
              </a:solidFill>
            </a:rPr>
            <a:t>the Withholding Calculator.</a:t>
          </a:r>
        </a:p>
      </dsp:txBody>
      <dsp:txXfrm>
        <a:off x="2672208" y="2237734"/>
        <a:ext cx="2308145" cy="1669499"/>
      </dsp:txXfrm>
    </dsp:sp>
    <dsp:sp modelId="{82839DAC-4A05-47E8-A2AC-135BA9B8EA80}">
      <dsp:nvSpPr>
        <dsp:cNvPr id="0" name=""/>
        <dsp:cNvSpPr/>
      </dsp:nvSpPr>
      <dsp:spPr>
        <a:xfrm>
          <a:off x="5341391" y="939402"/>
          <a:ext cx="2885182" cy="1154072"/>
        </a:xfrm>
        <a:prstGeom prst="chevron">
          <a:avLst/>
        </a:prstGeom>
        <a:solidFill>
          <a:srgbClr val="8F2040"/>
        </a:solidFill>
        <a:ln w="12700" cap="flat" cmpd="sng" algn="ctr">
          <a:solidFill>
            <a:srgbClr val="8F20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2018</a:t>
          </a:r>
        </a:p>
      </dsp:txBody>
      <dsp:txXfrm>
        <a:off x="5918427" y="939402"/>
        <a:ext cx="1731110" cy="1154072"/>
      </dsp:txXfrm>
    </dsp:sp>
    <dsp:sp modelId="{B2AA93F8-DFE9-4FE8-8FE1-A071612738B4}">
      <dsp:nvSpPr>
        <dsp:cNvPr id="0" name=""/>
        <dsp:cNvSpPr/>
      </dsp:nvSpPr>
      <dsp:spPr>
        <a:xfrm>
          <a:off x="5341391" y="2237734"/>
          <a:ext cx="2308145" cy="166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A3161"/>
              </a:solidFill>
            </a:rPr>
            <a:t>Our UXD team conducted foundational research </a:t>
          </a:r>
          <a:r>
            <a:rPr lang="en-US" sz="1800" b="1" kern="1200" dirty="0">
              <a:solidFill>
                <a:srgbClr val="0A3161"/>
              </a:solidFill>
            </a:rPr>
            <a:t>in preparation for the redesign efforts.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1" kern="1200" dirty="0">
            <a:solidFill>
              <a:srgbClr val="0A3161"/>
            </a:solidFill>
          </a:endParaRPr>
        </a:p>
      </dsp:txBody>
      <dsp:txXfrm>
        <a:off x="5341391" y="2237734"/>
        <a:ext cx="2308145" cy="1669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64B94-3E9D-460E-B580-F12AAFEB1A28}">
      <dsp:nvSpPr>
        <dsp:cNvPr id="0" name=""/>
        <dsp:cNvSpPr/>
      </dsp:nvSpPr>
      <dsp:spPr>
        <a:xfrm>
          <a:off x="3522" y="742731"/>
          <a:ext cx="4219277" cy="1687710"/>
        </a:xfrm>
        <a:prstGeom prst="chevron">
          <a:avLst/>
        </a:prstGeom>
        <a:solidFill>
          <a:srgbClr val="8F2040"/>
        </a:solidFill>
        <a:ln w="12700" cap="flat" cmpd="sng" algn="ctr">
          <a:solidFill>
            <a:srgbClr val="8F20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2019</a:t>
          </a:r>
        </a:p>
      </dsp:txBody>
      <dsp:txXfrm>
        <a:off x="847377" y="742731"/>
        <a:ext cx="2531567" cy="1687710"/>
      </dsp:txXfrm>
    </dsp:sp>
    <dsp:sp modelId="{C63D8F1B-DB76-401E-9D8B-B0333C3865A9}">
      <dsp:nvSpPr>
        <dsp:cNvPr id="0" name=""/>
        <dsp:cNvSpPr/>
      </dsp:nvSpPr>
      <dsp:spPr>
        <a:xfrm>
          <a:off x="3522" y="2641405"/>
          <a:ext cx="3375421" cy="14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A3161"/>
              </a:solidFill>
            </a:rPr>
            <a:t>IRS Online Services officially </a:t>
          </a:r>
          <a:r>
            <a:rPr lang="en-US" sz="1800" b="1" kern="1200" dirty="0">
              <a:solidFill>
                <a:srgbClr val="0A3161"/>
              </a:solidFill>
            </a:rPr>
            <a:t>kicked off</a:t>
          </a:r>
          <a:r>
            <a:rPr lang="en-US" sz="1800" kern="1200" dirty="0">
              <a:solidFill>
                <a:srgbClr val="0A3161"/>
              </a:solidFill>
            </a:rPr>
            <a:t> this redesign in April.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0A3161"/>
              </a:solidFill>
            </a:rPr>
            <a:t>We launched the new Tax Withholding Estimator </a:t>
          </a:r>
          <a:r>
            <a:rPr lang="en-US" sz="1800" b="0" kern="1200" dirty="0">
              <a:solidFill>
                <a:srgbClr val="0A3161"/>
              </a:solidFill>
            </a:rPr>
            <a:t>in August.</a:t>
          </a:r>
        </a:p>
      </dsp:txBody>
      <dsp:txXfrm>
        <a:off x="3522" y="2641405"/>
        <a:ext cx="3375421" cy="1462500"/>
      </dsp:txXfrm>
    </dsp:sp>
    <dsp:sp modelId="{D00ABD6B-335E-4C02-B340-6024FABFC269}">
      <dsp:nvSpPr>
        <dsp:cNvPr id="0" name=""/>
        <dsp:cNvSpPr/>
      </dsp:nvSpPr>
      <dsp:spPr>
        <a:xfrm>
          <a:off x="4006800" y="742731"/>
          <a:ext cx="4219277" cy="1687710"/>
        </a:xfrm>
        <a:prstGeom prst="chevron">
          <a:avLst/>
        </a:prstGeom>
        <a:solidFill>
          <a:srgbClr val="8F2040"/>
        </a:solidFill>
        <a:ln w="12700" cap="flat" cmpd="sng" algn="ctr">
          <a:solidFill>
            <a:srgbClr val="8F20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2020</a:t>
          </a:r>
        </a:p>
      </dsp:txBody>
      <dsp:txXfrm>
        <a:off x="4850655" y="742731"/>
        <a:ext cx="2531567" cy="1687710"/>
      </dsp:txXfrm>
    </dsp:sp>
    <dsp:sp modelId="{68EDD5AB-6123-4126-B419-02F9B2553D60}">
      <dsp:nvSpPr>
        <dsp:cNvPr id="0" name=""/>
        <dsp:cNvSpPr/>
      </dsp:nvSpPr>
      <dsp:spPr>
        <a:xfrm>
          <a:off x="4006800" y="2641405"/>
          <a:ext cx="3375421" cy="14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solidFill>
                <a:srgbClr val="0A3161"/>
              </a:solidFill>
            </a:rPr>
            <a:t>The team – fully remote due to the pandemic – </a:t>
          </a:r>
          <a:r>
            <a:rPr lang="en-US" sz="1800" b="1" kern="1200" dirty="0">
              <a:solidFill>
                <a:srgbClr val="0A3161"/>
              </a:solidFill>
            </a:rPr>
            <a:t>continued to update the application</a:t>
          </a:r>
          <a:r>
            <a:rPr lang="en-US" sz="1800" b="0" kern="1200" dirty="0">
              <a:solidFill>
                <a:srgbClr val="0A3161"/>
              </a:solidFill>
            </a:rPr>
            <a:t>. </a:t>
          </a:r>
        </a:p>
      </dsp:txBody>
      <dsp:txXfrm>
        <a:off x="4006800" y="2641405"/>
        <a:ext cx="3375421" cy="146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64B94-3E9D-460E-B580-F12AAFEB1A28}">
      <dsp:nvSpPr>
        <dsp:cNvPr id="0" name=""/>
        <dsp:cNvSpPr/>
      </dsp:nvSpPr>
      <dsp:spPr>
        <a:xfrm>
          <a:off x="3522" y="888981"/>
          <a:ext cx="4219277" cy="1687710"/>
        </a:xfrm>
        <a:prstGeom prst="chevron">
          <a:avLst/>
        </a:prstGeom>
        <a:solidFill>
          <a:srgbClr val="8F2040"/>
        </a:solidFill>
        <a:ln w="12700" cap="flat" cmpd="sng" algn="ctr">
          <a:solidFill>
            <a:srgbClr val="8F20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2021</a:t>
          </a:r>
        </a:p>
      </dsp:txBody>
      <dsp:txXfrm>
        <a:off x="847377" y="888981"/>
        <a:ext cx="2531567" cy="1687710"/>
      </dsp:txXfrm>
    </dsp:sp>
    <dsp:sp modelId="{C63D8F1B-DB76-401E-9D8B-B0333C3865A9}">
      <dsp:nvSpPr>
        <dsp:cNvPr id="0" name=""/>
        <dsp:cNvSpPr/>
      </dsp:nvSpPr>
      <dsp:spPr>
        <a:xfrm>
          <a:off x="3522" y="2787655"/>
          <a:ext cx="3375421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A3161"/>
              </a:solidFill>
            </a:rPr>
            <a:t>The team improved the logic in Steps 1 and 2 </a:t>
          </a:r>
          <a:r>
            <a:rPr lang="en-US" sz="1800" b="1" kern="1200" dirty="0">
              <a:solidFill>
                <a:srgbClr val="0A3161"/>
              </a:solidFill>
            </a:rPr>
            <a:t>based on user feedback and data.</a:t>
          </a:r>
          <a:endParaRPr lang="en-US" sz="1800" kern="1200" dirty="0">
            <a:solidFill>
              <a:srgbClr val="0A3161"/>
            </a:solidFill>
          </a:endParaRPr>
        </a:p>
      </dsp:txBody>
      <dsp:txXfrm>
        <a:off x="3522" y="2787655"/>
        <a:ext cx="3375421" cy="1170000"/>
      </dsp:txXfrm>
    </dsp:sp>
    <dsp:sp modelId="{D00ABD6B-335E-4C02-B340-6024FABFC269}">
      <dsp:nvSpPr>
        <dsp:cNvPr id="0" name=""/>
        <dsp:cNvSpPr/>
      </dsp:nvSpPr>
      <dsp:spPr>
        <a:xfrm>
          <a:off x="4006800" y="888981"/>
          <a:ext cx="4219277" cy="1687710"/>
        </a:xfrm>
        <a:prstGeom prst="chevron">
          <a:avLst/>
        </a:prstGeom>
        <a:solidFill>
          <a:srgbClr val="8F2040"/>
        </a:solidFill>
        <a:ln w="12700" cap="flat" cmpd="sng" algn="ctr">
          <a:solidFill>
            <a:srgbClr val="8F20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2022</a:t>
          </a:r>
        </a:p>
      </dsp:txBody>
      <dsp:txXfrm>
        <a:off x="4850655" y="888981"/>
        <a:ext cx="2531567" cy="1687710"/>
      </dsp:txXfrm>
    </dsp:sp>
    <dsp:sp modelId="{68EDD5AB-6123-4126-B419-02F9B2553D60}">
      <dsp:nvSpPr>
        <dsp:cNvPr id="0" name=""/>
        <dsp:cNvSpPr/>
      </dsp:nvSpPr>
      <dsp:spPr>
        <a:xfrm>
          <a:off x="4006800" y="2787655"/>
          <a:ext cx="3375421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A3161"/>
              </a:solidFill>
            </a:rPr>
            <a:t>We launched the application </a:t>
          </a:r>
          <a:br>
            <a:rPr lang="en-US" sz="1800" kern="1200" dirty="0">
              <a:solidFill>
                <a:srgbClr val="0A3161"/>
              </a:solidFill>
            </a:rPr>
          </a:br>
          <a:r>
            <a:rPr lang="en-US" sz="1800" b="1" kern="1200" dirty="0">
              <a:solidFill>
                <a:srgbClr val="0A3161"/>
              </a:solidFill>
            </a:rPr>
            <a:t>in Spanish.</a:t>
          </a:r>
          <a:endParaRPr lang="en-US" sz="1800" b="0" kern="1200" dirty="0">
            <a:solidFill>
              <a:srgbClr val="0A316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0A3161"/>
              </a:solidFill>
            </a:rPr>
            <a:t>We’ll</a:t>
          </a:r>
          <a:r>
            <a:rPr lang="en-US" sz="1800" kern="1200" dirty="0">
              <a:solidFill>
                <a:srgbClr val="0A3161"/>
              </a:solidFill>
            </a:rPr>
            <a:t> </a:t>
          </a:r>
          <a:r>
            <a:rPr lang="en-US" sz="1800" b="1" kern="1200" dirty="0">
              <a:solidFill>
                <a:srgbClr val="0A3161"/>
              </a:solidFill>
            </a:rPr>
            <a:t>test more changes </a:t>
          </a:r>
          <a:r>
            <a:rPr lang="en-US" sz="1800" kern="1200" dirty="0">
              <a:solidFill>
                <a:srgbClr val="0A3161"/>
              </a:solidFill>
            </a:rPr>
            <a:t>in early Summer.</a:t>
          </a:r>
        </a:p>
      </dsp:txBody>
      <dsp:txXfrm>
        <a:off x="4006800" y="2787655"/>
        <a:ext cx="3375421" cy="117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7FCBE-2CAF-4495-8C49-2F37A20BF341}">
      <dsp:nvSpPr>
        <dsp:cNvPr id="0" name=""/>
        <dsp:cNvSpPr/>
      </dsp:nvSpPr>
      <dsp:spPr>
        <a:xfrm>
          <a:off x="2085548" y="0"/>
          <a:ext cx="966090" cy="96617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4897D8-E7FC-B24A-8549-A3D73A1F0596}">
      <dsp:nvSpPr>
        <dsp:cNvPr id="0" name=""/>
        <dsp:cNvSpPr/>
      </dsp:nvSpPr>
      <dsp:spPr>
        <a:xfrm>
          <a:off x="2298845" y="349836"/>
          <a:ext cx="539133" cy="269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Elaboration</a:t>
          </a:r>
        </a:p>
      </dsp:txBody>
      <dsp:txXfrm>
        <a:off x="2298845" y="349836"/>
        <a:ext cx="539133" cy="269463"/>
      </dsp:txXfrm>
    </dsp:sp>
    <dsp:sp modelId="{3F6F9D3C-8A06-465D-A568-4B75481558BA}">
      <dsp:nvSpPr>
        <dsp:cNvPr id="0" name=""/>
        <dsp:cNvSpPr/>
      </dsp:nvSpPr>
      <dsp:spPr>
        <a:xfrm>
          <a:off x="1817159" y="555000"/>
          <a:ext cx="966090" cy="96617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407400-CDE8-DD4C-AD35-E1E49062B413}">
      <dsp:nvSpPr>
        <dsp:cNvPr id="0" name=""/>
        <dsp:cNvSpPr/>
      </dsp:nvSpPr>
      <dsp:spPr>
        <a:xfrm>
          <a:off x="2029369" y="906106"/>
          <a:ext cx="539133" cy="269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User Test</a:t>
          </a:r>
        </a:p>
      </dsp:txBody>
      <dsp:txXfrm>
        <a:off x="2029369" y="906106"/>
        <a:ext cx="539133" cy="269463"/>
      </dsp:txXfrm>
    </dsp:sp>
    <dsp:sp modelId="{5B2EE1D1-E5BC-4E55-A921-32EDA0909C2B}">
      <dsp:nvSpPr>
        <dsp:cNvPr id="0" name=""/>
        <dsp:cNvSpPr/>
      </dsp:nvSpPr>
      <dsp:spPr>
        <a:xfrm>
          <a:off x="2085548" y="1112539"/>
          <a:ext cx="966090" cy="966175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81478B-9B78-1248-898A-524CC8765E3B}">
      <dsp:nvSpPr>
        <dsp:cNvPr id="0" name=""/>
        <dsp:cNvSpPr/>
      </dsp:nvSpPr>
      <dsp:spPr>
        <a:xfrm>
          <a:off x="2298845" y="1462376"/>
          <a:ext cx="539133" cy="269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Refine</a:t>
          </a:r>
        </a:p>
      </dsp:txBody>
      <dsp:txXfrm>
        <a:off x="2298845" y="1462376"/>
        <a:ext cx="539133" cy="269463"/>
      </dsp:txXfrm>
    </dsp:sp>
    <dsp:sp modelId="{C896E454-15C1-4336-B9D7-0594EBE23647}">
      <dsp:nvSpPr>
        <dsp:cNvPr id="0" name=""/>
        <dsp:cNvSpPr/>
      </dsp:nvSpPr>
      <dsp:spPr>
        <a:xfrm>
          <a:off x="1817159" y="1668809"/>
          <a:ext cx="966090" cy="96617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FFC673-BC7E-0548-B2B2-86A1B4378410}">
      <dsp:nvSpPr>
        <dsp:cNvPr id="0" name=""/>
        <dsp:cNvSpPr/>
      </dsp:nvSpPr>
      <dsp:spPr>
        <a:xfrm>
          <a:off x="2029369" y="2018646"/>
          <a:ext cx="539133" cy="269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User Test</a:t>
          </a:r>
        </a:p>
      </dsp:txBody>
      <dsp:txXfrm>
        <a:off x="2029369" y="2018646"/>
        <a:ext cx="539133" cy="269463"/>
      </dsp:txXfrm>
    </dsp:sp>
    <dsp:sp modelId="{AB1DEAA6-9CE0-484E-8DC7-4B75D95318E5}">
      <dsp:nvSpPr>
        <dsp:cNvPr id="0" name=""/>
        <dsp:cNvSpPr/>
      </dsp:nvSpPr>
      <dsp:spPr>
        <a:xfrm>
          <a:off x="2085548" y="2224233"/>
          <a:ext cx="966090" cy="966175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64E825-EC6A-A84C-B6A3-3AB71362B9D8}">
      <dsp:nvSpPr>
        <dsp:cNvPr id="0" name=""/>
        <dsp:cNvSpPr/>
      </dsp:nvSpPr>
      <dsp:spPr>
        <a:xfrm>
          <a:off x="2298845" y="2574070"/>
          <a:ext cx="539133" cy="269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Refine</a:t>
          </a:r>
        </a:p>
      </dsp:txBody>
      <dsp:txXfrm>
        <a:off x="2298845" y="2574070"/>
        <a:ext cx="539133" cy="269463"/>
      </dsp:txXfrm>
    </dsp:sp>
    <dsp:sp modelId="{6FAD3585-9049-6D41-A9A9-2A2300BE4F88}">
      <dsp:nvSpPr>
        <dsp:cNvPr id="0" name=""/>
        <dsp:cNvSpPr/>
      </dsp:nvSpPr>
      <dsp:spPr>
        <a:xfrm>
          <a:off x="1817159" y="2780503"/>
          <a:ext cx="966090" cy="96617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56B395-1930-C94F-8DD1-7B33B75B6F40}">
      <dsp:nvSpPr>
        <dsp:cNvPr id="0" name=""/>
        <dsp:cNvSpPr/>
      </dsp:nvSpPr>
      <dsp:spPr>
        <a:xfrm>
          <a:off x="2029369" y="3130340"/>
          <a:ext cx="539133" cy="269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User Test</a:t>
          </a:r>
        </a:p>
      </dsp:txBody>
      <dsp:txXfrm>
        <a:off x="2029369" y="3130340"/>
        <a:ext cx="539133" cy="269463"/>
      </dsp:txXfrm>
    </dsp:sp>
    <dsp:sp modelId="{609545AC-7632-A24B-80CE-1D08A889115D}">
      <dsp:nvSpPr>
        <dsp:cNvPr id="0" name=""/>
        <dsp:cNvSpPr/>
      </dsp:nvSpPr>
      <dsp:spPr>
        <a:xfrm>
          <a:off x="2154231" y="3399803"/>
          <a:ext cx="829993" cy="83038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66C4FE-D996-1145-A790-041745821F7A}">
      <dsp:nvSpPr>
        <dsp:cNvPr id="0" name=""/>
        <dsp:cNvSpPr/>
      </dsp:nvSpPr>
      <dsp:spPr>
        <a:xfrm>
          <a:off x="2298845" y="3686610"/>
          <a:ext cx="539133" cy="269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Build</a:t>
          </a:r>
        </a:p>
      </dsp:txBody>
      <dsp:txXfrm>
        <a:off x="2298845" y="3686610"/>
        <a:ext cx="539133" cy="2694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C6B7F-8326-4E60-B458-F32A578BA66A}">
      <dsp:nvSpPr>
        <dsp:cNvPr id="0" name=""/>
        <dsp:cNvSpPr/>
      </dsp:nvSpPr>
      <dsp:spPr>
        <a:xfrm>
          <a:off x="2132432" y="2123"/>
          <a:ext cx="1195868" cy="777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Plan</a:t>
          </a:r>
        </a:p>
      </dsp:txBody>
      <dsp:txXfrm>
        <a:off x="2170377" y="40068"/>
        <a:ext cx="1119978" cy="701424"/>
      </dsp:txXfrm>
    </dsp:sp>
    <dsp:sp modelId="{AF8F30F6-2342-4323-A353-A4842BBECC39}">
      <dsp:nvSpPr>
        <dsp:cNvPr id="0" name=""/>
        <dsp:cNvSpPr/>
      </dsp:nvSpPr>
      <dsp:spPr>
        <a:xfrm>
          <a:off x="1178326" y="390780"/>
          <a:ext cx="3104080" cy="3104080"/>
        </a:xfrm>
        <a:custGeom>
          <a:avLst/>
          <a:gdLst/>
          <a:ahLst/>
          <a:cxnLst/>
          <a:rect l="0" t="0" r="0" b="0"/>
          <a:pathLst>
            <a:path>
              <a:moveTo>
                <a:pt x="2158177" y="123255"/>
              </a:moveTo>
              <a:arcTo wR="1552040" hR="1552040" stAng="17579295" swAng="19599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21C40-55F8-4F81-9C46-16B7AD81409B}">
      <dsp:nvSpPr>
        <dsp:cNvPr id="0" name=""/>
        <dsp:cNvSpPr/>
      </dsp:nvSpPr>
      <dsp:spPr>
        <a:xfrm>
          <a:off x="3608510" y="1074556"/>
          <a:ext cx="1195868" cy="777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Design</a:t>
          </a:r>
        </a:p>
      </dsp:txBody>
      <dsp:txXfrm>
        <a:off x="3646455" y="1112501"/>
        <a:ext cx="1119978" cy="701424"/>
      </dsp:txXfrm>
    </dsp:sp>
    <dsp:sp modelId="{4BCE77CC-C368-4171-9B8B-430697D0C707}">
      <dsp:nvSpPr>
        <dsp:cNvPr id="0" name=""/>
        <dsp:cNvSpPr/>
      </dsp:nvSpPr>
      <dsp:spPr>
        <a:xfrm>
          <a:off x="1178326" y="390780"/>
          <a:ext cx="3104080" cy="3104080"/>
        </a:xfrm>
        <a:custGeom>
          <a:avLst/>
          <a:gdLst/>
          <a:ahLst/>
          <a:cxnLst/>
          <a:rect l="0" t="0" r="0" b="0"/>
          <a:pathLst>
            <a:path>
              <a:moveTo>
                <a:pt x="3101963" y="1471006"/>
              </a:moveTo>
              <a:arcTo wR="1552040" hR="1552040" stAng="21420430" swAng="21951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A5858-E537-4F70-9216-D42F1C6C6F2D}">
      <dsp:nvSpPr>
        <dsp:cNvPr id="0" name=""/>
        <dsp:cNvSpPr/>
      </dsp:nvSpPr>
      <dsp:spPr>
        <a:xfrm>
          <a:off x="3044698" y="2809790"/>
          <a:ext cx="1195868" cy="777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Build</a:t>
          </a:r>
        </a:p>
      </dsp:txBody>
      <dsp:txXfrm>
        <a:off x="3082643" y="2847735"/>
        <a:ext cx="1119978" cy="701424"/>
      </dsp:txXfrm>
    </dsp:sp>
    <dsp:sp modelId="{D5768F5A-0861-49F8-BAE9-94948F85EF17}">
      <dsp:nvSpPr>
        <dsp:cNvPr id="0" name=""/>
        <dsp:cNvSpPr/>
      </dsp:nvSpPr>
      <dsp:spPr>
        <a:xfrm>
          <a:off x="1178326" y="390780"/>
          <a:ext cx="3104080" cy="3104080"/>
        </a:xfrm>
        <a:custGeom>
          <a:avLst/>
          <a:gdLst/>
          <a:ahLst/>
          <a:cxnLst/>
          <a:rect l="0" t="0" r="0" b="0"/>
          <a:pathLst>
            <a:path>
              <a:moveTo>
                <a:pt x="1860213" y="3073177"/>
              </a:moveTo>
              <a:arcTo wR="1552040" hR="1552040" stAng="4712834" swAng="13743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D0C9E-1EDC-4218-99CB-8B34494109FE}">
      <dsp:nvSpPr>
        <dsp:cNvPr id="0" name=""/>
        <dsp:cNvSpPr/>
      </dsp:nvSpPr>
      <dsp:spPr>
        <a:xfrm>
          <a:off x="1220165" y="2809790"/>
          <a:ext cx="1195868" cy="777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Test</a:t>
          </a:r>
        </a:p>
      </dsp:txBody>
      <dsp:txXfrm>
        <a:off x="1258110" y="2847735"/>
        <a:ext cx="1119978" cy="701424"/>
      </dsp:txXfrm>
    </dsp:sp>
    <dsp:sp modelId="{C81274B3-33B6-48DE-857C-29AADF7FC998}">
      <dsp:nvSpPr>
        <dsp:cNvPr id="0" name=""/>
        <dsp:cNvSpPr/>
      </dsp:nvSpPr>
      <dsp:spPr>
        <a:xfrm>
          <a:off x="1178326" y="390780"/>
          <a:ext cx="3104080" cy="3104080"/>
        </a:xfrm>
        <a:custGeom>
          <a:avLst/>
          <a:gdLst/>
          <a:ahLst/>
          <a:cxnLst/>
          <a:rect l="0" t="0" r="0" b="0"/>
          <a:pathLst>
            <a:path>
              <a:moveTo>
                <a:pt x="259199" y="2410754"/>
              </a:moveTo>
              <a:arcTo wR="1552040" hR="1552040" stAng="8784456" swAng="21951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8153B-5701-4F45-95CD-BBF51137F7CB}">
      <dsp:nvSpPr>
        <dsp:cNvPr id="0" name=""/>
        <dsp:cNvSpPr/>
      </dsp:nvSpPr>
      <dsp:spPr>
        <a:xfrm>
          <a:off x="656354" y="1074556"/>
          <a:ext cx="1195868" cy="777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Review</a:t>
          </a:r>
        </a:p>
      </dsp:txBody>
      <dsp:txXfrm>
        <a:off x="694299" y="1112501"/>
        <a:ext cx="1119978" cy="701424"/>
      </dsp:txXfrm>
    </dsp:sp>
    <dsp:sp modelId="{DA07A7D7-93BA-4416-A357-373B74CBC962}">
      <dsp:nvSpPr>
        <dsp:cNvPr id="0" name=""/>
        <dsp:cNvSpPr/>
      </dsp:nvSpPr>
      <dsp:spPr>
        <a:xfrm>
          <a:off x="1178326" y="390780"/>
          <a:ext cx="3104080" cy="3104080"/>
        </a:xfrm>
        <a:custGeom>
          <a:avLst/>
          <a:gdLst/>
          <a:ahLst/>
          <a:cxnLst/>
          <a:rect l="0" t="0" r="0" b="0"/>
          <a:pathLst>
            <a:path>
              <a:moveTo>
                <a:pt x="270593" y="676413"/>
              </a:moveTo>
              <a:arcTo wR="1552040" hR="1552040" stAng="12860714" swAng="19599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F3734-841F-424C-B18C-44186F4BCBF1}" type="datetimeFigureOut">
              <a:rPr lang="en-US" smtClean="0"/>
              <a:t>6/6/22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50A5-5F0E-3742-8500-A40C98495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71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9CF1-8D23-A44D-BA94-00A0F831414A}" type="datetimeFigureOut">
              <a:rPr lang="en-US" smtClean="0"/>
              <a:t>6/6/22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621C9-9A53-B447-BED6-8A1239BB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9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53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18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23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65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69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source: Microsoft PowerPoint stock images.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10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1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82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9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65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2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910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5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06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73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04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094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59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37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06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728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67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279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536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823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82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80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1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75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35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0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le Slide Wayfi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77C6502-6EA7-C145-BDC0-BCA06BC3EE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2777" y="1830790"/>
            <a:ext cx="6998208" cy="121357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0"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IRS Presentation Title</a:t>
            </a:r>
            <a:br>
              <a:rPr lang="en-US" dirty="0"/>
            </a:br>
            <a:r>
              <a:rPr lang="en-US" dirty="0"/>
              <a:t>Up to Two Lines of Text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0ECF47D-B992-804B-BE32-1324F78E33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2776" y="3168307"/>
            <a:ext cx="6998207" cy="828475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  <a:defRPr sz="2600" b="0">
                <a:solidFill>
                  <a:srgbClr val="B3194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  <a:br>
              <a:rPr lang="en-US" dirty="0"/>
            </a:br>
            <a:r>
              <a:rPr lang="en-US" dirty="0"/>
              <a:t>Up to Two Lines of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988FE72-FD98-F94E-A039-B2AC1B3C26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200" y="4321847"/>
            <a:ext cx="6418580" cy="936625"/>
          </a:xfrm>
        </p:spPr>
        <p:txBody>
          <a:bodyPr/>
          <a:lstStyle>
            <a:lvl1pPr>
              <a:defRPr sz="1800" b="0" i="1">
                <a:solidFill>
                  <a:srgbClr val="0A3161"/>
                </a:solidFill>
              </a:defRPr>
            </a:lvl1pPr>
          </a:lstStyle>
          <a:p>
            <a:pPr lvl="0"/>
            <a:r>
              <a:rPr lang="en-US" dirty="0"/>
              <a:t>Tagline or Other Information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3CE2F1-DFD5-754C-9E3F-12ACCAC23C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2776" y="1505725"/>
            <a:ext cx="2446338" cy="377507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6790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0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3931920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3931920" cy="3474720"/>
          </a:xfrm>
        </p:spPr>
        <p:txBody>
          <a:bodyPr/>
          <a:lstStyle>
            <a:lvl1pPr>
              <a:defRPr>
                <a:solidFill>
                  <a:srgbClr val="0A316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81163"/>
            <a:ext cx="3931920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1" y="2505075"/>
            <a:ext cx="3931920" cy="3474720"/>
          </a:xfrm>
        </p:spPr>
        <p:txBody>
          <a:bodyPr/>
          <a:lstStyle>
            <a:lvl1pPr>
              <a:defRPr>
                <a:solidFill>
                  <a:srgbClr val="0A316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 | Office/BOD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 descr="A vertical divider line seperating content on the left of the slide from content on the right" title="Vertical Divider"/>
          <p:cNvCxnSpPr>
            <a:cxnSpLocks/>
          </p:cNvCxnSpPr>
          <p:nvPr userDrawn="1"/>
        </p:nvCxnSpPr>
        <p:spPr>
          <a:xfrm>
            <a:off x="4573478" y="1681163"/>
            <a:ext cx="0" cy="4297680"/>
          </a:xfrm>
          <a:prstGeom prst="line">
            <a:avLst/>
          </a:prstGeom>
          <a:ln>
            <a:solidFill>
              <a:srgbClr val="0A3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 | Office/BOD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97300"/>
            <a:ext cx="5486400" cy="667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6" name="Table Placeholder 6" descr="Example of IRS blue banded table style" title="Table Example">
            <a:extLst>
              <a:ext uri="{FF2B5EF4-FFF2-40B4-BE49-F238E27FC236}">
                <a16:creationId xmlns:a16="http://schemas.microsoft.com/office/drawing/2014/main" id="{E9289FBF-0737-D34C-B300-4DCC89B1DCD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85959859"/>
              </p:ext>
            </p:extLst>
          </p:nvPr>
        </p:nvGraphicFramePr>
        <p:xfrm>
          <a:off x="457200" y="1371600"/>
          <a:ext cx="8169404" cy="4394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2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2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50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A316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A316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A316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A316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A316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 | Office/BOD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5" name="Table Placeholder 6" descr="Example of IRS blue banded table style" title="Table Example">
            <a:extLst>
              <a:ext uri="{FF2B5EF4-FFF2-40B4-BE49-F238E27FC236}">
                <a16:creationId xmlns:a16="http://schemas.microsoft.com/office/drawing/2014/main" id="{4772459D-4A38-3C43-A316-CB6F5E9710E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21935623"/>
              </p:ext>
            </p:extLst>
          </p:nvPr>
        </p:nvGraphicFramePr>
        <p:xfrm>
          <a:off x="578738" y="1290918"/>
          <a:ext cx="8169404" cy="4394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2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2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50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3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A316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0"/>
            <a:ext cx="3108960" cy="1554480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0" y="1188720"/>
            <a:ext cx="4846320" cy="484632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926080"/>
            <a:ext cx="3108960" cy="3108960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0A316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 | Office/BOD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0"/>
            <a:ext cx="3108960" cy="1554480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B31942"/>
                </a:solidFill>
              </a:defRPr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40480" y="1188720"/>
            <a:ext cx="4846320" cy="4846320"/>
          </a:xfrm>
          <a:ln w="6350">
            <a:noFill/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anchor="t"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108960" cy="3108960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0A316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 | Office/BOD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D8E201-5475-CA4D-A245-DFE23D3F8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Title Slide no Wayfi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EE46-4DFB-E24A-9BE4-15BF51E1FD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2777" y="1803896"/>
            <a:ext cx="6998208" cy="121357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0"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IRS Presentation Title</a:t>
            </a:r>
            <a:br>
              <a:rPr lang="en-US" dirty="0"/>
            </a:br>
            <a:r>
              <a:rPr lang="en-US" dirty="0"/>
              <a:t>Up to Two Lines of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FD644-06DC-3D45-9CE4-FABCE2944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2776" y="3141413"/>
            <a:ext cx="6998207" cy="828475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  <a:defRPr sz="2600" b="0">
                <a:solidFill>
                  <a:srgbClr val="B3194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  <a:br>
              <a:rPr lang="en-US" dirty="0"/>
            </a:br>
            <a:r>
              <a:rPr lang="en-US" dirty="0"/>
              <a:t>Up to Two Lines of Text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0B3BCA8-A564-A04C-8A7D-F05B20B5D9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2776" y="484524"/>
            <a:ext cx="4821238" cy="685800"/>
          </a:xfrm>
        </p:spPr>
        <p:txBody>
          <a:bodyPr anchor="ctr">
            <a:normAutofit/>
          </a:bodyPr>
          <a:lstStyle>
            <a:lvl1pPr>
              <a:defRPr sz="1700" b="1" i="0" baseline="0">
                <a:solidFill>
                  <a:srgbClr val="0A316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IRS Business Unit Name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C9CB3C0-A269-B449-B2B6-55A49E7F11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2776" y="1478831"/>
            <a:ext cx="2446338" cy="377507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C1B34-1EF2-D340-9784-8CFC27BDC1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200" y="4294953"/>
            <a:ext cx="6418580" cy="936625"/>
          </a:xfrm>
        </p:spPr>
        <p:txBody>
          <a:bodyPr/>
          <a:lstStyle>
            <a:lvl1pPr>
              <a:defRPr sz="1800" b="0" i="1">
                <a:solidFill>
                  <a:srgbClr val="0A3161"/>
                </a:solidFill>
              </a:defRPr>
            </a:lvl1pPr>
          </a:lstStyle>
          <a:p>
            <a:pPr lvl="0"/>
            <a:r>
              <a:rPr lang="en-US" dirty="0"/>
              <a:t>Tagline or Other Information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E50F6-9B08-4CAF-8D25-547E523097D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495006" y="6453588"/>
            <a:ext cx="6053745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Template </a:t>
            </a:r>
            <a:r>
              <a:rPr lang="en-US" dirty="0" err="1"/>
              <a:t>xxxxxx</a:t>
            </a:r>
            <a:r>
              <a:rPr lang="en-US" dirty="0"/>
              <a:t> (x-</a:t>
            </a:r>
            <a:r>
              <a:rPr lang="en-US" dirty="0" err="1"/>
              <a:t>xxxx</a:t>
            </a:r>
            <a:r>
              <a:rPr lang="en-US" dirty="0"/>
              <a:t>) Catalog Number </a:t>
            </a:r>
            <a:r>
              <a:rPr lang="en-US" dirty="0" err="1"/>
              <a:t>xxxxxxx</a:t>
            </a:r>
            <a:r>
              <a:rPr lang="en-US" dirty="0"/>
              <a:t> Department of the Treasury  Internal Revenue Service  publish.no.irs.gov</a:t>
            </a:r>
          </a:p>
        </p:txBody>
      </p:sp>
    </p:spTree>
    <p:extLst>
      <p:ext uri="{BB962C8B-B14F-4D97-AF65-F5344CB8AC3E}">
        <p14:creationId xmlns:p14="http://schemas.microsoft.com/office/powerpoint/2010/main" val="3178529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Alt Title Slide Wayfi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EE46-4DFB-E24A-9BE4-15BF51E1FD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9356" y="2115231"/>
            <a:ext cx="7293403" cy="22603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cap="none" baseline="0"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IRS Presentation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C1B34-1EF2-D340-9784-8CFC27BDC1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9357" y="1183341"/>
            <a:ext cx="4940621" cy="870243"/>
          </a:xfrm>
        </p:spPr>
        <p:txBody>
          <a:bodyPr anchor="b"/>
          <a:lstStyle>
            <a:lvl1pPr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 sz="1500" b="0" i="0">
                <a:solidFill>
                  <a:srgbClr val="B31942"/>
                </a:solidFill>
              </a:defRPr>
            </a:lvl1pPr>
          </a:lstStyle>
          <a:p>
            <a:pPr lvl="0"/>
            <a:r>
              <a:rPr lang="en-US" dirty="0"/>
              <a:t>Tagline or Other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5D1B5E-A920-9A48-8A20-C28B0F9829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1003" y="4437192"/>
            <a:ext cx="3687172" cy="377507"/>
          </a:xfrm>
        </p:spPr>
        <p:txBody>
          <a:bodyPr/>
          <a:lstStyle>
            <a:lvl1pPr>
              <a:defRPr sz="1800" b="0">
                <a:solidFill>
                  <a:srgbClr val="B3194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73FBAD-E736-4BDC-9FE5-A1EE11C88611}"/>
              </a:ext>
            </a:extLst>
          </p:cNvPr>
          <p:cNvCxnSpPr>
            <a:cxnSpLocks/>
          </p:cNvCxnSpPr>
          <p:nvPr userDrawn="1"/>
        </p:nvCxnSpPr>
        <p:spPr>
          <a:xfrm>
            <a:off x="1092344" y="801485"/>
            <a:ext cx="763041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C4BE1-694B-485A-9426-1AD896AD0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0760" y="570846"/>
            <a:ext cx="5593941" cy="168989"/>
          </a:xfrm>
        </p:spPr>
        <p:txBody>
          <a:bodyPr/>
          <a:lstStyle>
            <a:lvl1pPr>
              <a:defRPr sz="900">
                <a:solidFill>
                  <a:srgbClr val="0A316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59904E-347E-4F14-AF6D-3D97820E6C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0125" y="863600"/>
            <a:ext cx="5594350" cy="192088"/>
          </a:xfrm>
        </p:spPr>
        <p:txBody>
          <a:bodyPr/>
          <a:lstStyle>
            <a:lvl1pPr>
              <a:defRPr sz="1300">
                <a:solidFill>
                  <a:srgbClr val="0A316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E242F70-9E8F-491A-9ED2-AC99F022F74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495006" y="6453588"/>
            <a:ext cx="6053745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Template </a:t>
            </a:r>
            <a:r>
              <a:rPr lang="en-US" dirty="0" err="1"/>
              <a:t>xxxxxx</a:t>
            </a:r>
            <a:r>
              <a:rPr lang="en-US" dirty="0"/>
              <a:t> (x-</a:t>
            </a:r>
            <a:r>
              <a:rPr lang="en-US" dirty="0" err="1"/>
              <a:t>xxxx</a:t>
            </a:r>
            <a:r>
              <a:rPr lang="en-US" dirty="0"/>
              <a:t>) Catalog Number </a:t>
            </a:r>
            <a:r>
              <a:rPr lang="en-US" dirty="0" err="1"/>
              <a:t>xxxxxxx</a:t>
            </a:r>
            <a:r>
              <a:rPr lang="en-US" dirty="0"/>
              <a:t> Department of the Treasury  Internal Revenue Service  publish.no.irs.gov</a:t>
            </a:r>
          </a:p>
        </p:txBody>
      </p:sp>
    </p:spTree>
    <p:extLst>
      <p:ext uri="{BB962C8B-B14F-4D97-AF65-F5344CB8AC3E}">
        <p14:creationId xmlns:p14="http://schemas.microsoft.com/office/powerpoint/2010/main" val="1690765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Alt Title Slide no Wayfi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EE46-4DFB-E24A-9BE4-15BF51E1FD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9356" y="2133161"/>
            <a:ext cx="7293403" cy="22603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cap="none" baseline="0"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IRS Presentation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C1B34-1EF2-D340-9784-8CFC27BDC1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9357" y="1228165"/>
            <a:ext cx="4940621" cy="843349"/>
          </a:xfrm>
        </p:spPr>
        <p:txBody>
          <a:bodyPr anchor="b"/>
          <a:lstStyle>
            <a:lvl1pPr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 sz="1500" b="0" i="0">
                <a:solidFill>
                  <a:srgbClr val="B31942"/>
                </a:solidFill>
              </a:defRPr>
            </a:lvl1pPr>
          </a:lstStyle>
          <a:p>
            <a:pPr lvl="0"/>
            <a:r>
              <a:rPr lang="en-US" dirty="0"/>
              <a:t>Tagline or Other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5D1B5E-A920-9A48-8A20-C28B0F9829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1003" y="4462246"/>
            <a:ext cx="3687172" cy="377507"/>
          </a:xfrm>
        </p:spPr>
        <p:txBody>
          <a:bodyPr/>
          <a:lstStyle>
            <a:lvl1pPr>
              <a:defRPr sz="1800" b="0">
                <a:solidFill>
                  <a:srgbClr val="B3194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FAD8265-CDBD-304D-A45F-4264530D54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2703" y="473594"/>
            <a:ext cx="4821238" cy="685800"/>
          </a:xfrm>
        </p:spPr>
        <p:txBody>
          <a:bodyPr anchor="ctr">
            <a:normAutofit/>
          </a:bodyPr>
          <a:lstStyle>
            <a:lvl1pPr>
              <a:defRPr sz="1700" b="1" i="0" baseline="0">
                <a:solidFill>
                  <a:srgbClr val="0A316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IRS Business Unit Name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74644D4-8CD7-4A96-B046-F8DB87F3967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495006" y="6453588"/>
            <a:ext cx="6053745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Template </a:t>
            </a:r>
            <a:r>
              <a:rPr lang="en-US" dirty="0" err="1"/>
              <a:t>xxxxxx</a:t>
            </a:r>
            <a:r>
              <a:rPr lang="en-US" dirty="0"/>
              <a:t> (x-</a:t>
            </a:r>
            <a:r>
              <a:rPr lang="en-US" dirty="0" err="1"/>
              <a:t>xxxx</a:t>
            </a:r>
            <a:r>
              <a:rPr lang="en-US" dirty="0"/>
              <a:t>) Catalog Number </a:t>
            </a:r>
            <a:r>
              <a:rPr lang="en-US" dirty="0" err="1"/>
              <a:t>xxxxxxx</a:t>
            </a:r>
            <a:r>
              <a:rPr lang="en-US" dirty="0"/>
              <a:t> Department of the Treasury  Internal Revenue Service  publish.no.irs.gov</a:t>
            </a:r>
          </a:p>
        </p:txBody>
      </p:sp>
    </p:spTree>
    <p:extLst>
      <p:ext uri="{BB962C8B-B14F-4D97-AF65-F5344CB8AC3E}">
        <p14:creationId xmlns:p14="http://schemas.microsoft.com/office/powerpoint/2010/main" val="2884008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 Divi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1DFD81E-1B59-7249-9400-9F4C9C25D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16767"/>
            <a:ext cx="5486400" cy="667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cxnSp>
        <p:nvCxnSpPr>
          <p:cNvPr id="9" name="Straight Connector 8" descr="A vertical divider line seperating content on the left of the slide from content on the right" title="Vertical Divider">
            <a:extLst>
              <a:ext uri="{FF2B5EF4-FFF2-40B4-BE49-F238E27FC236}">
                <a16:creationId xmlns:a16="http://schemas.microsoft.com/office/drawing/2014/main" id="{8740D3E5-AA71-C94F-B115-C3A81D53A843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88720"/>
            <a:ext cx="0" cy="4754880"/>
          </a:xfrm>
          <a:prstGeom prst="line">
            <a:avLst/>
          </a:prstGeom>
          <a:ln>
            <a:solidFill>
              <a:srgbClr val="0A3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E84DF67-464D-42DA-81BA-E845A069A6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767" y="1254940"/>
            <a:ext cx="2957559" cy="22187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717DAA1-0E05-405F-8344-B1FF4D19D700}"/>
              </a:ext>
            </a:extLst>
          </p:cNvPr>
          <p:cNvSpPr txBox="1">
            <a:spLocks/>
          </p:cNvSpPr>
          <p:nvPr userDrawn="1"/>
        </p:nvSpPr>
        <p:spPr>
          <a:xfrm>
            <a:off x="6980704" y="1298340"/>
            <a:ext cx="728501" cy="180975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Wayfinder</a:t>
            </a:r>
          </a:p>
        </p:txBody>
      </p:sp>
      <p:cxnSp>
        <p:nvCxnSpPr>
          <p:cNvPr id="13" name="Straight Arrow Connector 12" descr="Image of a left pointing arrow to indicate where the wayfinder is on the slide" title="Left pointing arrow">
            <a:extLst>
              <a:ext uri="{FF2B5EF4-FFF2-40B4-BE49-F238E27FC236}">
                <a16:creationId xmlns:a16="http://schemas.microsoft.com/office/drawing/2014/main" id="{0BE5C859-4184-425D-A192-A7860DE3786F}"/>
              </a:ext>
            </a:extLst>
          </p:cNvPr>
          <p:cNvCxnSpPr>
            <a:cxnSpLocks/>
          </p:cNvCxnSpPr>
          <p:nvPr userDrawn="1"/>
        </p:nvCxnSpPr>
        <p:spPr>
          <a:xfrm flipH="1">
            <a:off x="6586797" y="1388828"/>
            <a:ext cx="35862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 descr="Red box overlaid on title slide image to show where the IRS wayfinder is located" title="Red Box">
            <a:extLst>
              <a:ext uri="{FF2B5EF4-FFF2-40B4-BE49-F238E27FC236}">
                <a16:creationId xmlns:a16="http://schemas.microsoft.com/office/drawing/2014/main" id="{1CEF95A1-2270-4B8B-BBF2-2212ED3CF8D0}"/>
              </a:ext>
            </a:extLst>
          </p:cNvPr>
          <p:cNvSpPr/>
          <p:nvPr userDrawn="1"/>
        </p:nvSpPr>
        <p:spPr>
          <a:xfrm>
            <a:off x="5922365" y="1254940"/>
            <a:ext cx="630762" cy="2677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pic>
        <p:nvPicPr>
          <p:cNvPr id="15" name="Picture 14" descr="An example of the IRS wayfinder with the IRS logo and both the Buiness Unit and Office Name displayed." title="Sample Image of IRS Wayfinder with Business Unit and Office Name">
            <a:extLst>
              <a:ext uri="{FF2B5EF4-FFF2-40B4-BE49-F238E27FC236}">
                <a16:creationId xmlns:a16="http://schemas.microsoft.com/office/drawing/2014/main" id="{912BBF84-C470-4F24-A1D9-B281BB7E6760}"/>
              </a:ext>
            </a:extLst>
          </p:cNvPr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3946" y="4328663"/>
            <a:ext cx="1780654" cy="522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An example of the IRS wayfinder with only the IRS logo and Office Name displayed." title="Sample Image of IRS Wayfinder with Office Name">
            <a:extLst>
              <a:ext uri="{FF2B5EF4-FFF2-40B4-BE49-F238E27FC236}">
                <a16:creationId xmlns:a16="http://schemas.microsoft.com/office/drawing/2014/main" id="{AD8AE0FE-ED46-49F1-9A7E-C464F8210B65}"/>
              </a:ext>
            </a:extLst>
          </p:cNvPr>
          <p:cNvPicPr/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5426" y="4369530"/>
            <a:ext cx="1474787" cy="466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CCFB73-8AD4-4874-9FF3-DFF8915D2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88720"/>
            <a:ext cx="3833813" cy="4654868"/>
          </a:xfrm>
        </p:spPr>
        <p:txBody>
          <a:bodyPr/>
          <a:lstStyle>
            <a:lvl1pPr>
              <a:defRPr sz="1200" b="0">
                <a:solidFill>
                  <a:srgbClr val="0A316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6815CEE-B1CB-489D-92D4-E5A92BD17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221415" y="1188720"/>
            <a:ext cx="989012" cy="1479550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 descr="A horizontal divider line seperating content on the top of the slide from content on the bottom" title="Horizontal Divider">
            <a:extLst>
              <a:ext uri="{FF2B5EF4-FFF2-40B4-BE49-F238E27FC236}">
                <a16:creationId xmlns:a16="http://schemas.microsoft.com/office/drawing/2014/main" id="{85348FD1-3C6D-41D3-8182-658380298CE1}"/>
              </a:ext>
            </a:extLst>
          </p:cNvPr>
          <p:cNvCxnSpPr/>
          <p:nvPr userDrawn="1"/>
        </p:nvCxnSpPr>
        <p:spPr>
          <a:xfrm flipH="1">
            <a:off x="5179003" y="3830989"/>
            <a:ext cx="2438399" cy="0"/>
          </a:xfrm>
          <a:prstGeom prst="line">
            <a:avLst/>
          </a:prstGeom>
          <a:ln w="12700">
            <a:solidFill>
              <a:srgbClr val="0A3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9BD95B5-A5FE-4C84-8953-43074FDF2E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84738" y="3989388"/>
            <a:ext cx="3802062" cy="323850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B9282A1-A00D-451F-B682-C10DE0AC97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220788" y="2809875"/>
            <a:ext cx="989013" cy="1020763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28DC023-2B6C-4E3F-9396-E4035174EA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21250" y="4937125"/>
            <a:ext cx="3765550" cy="1139825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7807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97300"/>
            <a:ext cx="5486400" cy="667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FB672E-F537-46A8-BE9F-449752BBD26E}"/>
              </a:ext>
            </a:extLst>
          </p:cNvPr>
          <p:cNvGrpSpPr/>
          <p:nvPr userDrawn="1"/>
        </p:nvGrpSpPr>
        <p:grpSpPr>
          <a:xfrm>
            <a:off x="5250358" y="1677332"/>
            <a:ext cx="3171750" cy="620734"/>
            <a:chOff x="5052054" y="1371241"/>
            <a:chExt cx="3810645" cy="81733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2AE9C74-F427-4CF0-811F-8359712DA5EE}"/>
                </a:ext>
              </a:extLst>
            </p:cNvPr>
            <p:cNvGrpSpPr/>
            <p:nvPr/>
          </p:nvGrpSpPr>
          <p:grpSpPr>
            <a:xfrm>
              <a:off x="5052054" y="1371241"/>
              <a:ext cx="3810645" cy="441029"/>
              <a:chOff x="5073826" y="1142635"/>
              <a:chExt cx="3871861" cy="44102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987BDF4-68A3-47DA-884C-D1A37F5A0EF1}"/>
                  </a:ext>
                </a:extLst>
              </p:cNvPr>
              <p:cNvSpPr/>
              <p:nvPr/>
            </p:nvSpPr>
            <p:spPr>
              <a:xfrm>
                <a:off x="5073826" y="1142635"/>
                <a:ext cx="3694938" cy="441029"/>
              </a:xfrm>
              <a:prstGeom prst="rect">
                <a:avLst/>
              </a:prstGeom>
              <a:solidFill>
                <a:srgbClr val="ECECE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2E4E56-3634-42C6-84FD-478322BFEDDE}"/>
                  </a:ext>
                </a:extLst>
              </p:cNvPr>
              <p:cNvSpPr txBox="1"/>
              <p:nvPr/>
            </p:nvSpPr>
            <p:spPr>
              <a:xfrm>
                <a:off x="5158341" y="1189883"/>
                <a:ext cx="3787346" cy="36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Theme Colors</a:t>
                </a:r>
                <a:endParaRPr lang="en-US" sz="12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B0C2CF-D39A-4412-AD80-DF2E73BD5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2054" y="1729640"/>
              <a:ext cx="3634746" cy="45893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75FA74-C027-4D6B-87AA-3AACECC9EC2A}"/>
              </a:ext>
            </a:extLst>
          </p:cNvPr>
          <p:cNvGrpSpPr/>
          <p:nvPr userDrawn="1"/>
        </p:nvGrpSpPr>
        <p:grpSpPr>
          <a:xfrm>
            <a:off x="5250355" y="2413314"/>
            <a:ext cx="3199125" cy="1748856"/>
            <a:chOff x="5052053" y="2949715"/>
            <a:chExt cx="3843536" cy="230275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3EC999-E394-4B6C-8929-D96B5D13900B}"/>
                </a:ext>
              </a:extLst>
            </p:cNvPr>
            <p:cNvSpPr/>
            <p:nvPr/>
          </p:nvSpPr>
          <p:spPr>
            <a:xfrm>
              <a:off x="5052058" y="2949715"/>
              <a:ext cx="3694938" cy="707885"/>
            </a:xfrm>
            <a:prstGeom prst="rect">
              <a:avLst/>
            </a:prstGeom>
            <a:solidFill>
              <a:srgbClr val="ECEC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06210A-7B93-4A6B-85CE-DF39A33150C1}"/>
                </a:ext>
              </a:extLst>
            </p:cNvPr>
            <p:cNvSpPr txBox="1"/>
            <p:nvPr/>
          </p:nvSpPr>
          <p:spPr>
            <a:xfrm>
              <a:off x="5108243" y="2975246"/>
              <a:ext cx="3787346" cy="607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Theme Gradients</a:t>
              </a:r>
              <a:b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(Only use as accents)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23B498-1419-4276-B652-DCA51F2CF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2053" y="3575301"/>
              <a:ext cx="3689761" cy="1677165"/>
            </a:xfrm>
            <a:prstGeom prst="rect">
              <a:avLst/>
            </a:prstGeom>
          </p:spPr>
        </p:pic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EF6D8A-1D50-4459-B06A-FE633E737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1677333"/>
            <a:ext cx="3840163" cy="2484837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E02B71A-EE22-4B71-A39A-8E15EE7634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985388" y="1697394"/>
            <a:ext cx="806450" cy="1196975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6485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Title Slide no Wayfi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EE46-4DFB-E24A-9BE4-15BF51E1FD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2777" y="1803896"/>
            <a:ext cx="6998208" cy="121357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0"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IRS Presentation Title</a:t>
            </a:r>
            <a:br>
              <a:rPr lang="en-US" dirty="0"/>
            </a:br>
            <a:r>
              <a:rPr lang="en-US" dirty="0"/>
              <a:t>Up to Two Lines of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FD644-06DC-3D45-9CE4-FABCE2944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2776" y="3141413"/>
            <a:ext cx="6998207" cy="828475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  <a:defRPr sz="2600" b="0">
                <a:solidFill>
                  <a:srgbClr val="B3194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  <a:br>
              <a:rPr lang="en-US" dirty="0"/>
            </a:br>
            <a:r>
              <a:rPr lang="en-US" dirty="0"/>
              <a:t>Up to Two Lines of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C1B34-1EF2-D340-9784-8CFC27BDC1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200" y="4294953"/>
            <a:ext cx="6418580" cy="936625"/>
          </a:xfrm>
        </p:spPr>
        <p:txBody>
          <a:bodyPr/>
          <a:lstStyle>
            <a:lvl1pPr>
              <a:defRPr sz="1800" b="0" i="1">
                <a:solidFill>
                  <a:srgbClr val="0A3161"/>
                </a:solidFill>
              </a:defRPr>
            </a:lvl1pPr>
          </a:lstStyle>
          <a:p>
            <a:pPr lvl="0"/>
            <a:r>
              <a:rPr lang="en-US" dirty="0"/>
              <a:t>Tagline or Other Information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C9CB3C0-A269-B449-B2B6-55A49E7F11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2776" y="1478831"/>
            <a:ext cx="2446338" cy="377507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0B3BCA8-A564-A04C-8A7D-F05B20B5D9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2776" y="484524"/>
            <a:ext cx="4821238" cy="685800"/>
          </a:xfrm>
        </p:spPr>
        <p:txBody>
          <a:bodyPr anchor="ctr">
            <a:normAutofit/>
          </a:bodyPr>
          <a:lstStyle>
            <a:lvl1pPr>
              <a:defRPr sz="1700" b="1" i="0" baseline="0">
                <a:solidFill>
                  <a:srgbClr val="0A316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IRS Business Unit Name</a:t>
            </a:r>
          </a:p>
        </p:txBody>
      </p:sp>
    </p:spTree>
    <p:extLst>
      <p:ext uri="{BB962C8B-B14F-4D97-AF65-F5344CB8AC3E}">
        <p14:creationId xmlns:p14="http://schemas.microsoft.com/office/powerpoint/2010/main" val="1420893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5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90769"/>
            <a:ext cx="5486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88720"/>
            <a:ext cx="8229600" cy="4846320"/>
          </a:xfrm>
        </p:spPr>
        <p:txBody>
          <a:bodyPr>
            <a:noAutofit/>
          </a:bodyPr>
          <a:lstStyle>
            <a:lvl4pPr>
              <a:defRPr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" descr="Image of list level button used to navigate between font styles in PPT." title="Image of list level buttons">
            <a:extLst>
              <a:ext uri="{FF2B5EF4-FFF2-40B4-BE49-F238E27FC236}">
                <a16:creationId xmlns:a16="http://schemas.microsoft.com/office/drawing/2014/main" id="{5099A289-15E0-408F-9F89-A2C2079BCC3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61536" y="1581114"/>
            <a:ext cx="576825" cy="27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F503E4-B178-2543-9E7A-6410A16C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70012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8 Divi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1DFD81E-1B59-7249-9400-9F4C9C25D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16767"/>
            <a:ext cx="5486400" cy="667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2050"/>
            <a:ext cx="3931920" cy="4081549"/>
          </a:xfrm>
        </p:spPr>
        <p:txBody>
          <a:bodyPr/>
          <a:lstStyle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D2239-BDA9-4108-B130-FF5BB9681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4217" y="2283472"/>
            <a:ext cx="3791452" cy="12904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336" y="2496442"/>
            <a:ext cx="3931920" cy="864524"/>
          </a:xfrm>
        </p:spPr>
        <p:txBody>
          <a:bodyPr/>
          <a:lstStyle>
            <a:lvl1pPr algn="ctr">
              <a:defRPr sz="2400">
                <a:solidFill>
                  <a:srgbClr val="0A3161"/>
                </a:solidFill>
              </a:defRPr>
            </a:lvl1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 descr="A vertical divider line seperating content on the left of the slide from content on the right" title="Vertical Divider">
            <a:extLst>
              <a:ext uri="{FF2B5EF4-FFF2-40B4-BE49-F238E27FC236}">
                <a16:creationId xmlns:a16="http://schemas.microsoft.com/office/drawing/2014/main" id="{8740D3E5-AA71-C94F-B115-C3A81D53A843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88720"/>
            <a:ext cx="0" cy="4754880"/>
          </a:xfrm>
          <a:prstGeom prst="line">
            <a:avLst/>
          </a:prstGeom>
          <a:ln>
            <a:solidFill>
              <a:srgbClr val="0A3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15634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8 Divi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1DFD81E-1B59-7249-9400-9F4C9C25D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16767"/>
            <a:ext cx="5486400" cy="667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cxnSp>
        <p:nvCxnSpPr>
          <p:cNvPr id="9" name="Straight Connector 8" descr="A vertical divider line seperating content on the left of the slide from content on the right" title="Vertical Divider">
            <a:extLst>
              <a:ext uri="{FF2B5EF4-FFF2-40B4-BE49-F238E27FC236}">
                <a16:creationId xmlns:a16="http://schemas.microsoft.com/office/drawing/2014/main" id="{8740D3E5-AA71-C94F-B115-C3A81D53A843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88720"/>
            <a:ext cx="0" cy="4754880"/>
          </a:xfrm>
          <a:prstGeom prst="line">
            <a:avLst/>
          </a:prstGeom>
          <a:ln>
            <a:solidFill>
              <a:srgbClr val="0A3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CCFB73-8AD4-4874-9FF3-DFF8915D2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88720"/>
            <a:ext cx="3833813" cy="4654868"/>
          </a:xfrm>
        </p:spPr>
        <p:txBody>
          <a:bodyPr/>
          <a:lstStyle>
            <a:lvl1pPr>
              <a:defRPr sz="1200" b="0">
                <a:solidFill>
                  <a:srgbClr val="0A316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6815CEE-B1CB-489D-92D4-E5A92BD17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221415" y="1188720"/>
            <a:ext cx="989012" cy="1479550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 descr="A horizontal divider line seperating content on the top of the slide from content on the bottom" title="Horizontal Divider">
            <a:extLst>
              <a:ext uri="{FF2B5EF4-FFF2-40B4-BE49-F238E27FC236}">
                <a16:creationId xmlns:a16="http://schemas.microsoft.com/office/drawing/2014/main" id="{85348FD1-3C6D-41D3-8182-658380298CE1}"/>
              </a:ext>
            </a:extLst>
          </p:cNvPr>
          <p:cNvCxnSpPr/>
          <p:nvPr userDrawn="1"/>
        </p:nvCxnSpPr>
        <p:spPr>
          <a:xfrm flipH="1">
            <a:off x="5179003" y="3830989"/>
            <a:ext cx="2438399" cy="0"/>
          </a:xfrm>
          <a:prstGeom prst="line">
            <a:avLst/>
          </a:prstGeom>
          <a:ln w="12700">
            <a:solidFill>
              <a:srgbClr val="0A3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9BD95B5-A5FE-4C84-8953-43074FDF2E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77841" y="4743554"/>
            <a:ext cx="2227810" cy="323850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2" descr="When inserting Information Protection Policy Classification, a visual reference is included to show where you click &quot;footer&quot;." title="Header/footer visual reference">
            <a:extLst>
              <a:ext uri="{FF2B5EF4-FFF2-40B4-BE49-F238E27FC236}">
                <a16:creationId xmlns:a16="http://schemas.microsoft.com/office/drawing/2014/main" id="{9DE2D038-CA3B-4C07-9866-28F04A922B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3657" y="1830684"/>
            <a:ext cx="3276600" cy="279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 descr="Vertical Arrow pointing to where the footer information needs to be updated in a dialog box" title="Vertical Arrow">
            <a:extLst>
              <a:ext uri="{FF2B5EF4-FFF2-40B4-BE49-F238E27FC236}">
                <a16:creationId xmlns:a16="http://schemas.microsoft.com/office/drawing/2014/main" id="{13A43BFF-D64C-406C-A978-5D633B907F5B}"/>
              </a:ext>
            </a:extLst>
          </p:cNvPr>
          <p:cNvCxnSpPr/>
          <p:nvPr userDrawn="1"/>
        </p:nvCxnSpPr>
        <p:spPr>
          <a:xfrm flipV="1">
            <a:off x="6477797" y="4057196"/>
            <a:ext cx="0" cy="6903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 descr="Red rectangle indicating where the footer information is in a dialog box" title="Red Rectangle">
            <a:extLst>
              <a:ext uri="{FF2B5EF4-FFF2-40B4-BE49-F238E27FC236}">
                <a16:creationId xmlns:a16="http://schemas.microsoft.com/office/drawing/2014/main" id="{A2BC33F4-FBE4-42B4-A7C9-798D1451CDA8}"/>
              </a:ext>
            </a:extLst>
          </p:cNvPr>
          <p:cNvSpPr/>
          <p:nvPr userDrawn="1"/>
        </p:nvSpPr>
        <p:spPr>
          <a:xfrm>
            <a:off x="5504660" y="3885743"/>
            <a:ext cx="1868488" cy="1714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6" name="Rectangle 25" descr="Red rectangle indicating where the footer information is in a dialog box" title="Red Rectangle">
            <a:extLst>
              <a:ext uri="{FF2B5EF4-FFF2-40B4-BE49-F238E27FC236}">
                <a16:creationId xmlns:a16="http://schemas.microsoft.com/office/drawing/2014/main" id="{20A544E6-13D9-409A-B990-1172CB2E26D0}"/>
              </a:ext>
            </a:extLst>
          </p:cNvPr>
          <p:cNvSpPr/>
          <p:nvPr userDrawn="1"/>
        </p:nvSpPr>
        <p:spPr>
          <a:xfrm>
            <a:off x="5638799" y="3428543"/>
            <a:ext cx="1676401" cy="1714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65848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00147"/>
            <a:ext cx="5486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C0031-99D6-47FE-8E3C-6A948DBA50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055688" y="1371600"/>
            <a:ext cx="914400" cy="1155700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C1A172A-9B59-EB43-AADD-6A1D82F8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83266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00147"/>
            <a:ext cx="5486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C0031-99D6-47FE-8E3C-6A948DBA50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055688" y="1371600"/>
            <a:ext cx="914400" cy="1155700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C1A172A-9B59-EB43-AADD-6A1D82F8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37493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8 Divi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1DFD81E-1B59-7249-9400-9F4C9C25D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16767"/>
            <a:ext cx="5486400" cy="667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cxnSp>
        <p:nvCxnSpPr>
          <p:cNvPr id="9" name="Straight Connector 8" descr="A vertical divider line seperating content on the left of the slide from content on the right" title="Vertical Divider">
            <a:extLst>
              <a:ext uri="{FF2B5EF4-FFF2-40B4-BE49-F238E27FC236}">
                <a16:creationId xmlns:a16="http://schemas.microsoft.com/office/drawing/2014/main" id="{8740D3E5-AA71-C94F-B115-C3A81D53A843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88720"/>
            <a:ext cx="0" cy="4754880"/>
          </a:xfrm>
          <a:prstGeom prst="line">
            <a:avLst/>
          </a:prstGeom>
          <a:ln>
            <a:solidFill>
              <a:srgbClr val="0A3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CCFB73-8AD4-4874-9FF3-DFF8915D2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88720"/>
            <a:ext cx="3833813" cy="4654868"/>
          </a:xfrm>
        </p:spPr>
        <p:txBody>
          <a:bodyPr/>
          <a:lstStyle>
            <a:lvl1pPr>
              <a:defRPr sz="1200" b="0">
                <a:solidFill>
                  <a:srgbClr val="0A316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6815CEE-B1CB-489D-92D4-E5A92BD17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221415" y="1188720"/>
            <a:ext cx="989012" cy="1479550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graphicFrame>
        <p:nvGraphicFramePr>
          <p:cNvPr id="15" name="Table Placeholder 6" descr="Example of IRS blue banded table style" title="Table Example">
            <a:extLst>
              <a:ext uri="{FF2B5EF4-FFF2-40B4-BE49-F238E27FC236}">
                <a16:creationId xmlns:a16="http://schemas.microsoft.com/office/drawing/2014/main" id="{124C4A40-D0CC-4A16-8200-C22456D3EC6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51483001"/>
              </p:ext>
            </p:extLst>
          </p:nvPr>
        </p:nvGraphicFramePr>
        <p:xfrm>
          <a:off x="4776476" y="2348752"/>
          <a:ext cx="3910324" cy="2103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7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1226"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3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rgbClr val="0A316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550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8 Divi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1DFD81E-1B59-7249-9400-9F4C9C25D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16767"/>
            <a:ext cx="5486400" cy="667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cxnSp>
        <p:nvCxnSpPr>
          <p:cNvPr id="9" name="Straight Connector 8" descr="A vertical divider line seperating content on the left of the slide from content on the right" title="Vertical Divider">
            <a:extLst>
              <a:ext uri="{FF2B5EF4-FFF2-40B4-BE49-F238E27FC236}">
                <a16:creationId xmlns:a16="http://schemas.microsoft.com/office/drawing/2014/main" id="{8740D3E5-AA71-C94F-B115-C3A81D53A843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88720"/>
            <a:ext cx="0" cy="4754880"/>
          </a:xfrm>
          <a:prstGeom prst="line">
            <a:avLst/>
          </a:prstGeom>
          <a:ln>
            <a:solidFill>
              <a:srgbClr val="0A3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CCFB73-8AD4-4874-9FF3-DFF8915D2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88720"/>
            <a:ext cx="3833813" cy="4654868"/>
          </a:xfrm>
        </p:spPr>
        <p:txBody>
          <a:bodyPr/>
          <a:lstStyle>
            <a:lvl1pPr>
              <a:defRPr sz="1200" b="0">
                <a:solidFill>
                  <a:srgbClr val="0A316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2FFF1-74AE-46B9-B269-5F039EED1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2988" y="1188720"/>
            <a:ext cx="4098925" cy="1105275"/>
          </a:xfrm>
        </p:spPr>
        <p:txBody>
          <a:bodyPr/>
          <a:lstStyle>
            <a:lvl1pPr>
              <a:defRPr sz="1400">
                <a:solidFill>
                  <a:srgbClr val="007FA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BD3814-AB38-490E-B0CD-BD44609379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089025" y="1188720"/>
            <a:ext cx="914400" cy="145573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0" descr=" A screenshot of the Format Picture dialog box that shows were to enter alt text" title="Picture of Alt Text Dialog Box">
            <a:extLst>
              <a:ext uri="{FF2B5EF4-FFF2-40B4-BE49-F238E27FC236}">
                <a16:creationId xmlns:a16="http://schemas.microsoft.com/office/drawing/2014/main" id="{748690AB-462A-4C13-8A02-BE54B64303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"/>
          <a:stretch>
            <a:fillRect/>
          </a:stretch>
        </p:blipFill>
        <p:spPr bwMode="auto">
          <a:xfrm>
            <a:off x="4916284" y="2395078"/>
            <a:ext cx="3613959" cy="341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4438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0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97300"/>
            <a:ext cx="5486400" cy="667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EF6D8A-1D50-4459-B06A-FE633E737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277688"/>
            <a:ext cx="3906838" cy="4590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Placeholder 3" descr="Placeholder box to insert an image into" title="Image Placeholder">
            <a:extLst>
              <a:ext uri="{FF2B5EF4-FFF2-40B4-BE49-F238E27FC236}">
                <a16:creationId xmlns:a16="http://schemas.microsoft.com/office/drawing/2014/main" id="{BA986243-FF11-44BF-87BB-B358C9874C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2752" y="1402080"/>
            <a:ext cx="4194048" cy="4194048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AB2203-D5D6-4789-ABAA-5D9EF6A1EA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868612"/>
            <a:ext cx="3906838" cy="2727515"/>
          </a:xfrm>
        </p:spPr>
        <p:txBody>
          <a:bodyPr/>
          <a:lstStyle>
            <a:lvl1pPr>
              <a:defRPr sz="1400" b="0">
                <a:solidFill>
                  <a:srgbClr val="0A316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9569301-EF70-4B41-B9BD-E9482B79D0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063625" y="2278063"/>
            <a:ext cx="914400" cy="1150937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06647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8 Divi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1DFD81E-1B59-7249-9400-9F4C9C25D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16767"/>
            <a:ext cx="5486400" cy="667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cxnSp>
        <p:nvCxnSpPr>
          <p:cNvPr id="9" name="Straight Connector 8" descr="A vertical divider line seperating content on the left of the slide from content on the right" title="Vertical Divider">
            <a:extLst>
              <a:ext uri="{FF2B5EF4-FFF2-40B4-BE49-F238E27FC236}">
                <a16:creationId xmlns:a16="http://schemas.microsoft.com/office/drawing/2014/main" id="{8740D3E5-AA71-C94F-B115-C3A81D53A843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88720"/>
            <a:ext cx="0" cy="4754880"/>
          </a:xfrm>
          <a:prstGeom prst="line">
            <a:avLst/>
          </a:prstGeom>
          <a:ln>
            <a:solidFill>
              <a:srgbClr val="0A3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CCFB73-8AD4-4874-9FF3-DFF8915D2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88720"/>
            <a:ext cx="3833813" cy="4654868"/>
          </a:xfrm>
        </p:spPr>
        <p:txBody>
          <a:bodyPr/>
          <a:lstStyle>
            <a:lvl1pPr>
              <a:defRPr sz="1200" b="0">
                <a:solidFill>
                  <a:srgbClr val="0A316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75A229-60AF-4D99-AFF7-1474AA068A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8102" y="1483727"/>
            <a:ext cx="3643339" cy="29953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E6BB1-305F-458F-800A-08F4A1A218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044350" y="1188720"/>
            <a:ext cx="889000" cy="1454150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A2D7E6-8170-4146-AFF4-D51D6FEAB0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8550" y="4605338"/>
            <a:ext cx="3643313" cy="768350"/>
          </a:xfrm>
        </p:spPr>
        <p:txBody>
          <a:bodyPr/>
          <a:lstStyle>
            <a:lvl1pPr>
              <a:defRPr sz="1500">
                <a:solidFill>
                  <a:srgbClr val="007FA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06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Alt Title Slide Wayfi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EE46-4DFB-E24A-9BE4-15BF51E1FD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9356" y="2115231"/>
            <a:ext cx="7293403" cy="22603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cap="none" baseline="0"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IRS Presentation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C1B34-1EF2-D340-9784-8CFC27BDC1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9357" y="1183341"/>
            <a:ext cx="4940621" cy="870243"/>
          </a:xfrm>
        </p:spPr>
        <p:txBody>
          <a:bodyPr anchor="b"/>
          <a:lstStyle>
            <a:lvl1pPr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 sz="1500" b="0" i="0">
                <a:solidFill>
                  <a:srgbClr val="B31942"/>
                </a:solidFill>
              </a:defRPr>
            </a:lvl1pPr>
          </a:lstStyle>
          <a:p>
            <a:pPr lvl="0"/>
            <a:r>
              <a:rPr lang="en-US" dirty="0"/>
              <a:t>Tagline or Other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5D1B5E-A920-9A48-8A20-C28B0F9829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1003" y="4437192"/>
            <a:ext cx="3687172" cy="377507"/>
          </a:xfrm>
        </p:spPr>
        <p:txBody>
          <a:bodyPr/>
          <a:lstStyle>
            <a:lvl1pPr>
              <a:defRPr sz="1800" b="0">
                <a:solidFill>
                  <a:srgbClr val="B3194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5925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Alt Title Slide no Wayfi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EE46-4DFB-E24A-9BE4-15BF51E1FD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9356" y="2133161"/>
            <a:ext cx="7293403" cy="22603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cap="none" baseline="0"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IRS Presentation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C1B34-1EF2-D340-9784-8CFC27BDC1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9357" y="1228165"/>
            <a:ext cx="4940621" cy="843349"/>
          </a:xfrm>
        </p:spPr>
        <p:txBody>
          <a:bodyPr anchor="b"/>
          <a:lstStyle>
            <a:lvl1pPr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 sz="1500" b="0" i="0">
                <a:solidFill>
                  <a:srgbClr val="B31942"/>
                </a:solidFill>
              </a:defRPr>
            </a:lvl1pPr>
          </a:lstStyle>
          <a:p>
            <a:pPr lvl="0"/>
            <a:r>
              <a:rPr lang="en-US" dirty="0"/>
              <a:t>Tagline or Other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5D1B5E-A920-9A48-8A20-C28B0F9829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1003" y="4462246"/>
            <a:ext cx="3687172" cy="377507"/>
          </a:xfrm>
        </p:spPr>
        <p:txBody>
          <a:bodyPr/>
          <a:lstStyle>
            <a:lvl1pPr>
              <a:defRPr sz="1800" b="0">
                <a:solidFill>
                  <a:srgbClr val="B3194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FAD8265-CDBD-304D-A45F-4264530D54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9279" y="473594"/>
            <a:ext cx="4821238" cy="685800"/>
          </a:xfrm>
        </p:spPr>
        <p:txBody>
          <a:bodyPr anchor="ctr">
            <a:normAutofit/>
          </a:bodyPr>
          <a:lstStyle>
            <a:lvl1pPr>
              <a:defRPr sz="1700" b="1" i="0" baseline="0">
                <a:solidFill>
                  <a:srgbClr val="0A316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IRS Business Unit Name</a:t>
            </a:r>
          </a:p>
        </p:txBody>
      </p:sp>
    </p:spTree>
    <p:extLst>
      <p:ext uri="{BB962C8B-B14F-4D97-AF65-F5344CB8AC3E}">
        <p14:creationId xmlns:p14="http://schemas.microsoft.com/office/powerpoint/2010/main" val="116660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Alt Title Slide Wayfi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539C152-2AE3-AF45-A579-1C0E0FA5FA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914400"/>
            <a:ext cx="9144000" cy="5943600"/>
          </a:xfrm>
          <a:solidFill>
            <a:srgbClr val="0A3161"/>
          </a:solidFill>
          <a:ln>
            <a:noFill/>
          </a:ln>
          <a:effectLst>
            <a:innerShdw blurRad="177800" dist="88900" dir="16200000">
              <a:prstClr val="black">
                <a:alpha val="30000"/>
              </a:prstClr>
            </a:innerShdw>
          </a:effectLst>
        </p:spPr>
        <p:txBody>
          <a:bodyPr tIns="2286000" anchor="t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2EE46-4DFB-E24A-9BE4-15BF51E1FD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4868980"/>
            <a:ext cx="6400800" cy="640080"/>
          </a:xfrm>
          <a:prstGeom prst="rect">
            <a:avLst/>
          </a:prstGeom>
          <a:solidFill>
            <a:schemeClr val="bg1"/>
          </a:solidFill>
        </p:spPr>
        <p:txBody>
          <a:bodyPr lIns="914400" tIns="182880" rIns="0" anchor="t">
            <a:noAutofit/>
          </a:bodyPr>
          <a:lstStyle>
            <a:lvl1pPr algn="l">
              <a:defRPr sz="2800" b="1" cap="none" baseline="0"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C1B34-1EF2-D340-9784-8CFC27BDC1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5484314"/>
            <a:ext cx="6400800" cy="731520"/>
          </a:xfrm>
          <a:solidFill>
            <a:schemeClr val="bg1"/>
          </a:solidFill>
        </p:spPr>
        <p:txBody>
          <a:bodyPr lIns="914400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>
                <a:solidFill>
                  <a:srgbClr val="0A3161"/>
                </a:solidFill>
              </a:defRPr>
            </a:lvl1pPr>
          </a:lstStyle>
          <a:p>
            <a:pPr lvl="0"/>
            <a:r>
              <a:rPr lang="en-US" dirty="0"/>
              <a:t>Tagline or 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89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90769"/>
            <a:ext cx="5486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88720"/>
            <a:ext cx="8229600" cy="4846320"/>
          </a:xfrm>
        </p:spPr>
        <p:txBody>
          <a:bodyPr>
            <a:noAutofit/>
          </a:bodyPr>
          <a:lstStyle>
            <a:lvl4pPr>
              <a:defRPr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 | Office/BOD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F503E4-B178-2543-9E7A-6410A16C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00147"/>
            <a:ext cx="5486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 | Office/BOD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914400" y="1371600"/>
            <a:ext cx="8229600" cy="484632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C1A172A-9B59-EB43-AADD-6A1D82F8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0"/>
            <a:ext cx="8229600" cy="3248026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0"/>
            <a:ext cx="8229600" cy="1463040"/>
          </a:xfrm>
        </p:spPr>
        <p:txBody>
          <a:bodyPr/>
          <a:lstStyle>
            <a:lvl1pPr marL="0" indent="0">
              <a:buNone/>
              <a:defRPr sz="2400">
                <a:solidFill>
                  <a:srgbClr val="B319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 | Office/BOD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55D1286-6D1D-0F4F-8444-0698CAF8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Divi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3931920" cy="4754880"/>
          </a:xfrm>
        </p:spPr>
        <p:txBody>
          <a:bodyPr/>
          <a:lstStyle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188720"/>
            <a:ext cx="3931920" cy="4754880"/>
          </a:xfrm>
        </p:spPr>
        <p:txBody>
          <a:bodyPr/>
          <a:lstStyle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 | Office/BOD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 descr="A vertical divider line seperating content on the left of the slide from content on the right" title="Vertical Divider">
            <a:extLst>
              <a:ext uri="{FF2B5EF4-FFF2-40B4-BE49-F238E27FC236}">
                <a16:creationId xmlns:a16="http://schemas.microsoft.com/office/drawing/2014/main" id="{8740D3E5-AA71-C94F-B115-C3A81D53A843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88720"/>
            <a:ext cx="0" cy="4754880"/>
          </a:xfrm>
          <a:prstGeom prst="line">
            <a:avLst/>
          </a:prstGeom>
          <a:ln>
            <a:solidFill>
              <a:srgbClr val="0A3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1DFD81E-1B59-7249-9400-9F4C9C25D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16767"/>
            <a:ext cx="5486400" cy="667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0" y="128016"/>
            <a:ext cx="5486400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8720"/>
            <a:ext cx="8229600" cy="48463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First-level bullet text is Arial 20pt</a:t>
            </a:r>
          </a:p>
          <a:p>
            <a:pPr lvl="3"/>
            <a:r>
              <a:rPr lang="en-US" dirty="0"/>
              <a:t>Second-level bullet text is Arial 16pt cyan </a:t>
            </a:r>
          </a:p>
          <a:p>
            <a:pPr lvl="2"/>
            <a:r>
              <a:rPr lang="en-US" dirty="0"/>
              <a:t>Arial is the only font used in this template</a:t>
            </a:r>
          </a:p>
          <a:p>
            <a:pPr lvl="2"/>
            <a:r>
              <a:rPr lang="en-US" dirty="0"/>
              <a:t>All bulleted text is sentence case (capitalize the first letter of the first word)</a:t>
            </a:r>
          </a:p>
          <a:p>
            <a:pPr lvl="2"/>
            <a:r>
              <a:rPr lang="en-US" dirty="0"/>
              <a:t>Text under 16pt should use this blue (r 10, g 49, b 97)</a:t>
            </a:r>
          </a:p>
          <a:p>
            <a:pPr marL="182880" marR="0" lvl="2" indent="-18288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B3194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Text 16pt or above or 14pt bold can use this blue (r 0, g 155, b 223)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A316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Month Day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A316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 | Office/BOD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A316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Page </a:t>
            </a:r>
            <a:fld id="{781057C3-FDA3-B146-AA6C-F3C04E67C8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4" r:id="rId2"/>
    <p:sldLayoutId id="2147483695" r:id="rId3"/>
    <p:sldLayoutId id="2147483697" r:id="rId4"/>
    <p:sldLayoutId id="2147483699" r:id="rId5"/>
    <p:sldLayoutId id="2147483674" r:id="rId6"/>
    <p:sldLayoutId id="2147483685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700" r:id="rId15"/>
    <p:sldLayoutId id="2147483701" r:id="rId16"/>
    <p:sldLayoutId id="2147483702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0A316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000" b="1" kern="1200" baseline="0">
          <a:solidFill>
            <a:srgbClr val="B31942"/>
          </a:solidFill>
          <a:latin typeface="Arial" charset="0"/>
          <a:ea typeface="Arial" charset="0"/>
          <a:cs typeface="Arial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sz="2000" b="0" kern="1200" baseline="0">
          <a:solidFill>
            <a:srgbClr val="0A3161"/>
          </a:solidFill>
          <a:latin typeface="Arial" charset="0"/>
          <a:ea typeface="Arial" charset="0"/>
          <a:cs typeface="Arial" charset="0"/>
        </a:defRPr>
      </a:lvl2pPr>
      <a:lvl3pPr marL="182880" marR="0" indent="-18288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B31942"/>
        </a:buClr>
        <a:buSzTx/>
        <a:buFont typeface="Arial" charset="0"/>
        <a:buChar char="•"/>
        <a:tabLst/>
        <a:defRPr sz="2000" kern="1200" baseline="0">
          <a:solidFill>
            <a:srgbClr val="0A3161"/>
          </a:solidFill>
          <a:latin typeface="Arial" charset="0"/>
          <a:ea typeface="Arial" charset="0"/>
          <a:cs typeface="Arial" charset="0"/>
        </a:defRPr>
      </a:lvl3pPr>
      <a:lvl4pPr marL="685800" indent="-182880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Clr>
          <a:srgbClr val="B31942"/>
        </a:buClr>
        <a:buFont typeface="Arial" charset="0"/>
        <a:buChar char="•"/>
        <a:defRPr sz="16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4pPr>
      <a:lvl5pPr marL="0" indent="-342900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Font typeface="+mj-lt"/>
        <a:buAutoNum type="arabicPeriod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individuals/tax-withholding-estimator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Samuel.L.Chapman@irs.gov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4" Type="http://schemas.openxmlformats.org/officeDocument/2006/relationships/hyperlink" Target="mailto:Kira.Prin@irs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41CE2-7EBB-48DD-88A1-1588A4EAC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2776" y="2155855"/>
            <a:ext cx="7293909" cy="1213573"/>
          </a:xfrm>
        </p:spPr>
        <p:txBody>
          <a:bodyPr/>
          <a:lstStyle/>
          <a:p>
            <a:r>
              <a:rPr lang="en-US" dirty="0"/>
              <a:t>How to Redesign a 19-Year-old Legacy 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B7955-B224-4298-BA7D-614F6E3EA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2776" y="3429000"/>
            <a:ext cx="7354870" cy="828475"/>
          </a:xfrm>
        </p:spPr>
        <p:txBody>
          <a:bodyPr/>
          <a:lstStyle/>
          <a:p>
            <a:r>
              <a:rPr lang="en-US" dirty="0"/>
              <a:t>Using Agile and User Experience Methodologies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ACAE6-2A43-409B-B7D6-2959D361DE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5200" y="4426355"/>
            <a:ext cx="6418580" cy="936625"/>
          </a:xfrm>
        </p:spPr>
        <p:txBody>
          <a:bodyPr/>
          <a:lstStyle/>
          <a:p>
            <a:r>
              <a:rPr lang="en-US" dirty="0"/>
              <a:t>UX Summit 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38CABB-9C8D-4375-87BB-4F0EE3149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2777" y="1222021"/>
            <a:ext cx="2446338" cy="377507"/>
          </a:xfrm>
        </p:spPr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23260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4CA00D-1484-46F4-AB43-E997FC05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0A3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95B435-03A0-3A4E-BF0B-7059CFC9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086099"/>
            <a:ext cx="5486400" cy="685800"/>
          </a:xfrm>
        </p:spPr>
        <p:txBody>
          <a:bodyPr/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It’s all about the iterative process</a:t>
            </a:r>
          </a:p>
        </p:txBody>
      </p:sp>
    </p:spTree>
    <p:extLst>
      <p:ext uri="{BB962C8B-B14F-4D97-AF65-F5344CB8AC3E}">
        <p14:creationId xmlns:p14="http://schemas.microsoft.com/office/powerpoint/2010/main" val="2593005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0834D-B434-4147-8B88-4523EBCD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and design help the </a:t>
            </a:r>
            <a:br>
              <a:rPr lang="en-US" dirty="0"/>
            </a:br>
            <a:r>
              <a:rPr lang="en-US" dirty="0"/>
              <a:t>IRS conceptualize ideas</a:t>
            </a:r>
          </a:p>
        </p:txBody>
      </p:sp>
      <p:sp>
        <p:nvSpPr>
          <p:cNvPr id="17" name="Arrow: Pentagon 6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9C2D2EC2-3FE4-4BA6-AE7F-C8BF3C63A205}"/>
              </a:ext>
            </a:extLst>
          </p:cNvPr>
          <p:cNvSpPr/>
          <p:nvPr/>
        </p:nvSpPr>
        <p:spPr bwMode="auto">
          <a:xfrm>
            <a:off x="557212" y="2284698"/>
            <a:ext cx="2011680" cy="297372"/>
          </a:xfrm>
          <a:custGeom>
            <a:avLst/>
            <a:gdLst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0 w 1928576"/>
              <a:gd name="connsiteY5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375 w 1928576"/>
              <a:gd name="connsiteY5" fmla="*/ 134918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5 w 1928581"/>
              <a:gd name="connsiteY0" fmla="*/ 0 h 296844"/>
              <a:gd name="connsiteX1" fmla="*/ 1780159 w 1928581"/>
              <a:gd name="connsiteY1" fmla="*/ 0 h 296844"/>
              <a:gd name="connsiteX2" fmla="*/ 1928581 w 1928581"/>
              <a:gd name="connsiteY2" fmla="*/ 148422 h 296844"/>
              <a:gd name="connsiteX3" fmla="*/ 1780159 w 1928581"/>
              <a:gd name="connsiteY3" fmla="*/ 296844 h 296844"/>
              <a:gd name="connsiteX4" fmla="*/ 5 w 1928581"/>
              <a:gd name="connsiteY4" fmla="*/ 296844 h 296844"/>
              <a:gd name="connsiteX5" fmla="*/ 122030 w 1928581"/>
              <a:gd name="connsiteY5" fmla="*/ 138093 h 296844"/>
              <a:gd name="connsiteX6" fmla="*/ 5 w 1928581"/>
              <a:gd name="connsiteY6" fmla="*/ 0 h 296844"/>
              <a:gd name="connsiteX0" fmla="*/ 97305 w 2025881"/>
              <a:gd name="connsiteY0" fmla="*/ 11111 h 318832"/>
              <a:gd name="connsiteX1" fmla="*/ 1877459 w 2025881"/>
              <a:gd name="connsiteY1" fmla="*/ 11111 h 318832"/>
              <a:gd name="connsiteX2" fmla="*/ 2025881 w 2025881"/>
              <a:gd name="connsiteY2" fmla="*/ 159533 h 318832"/>
              <a:gd name="connsiteX3" fmla="*/ 1877459 w 2025881"/>
              <a:gd name="connsiteY3" fmla="*/ 307955 h 318832"/>
              <a:gd name="connsiteX4" fmla="*/ 97305 w 2025881"/>
              <a:gd name="connsiteY4" fmla="*/ 307955 h 318832"/>
              <a:gd name="connsiteX5" fmla="*/ 219330 w 2025881"/>
              <a:gd name="connsiteY5" fmla="*/ 161110 h 318832"/>
              <a:gd name="connsiteX6" fmla="*/ 97305 w 2025881"/>
              <a:gd name="connsiteY6" fmla="*/ 11111 h 318832"/>
              <a:gd name="connsiteX0" fmla="*/ 96957 w 2025533"/>
              <a:gd name="connsiteY0" fmla="*/ 528 h 308249"/>
              <a:gd name="connsiteX1" fmla="*/ 1877111 w 2025533"/>
              <a:gd name="connsiteY1" fmla="*/ 528 h 308249"/>
              <a:gd name="connsiteX2" fmla="*/ 2025533 w 2025533"/>
              <a:gd name="connsiteY2" fmla="*/ 148950 h 308249"/>
              <a:gd name="connsiteX3" fmla="*/ 1877111 w 2025533"/>
              <a:gd name="connsiteY3" fmla="*/ 297372 h 308249"/>
              <a:gd name="connsiteX4" fmla="*/ 96957 w 2025533"/>
              <a:gd name="connsiteY4" fmla="*/ 297372 h 308249"/>
              <a:gd name="connsiteX5" fmla="*/ 218982 w 2025533"/>
              <a:gd name="connsiteY5" fmla="*/ 150527 h 308249"/>
              <a:gd name="connsiteX6" fmla="*/ 96957 w 2025533"/>
              <a:gd name="connsiteY6" fmla="*/ 528 h 308249"/>
              <a:gd name="connsiteX0" fmla="*/ 4 w 1928580"/>
              <a:gd name="connsiteY0" fmla="*/ 528 h 297372"/>
              <a:gd name="connsiteX1" fmla="*/ 1780158 w 1928580"/>
              <a:gd name="connsiteY1" fmla="*/ 528 h 297372"/>
              <a:gd name="connsiteX2" fmla="*/ 1928580 w 1928580"/>
              <a:gd name="connsiteY2" fmla="*/ 148950 h 297372"/>
              <a:gd name="connsiteX3" fmla="*/ 1780158 w 1928580"/>
              <a:gd name="connsiteY3" fmla="*/ 297372 h 297372"/>
              <a:gd name="connsiteX4" fmla="*/ 4 w 1928580"/>
              <a:gd name="connsiteY4" fmla="*/ 297372 h 297372"/>
              <a:gd name="connsiteX5" fmla="*/ 122029 w 1928580"/>
              <a:gd name="connsiteY5" fmla="*/ 150527 h 297372"/>
              <a:gd name="connsiteX6" fmla="*/ 4 w 1928580"/>
              <a:gd name="connsiteY6" fmla="*/ 528 h 29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8580" h="297372">
                <a:moveTo>
                  <a:pt x="4" y="528"/>
                </a:moveTo>
                <a:cubicBezTo>
                  <a:pt x="-2248" y="-659"/>
                  <a:pt x="1186773" y="528"/>
                  <a:pt x="1780158" y="528"/>
                </a:cubicBezTo>
                <a:lnTo>
                  <a:pt x="1928580" y="148950"/>
                </a:lnTo>
                <a:lnTo>
                  <a:pt x="1780158" y="297372"/>
                </a:lnTo>
                <a:lnTo>
                  <a:pt x="4" y="297372"/>
                </a:lnTo>
                <a:cubicBezTo>
                  <a:pt x="-126" y="296710"/>
                  <a:pt x="126334" y="149733"/>
                  <a:pt x="122029" y="150527"/>
                </a:cubicBezTo>
                <a:cubicBezTo>
                  <a:pt x="123952" y="148417"/>
                  <a:pt x="2256" y="1715"/>
                  <a:pt x="4" y="528"/>
                </a:cubicBezTo>
                <a:close/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2880" tIns="9144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baseline="30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baseline="30000" dirty="0">
                <a:latin typeface="Arial" charset="0"/>
                <a:ea typeface="ＭＳ Ｐゴシック" charset="0"/>
                <a:cs typeface="ＭＳ Ｐゴシック" charset="0"/>
              </a:rPr>
              <a:t>Foundation</a:t>
            </a:r>
          </a:p>
        </p:txBody>
      </p:sp>
      <p:sp>
        <p:nvSpPr>
          <p:cNvPr id="11" name="TextBox 10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89EEBBAE-617B-4367-AD92-BD285A8F041F}"/>
              </a:ext>
            </a:extLst>
          </p:cNvPr>
          <p:cNvSpPr txBox="1"/>
          <p:nvPr/>
        </p:nvSpPr>
        <p:spPr>
          <a:xfrm>
            <a:off x="557212" y="3404889"/>
            <a:ext cx="17567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400" b="1" dirty="0">
                <a:solidFill>
                  <a:srgbClr val="0A3161"/>
                </a:solidFill>
                <a:ea typeface="ＭＳ Ｐゴシック" charset="0"/>
                <a:cs typeface="ＭＳ Ｐゴシック" charset="0"/>
              </a:rPr>
              <a:t>Identify Opportunities</a:t>
            </a:r>
          </a:p>
        </p:txBody>
      </p:sp>
      <p:sp>
        <p:nvSpPr>
          <p:cNvPr id="12" name="TextBox 11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FF24C5E9-B5A2-494C-A370-591C0E903719}"/>
              </a:ext>
            </a:extLst>
          </p:cNvPr>
          <p:cNvSpPr txBox="1"/>
          <p:nvPr/>
        </p:nvSpPr>
        <p:spPr>
          <a:xfrm>
            <a:off x="549574" y="3876054"/>
            <a:ext cx="182880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1400" dirty="0">
              <a:solidFill>
                <a:srgbClr val="0A3161"/>
              </a:solidFill>
            </a:endParaRPr>
          </a:p>
          <a:p>
            <a:r>
              <a:rPr lang="en-US" sz="1400" dirty="0">
                <a:solidFill>
                  <a:srgbClr val="0A3161"/>
                </a:solidFill>
              </a:rPr>
              <a:t>Who are our users?</a:t>
            </a:r>
          </a:p>
          <a:p>
            <a:endParaRPr lang="en-US" sz="1400" dirty="0">
              <a:solidFill>
                <a:srgbClr val="0A3161"/>
              </a:solidFill>
            </a:endParaRPr>
          </a:p>
          <a:p>
            <a:r>
              <a:rPr lang="en-US" sz="1400" baseline="0" dirty="0">
                <a:solidFill>
                  <a:srgbClr val="0A3161"/>
                </a:solidFill>
              </a:rPr>
              <a:t>What do they need to succeed?</a:t>
            </a:r>
          </a:p>
        </p:txBody>
      </p:sp>
      <p:cxnSp>
        <p:nvCxnSpPr>
          <p:cNvPr id="15" name="Straight Connector 14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A8765569-A3F7-4E66-9D00-E09A4F9A0A71}"/>
              </a:ext>
            </a:extLst>
          </p:cNvPr>
          <p:cNvCxnSpPr>
            <a:cxnSpLocks/>
          </p:cNvCxnSpPr>
          <p:nvPr/>
        </p:nvCxnSpPr>
        <p:spPr bwMode="auto">
          <a:xfrm>
            <a:off x="2481149" y="3309755"/>
            <a:ext cx="0" cy="2177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Arrow: Pentagon 6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5A3C9F11-E1BA-4285-AF12-61507F503D88}"/>
              </a:ext>
            </a:extLst>
          </p:cNvPr>
          <p:cNvSpPr/>
          <p:nvPr/>
        </p:nvSpPr>
        <p:spPr bwMode="auto">
          <a:xfrm>
            <a:off x="2625409" y="2284698"/>
            <a:ext cx="2011680" cy="297372"/>
          </a:xfrm>
          <a:custGeom>
            <a:avLst/>
            <a:gdLst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0 w 1928576"/>
              <a:gd name="connsiteY5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375 w 1928576"/>
              <a:gd name="connsiteY5" fmla="*/ 134918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5 w 1928581"/>
              <a:gd name="connsiteY0" fmla="*/ 0 h 296844"/>
              <a:gd name="connsiteX1" fmla="*/ 1780159 w 1928581"/>
              <a:gd name="connsiteY1" fmla="*/ 0 h 296844"/>
              <a:gd name="connsiteX2" fmla="*/ 1928581 w 1928581"/>
              <a:gd name="connsiteY2" fmla="*/ 148422 h 296844"/>
              <a:gd name="connsiteX3" fmla="*/ 1780159 w 1928581"/>
              <a:gd name="connsiteY3" fmla="*/ 296844 h 296844"/>
              <a:gd name="connsiteX4" fmla="*/ 5 w 1928581"/>
              <a:gd name="connsiteY4" fmla="*/ 296844 h 296844"/>
              <a:gd name="connsiteX5" fmla="*/ 122030 w 1928581"/>
              <a:gd name="connsiteY5" fmla="*/ 138093 h 296844"/>
              <a:gd name="connsiteX6" fmla="*/ 5 w 1928581"/>
              <a:gd name="connsiteY6" fmla="*/ 0 h 296844"/>
              <a:gd name="connsiteX0" fmla="*/ 97305 w 2025881"/>
              <a:gd name="connsiteY0" fmla="*/ 11111 h 318832"/>
              <a:gd name="connsiteX1" fmla="*/ 1877459 w 2025881"/>
              <a:gd name="connsiteY1" fmla="*/ 11111 h 318832"/>
              <a:gd name="connsiteX2" fmla="*/ 2025881 w 2025881"/>
              <a:gd name="connsiteY2" fmla="*/ 159533 h 318832"/>
              <a:gd name="connsiteX3" fmla="*/ 1877459 w 2025881"/>
              <a:gd name="connsiteY3" fmla="*/ 307955 h 318832"/>
              <a:gd name="connsiteX4" fmla="*/ 97305 w 2025881"/>
              <a:gd name="connsiteY4" fmla="*/ 307955 h 318832"/>
              <a:gd name="connsiteX5" fmla="*/ 219330 w 2025881"/>
              <a:gd name="connsiteY5" fmla="*/ 161110 h 318832"/>
              <a:gd name="connsiteX6" fmla="*/ 97305 w 2025881"/>
              <a:gd name="connsiteY6" fmla="*/ 11111 h 318832"/>
              <a:gd name="connsiteX0" fmla="*/ 96957 w 2025533"/>
              <a:gd name="connsiteY0" fmla="*/ 528 h 308249"/>
              <a:gd name="connsiteX1" fmla="*/ 1877111 w 2025533"/>
              <a:gd name="connsiteY1" fmla="*/ 528 h 308249"/>
              <a:gd name="connsiteX2" fmla="*/ 2025533 w 2025533"/>
              <a:gd name="connsiteY2" fmla="*/ 148950 h 308249"/>
              <a:gd name="connsiteX3" fmla="*/ 1877111 w 2025533"/>
              <a:gd name="connsiteY3" fmla="*/ 297372 h 308249"/>
              <a:gd name="connsiteX4" fmla="*/ 96957 w 2025533"/>
              <a:gd name="connsiteY4" fmla="*/ 297372 h 308249"/>
              <a:gd name="connsiteX5" fmla="*/ 218982 w 2025533"/>
              <a:gd name="connsiteY5" fmla="*/ 150527 h 308249"/>
              <a:gd name="connsiteX6" fmla="*/ 96957 w 2025533"/>
              <a:gd name="connsiteY6" fmla="*/ 528 h 308249"/>
              <a:gd name="connsiteX0" fmla="*/ 4 w 1928580"/>
              <a:gd name="connsiteY0" fmla="*/ 528 h 297372"/>
              <a:gd name="connsiteX1" fmla="*/ 1780158 w 1928580"/>
              <a:gd name="connsiteY1" fmla="*/ 528 h 297372"/>
              <a:gd name="connsiteX2" fmla="*/ 1928580 w 1928580"/>
              <a:gd name="connsiteY2" fmla="*/ 148950 h 297372"/>
              <a:gd name="connsiteX3" fmla="*/ 1780158 w 1928580"/>
              <a:gd name="connsiteY3" fmla="*/ 297372 h 297372"/>
              <a:gd name="connsiteX4" fmla="*/ 4 w 1928580"/>
              <a:gd name="connsiteY4" fmla="*/ 297372 h 297372"/>
              <a:gd name="connsiteX5" fmla="*/ 122029 w 1928580"/>
              <a:gd name="connsiteY5" fmla="*/ 150527 h 297372"/>
              <a:gd name="connsiteX6" fmla="*/ 4 w 1928580"/>
              <a:gd name="connsiteY6" fmla="*/ 528 h 29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8580" h="297372">
                <a:moveTo>
                  <a:pt x="4" y="528"/>
                </a:moveTo>
                <a:cubicBezTo>
                  <a:pt x="-2248" y="-659"/>
                  <a:pt x="1186773" y="528"/>
                  <a:pt x="1780158" y="528"/>
                </a:cubicBezTo>
                <a:lnTo>
                  <a:pt x="1928580" y="148950"/>
                </a:lnTo>
                <a:lnTo>
                  <a:pt x="1780158" y="297372"/>
                </a:lnTo>
                <a:lnTo>
                  <a:pt x="4" y="297372"/>
                </a:lnTo>
                <a:cubicBezTo>
                  <a:pt x="-126" y="296710"/>
                  <a:pt x="126334" y="149733"/>
                  <a:pt x="122029" y="150527"/>
                </a:cubicBezTo>
                <a:cubicBezTo>
                  <a:pt x="123952" y="148417"/>
                  <a:pt x="2256" y="1715"/>
                  <a:pt x="4" y="528"/>
                </a:cubicBezTo>
                <a:close/>
              </a:path>
            </a:pathLst>
          </a:custGeom>
          <a:solidFill>
            <a:srgbClr val="7F7F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2880" tIns="9144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Exploration</a:t>
            </a:r>
          </a:p>
        </p:txBody>
      </p:sp>
      <p:sp>
        <p:nvSpPr>
          <p:cNvPr id="10" name="TextBox 9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FBDC5A1C-868F-4857-8BB9-85F3EF133AEE}"/>
              </a:ext>
            </a:extLst>
          </p:cNvPr>
          <p:cNvSpPr txBox="1"/>
          <p:nvPr/>
        </p:nvSpPr>
        <p:spPr>
          <a:xfrm>
            <a:off x="2614613" y="3411006"/>
            <a:ext cx="1828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400" b="1" dirty="0">
                <a:solidFill>
                  <a:srgbClr val="0A3161"/>
                </a:solidFill>
                <a:ea typeface="ＭＳ Ｐゴシック" charset="0"/>
                <a:cs typeface="ＭＳ Ｐゴシック" charset="0"/>
              </a:rPr>
              <a:t>Design the Right Products</a:t>
            </a:r>
          </a:p>
        </p:txBody>
      </p:sp>
      <p:sp>
        <p:nvSpPr>
          <p:cNvPr id="13" name="TextBox 12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80CD0F35-4882-4604-809E-84D4DBDD4560}"/>
              </a:ext>
            </a:extLst>
          </p:cNvPr>
          <p:cNvSpPr txBox="1"/>
          <p:nvPr/>
        </p:nvSpPr>
        <p:spPr>
          <a:xfrm>
            <a:off x="2625409" y="3876054"/>
            <a:ext cx="18288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rgbClr val="0A3161"/>
                </a:solidFill>
              </a:rPr>
              <a:t>What solutions will better meet customer needs?</a:t>
            </a:r>
          </a:p>
          <a:p>
            <a:endParaRPr lang="en-US" sz="1400" baseline="0" dirty="0">
              <a:solidFill>
                <a:srgbClr val="0A3161"/>
              </a:solidFill>
            </a:endParaRPr>
          </a:p>
          <a:p>
            <a:r>
              <a:rPr lang="en-US" sz="1400" dirty="0">
                <a:solidFill>
                  <a:srgbClr val="0A3161"/>
                </a:solidFill>
              </a:rPr>
              <a:t>How do these solutions align with business goals?</a:t>
            </a:r>
            <a:endParaRPr lang="en-US" sz="1400" baseline="0" dirty="0">
              <a:solidFill>
                <a:srgbClr val="0A3161"/>
              </a:solidFill>
            </a:endParaRPr>
          </a:p>
        </p:txBody>
      </p:sp>
      <p:cxnSp>
        <p:nvCxnSpPr>
          <p:cNvPr id="16" name="Straight Connector 15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BE5163A5-6123-4DE8-93CE-AE233E427E4A}"/>
              </a:ext>
            </a:extLst>
          </p:cNvPr>
          <p:cNvCxnSpPr>
            <a:cxnSpLocks/>
          </p:cNvCxnSpPr>
          <p:nvPr/>
        </p:nvCxnSpPr>
        <p:spPr bwMode="auto">
          <a:xfrm>
            <a:off x="4557862" y="3309755"/>
            <a:ext cx="0" cy="2177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Arrow: Pentagon 6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FFA1C21E-3ABD-4A59-AD07-1CCE9E02D424}"/>
              </a:ext>
            </a:extLst>
          </p:cNvPr>
          <p:cNvSpPr>
            <a:spLocks/>
          </p:cNvSpPr>
          <p:nvPr/>
        </p:nvSpPr>
        <p:spPr bwMode="auto">
          <a:xfrm>
            <a:off x="4710113" y="2284698"/>
            <a:ext cx="2011680" cy="297372"/>
          </a:xfrm>
          <a:custGeom>
            <a:avLst/>
            <a:gdLst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0 w 1928576"/>
              <a:gd name="connsiteY5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375 w 1928576"/>
              <a:gd name="connsiteY5" fmla="*/ 134918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5 w 1928581"/>
              <a:gd name="connsiteY0" fmla="*/ 0 h 296844"/>
              <a:gd name="connsiteX1" fmla="*/ 1780159 w 1928581"/>
              <a:gd name="connsiteY1" fmla="*/ 0 h 296844"/>
              <a:gd name="connsiteX2" fmla="*/ 1928581 w 1928581"/>
              <a:gd name="connsiteY2" fmla="*/ 148422 h 296844"/>
              <a:gd name="connsiteX3" fmla="*/ 1780159 w 1928581"/>
              <a:gd name="connsiteY3" fmla="*/ 296844 h 296844"/>
              <a:gd name="connsiteX4" fmla="*/ 5 w 1928581"/>
              <a:gd name="connsiteY4" fmla="*/ 296844 h 296844"/>
              <a:gd name="connsiteX5" fmla="*/ 122030 w 1928581"/>
              <a:gd name="connsiteY5" fmla="*/ 138093 h 296844"/>
              <a:gd name="connsiteX6" fmla="*/ 5 w 1928581"/>
              <a:gd name="connsiteY6" fmla="*/ 0 h 296844"/>
              <a:gd name="connsiteX0" fmla="*/ 97305 w 2025881"/>
              <a:gd name="connsiteY0" fmla="*/ 11111 h 318832"/>
              <a:gd name="connsiteX1" fmla="*/ 1877459 w 2025881"/>
              <a:gd name="connsiteY1" fmla="*/ 11111 h 318832"/>
              <a:gd name="connsiteX2" fmla="*/ 2025881 w 2025881"/>
              <a:gd name="connsiteY2" fmla="*/ 159533 h 318832"/>
              <a:gd name="connsiteX3" fmla="*/ 1877459 w 2025881"/>
              <a:gd name="connsiteY3" fmla="*/ 307955 h 318832"/>
              <a:gd name="connsiteX4" fmla="*/ 97305 w 2025881"/>
              <a:gd name="connsiteY4" fmla="*/ 307955 h 318832"/>
              <a:gd name="connsiteX5" fmla="*/ 219330 w 2025881"/>
              <a:gd name="connsiteY5" fmla="*/ 161110 h 318832"/>
              <a:gd name="connsiteX6" fmla="*/ 97305 w 2025881"/>
              <a:gd name="connsiteY6" fmla="*/ 11111 h 318832"/>
              <a:gd name="connsiteX0" fmla="*/ 96957 w 2025533"/>
              <a:gd name="connsiteY0" fmla="*/ 528 h 308249"/>
              <a:gd name="connsiteX1" fmla="*/ 1877111 w 2025533"/>
              <a:gd name="connsiteY1" fmla="*/ 528 h 308249"/>
              <a:gd name="connsiteX2" fmla="*/ 2025533 w 2025533"/>
              <a:gd name="connsiteY2" fmla="*/ 148950 h 308249"/>
              <a:gd name="connsiteX3" fmla="*/ 1877111 w 2025533"/>
              <a:gd name="connsiteY3" fmla="*/ 297372 h 308249"/>
              <a:gd name="connsiteX4" fmla="*/ 96957 w 2025533"/>
              <a:gd name="connsiteY4" fmla="*/ 297372 h 308249"/>
              <a:gd name="connsiteX5" fmla="*/ 218982 w 2025533"/>
              <a:gd name="connsiteY5" fmla="*/ 150527 h 308249"/>
              <a:gd name="connsiteX6" fmla="*/ 96957 w 2025533"/>
              <a:gd name="connsiteY6" fmla="*/ 528 h 308249"/>
              <a:gd name="connsiteX0" fmla="*/ 4 w 1928580"/>
              <a:gd name="connsiteY0" fmla="*/ 528 h 297372"/>
              <a:gd name="connsiteX1" fmla="*/ 1780158 w 1928580"/>
              <a:gd name="connsiteY1" fmla="*/ 528 h 297372"/>
              <a:gd name="connsiteX2" fmla="*/ 1928580 w 1928580"/>
              <a:gd name="connsiteY2" fmla="*/ 148950 h 297372"/>
              <a:gd name="connsiteX3" fmla="*/ 1780158 w 1928580"/>
              <a:gd name="connsiteY3" fmla="*/ 297372 h 297372"/>
              <a:gd name="connsiteX4" fmla="*/ 4 w 1928580"/>
              <a:gd name="connsiteY4" fmla="*/ 297372 h 297372"/>
              <a:gd name="connsiteX5" fmla="*/ 122029 w 1928580"/>
              <a:gd name="connsiteY5" fmla="*/ 150527 h 297372"/>
              <a:gd name="connsiteX6" fmla="*/ 4 w 1928580"/>
              <a:gd name="connsiteY6" fmla="*/ 528 h 29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8580" h="297372">
                <a:moveTo>
                  <a:pt x="4" y="528"/>
                </a:moveTo>
                <a:cubicBezTo>
                  <a:pt x="-2248" y="-659"/>
                  <a:pt x="1186773" y="528"/>
                  <a:pt x="1780158" y="528"/>
                </a:cubicBezTo>
                <a:lnTo>
                  <a:pt x="1928580" y="148950"/>
                </a:lnTo>
                <a:lnTo>
                  <a:pt x="1780158" y="297372"/>
                </a:lnTo>
                <a:lnTo>
                  <a:pt x="4" y="297372"/>
                </a:lnTo>
                <a:cubicBezTo>
                  <a:pt x="-126" y="296710"/>
                  <a:pt x="126334" y="149733"/>
                  <a:pt x="122029" y="150527"/>
                </a:cubicBezTo>
                <a:cubicBezTo>
                  <a:pt x="123952" y="148417"/>
                  <a:pt x="2256" y="1715"/>
                  <a:pt x="4" y="528"/>
                </a:cubicBezTo>
                <a:close/>
              </a:path>
            </a:pathLst>
          </a:cu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2880" tIns="9144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Execution</a:t>
            </a:r>
          </a:p>
        </p:txBody>
      </p:sp>
      <p:sp>
        <p:nvSpPr>
          <p:cNvPr id="9" name="TextBox 8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B8BA1156-F093-48A5-85F3-132E1BF3CE9A}"/>
              </a:ext>
            </a:extLst>
          </p:cNvPr>
          <p:cNvSpPr txBox="1"/>
          <p:nvPr/>
        </p:nvSpPr>
        <p:spPr>
          <a:xfrm>
            <a:off x="4710113" y="3404888"/>
            <a:ext cx="17907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400" b="1" dirty="0">
                <a:solidFill>
                  <a:srgbClr val="0A3161"/>
                </a:solidFill>
                <a:ea typeface="ＭＳ Ｐゴシック" charset="0"/>
                <a:cs typeface="ＭＳ Ｐゴシック" charset="0"/>
              </a:rPr>
              <a:t>Build the Products Right</a:t>
            </a:r>
          </a:p>
        </p:txBody>
      </p:sp>
      <p:sp>
        <p:nvSpPr>
          <p:cNvPr id="14" name="TextBox 13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59806200-B9AF-4303-8268-8F2EA32B51BE}"/>
              </a:ext>
            </a:extLst>
          </p:cNvPr>
          <p:cNvSpPr txBox="1"/>
          <p:nvPr/>
        </p:nvSpPr>
        <p:spPr>
          <a:xfrm>
            <a:off x="4701077" y="3876054"/>
            <a:ext cx="18288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1400" baseline="0" dirty="0">
              <a:solidFill>
                <a:schemeClr val="accent1"/>
              </a:solidFill>
            </a:endParaRPr>
          </a:p>
          <a:p>
            <a:r>
              <a:rPr lang="en-US" sz="1400" baseline="0" dirty="0">
                <a:solidFill>
                  <a:srgbClr val="0A3161"/>
                </a:solidFill>
              </a:rPr>
              <a:t>How should the IRS design and deliver a complete experience?</a:t>
            </a:r>
          </a:p>
        </p:txBody>
      </p:sp>
      <p:cxnSp>
        <p:nvCxnSpPr>
          <p:cNvPr id="24" name="Straight Connector 23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49201251-44FE-4C89-88A9-33A42C9249C7}"/>
              </a:ext>
            </a:extLst>
          </p:cNvPr>
          <p:cNvCxnSpPr>
            <a:cxnSpLocks/>
          </p:cNvCxnSpPr>
          <p:nvPr/>
        </p:nvCxnSpPr>
        <p:spPr bwMode="auto">
          <a:xfrm>
            <a:off x="6634575" y="3309755"/>
            <a:ext cx="0" cy="2177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Arrow: Pentagon 6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BFD60C28-248F-4E31-B7A4-6DEADFA46FEB}"/>
              </a:ext>
            </a:extLst>
          </p:cNvPr>
          <p:cNvSpPr/>
          <p:nvPr/>
        </p:nvSpPr>
        <p:spPr bwMode="auto">
          <a:xfrm>
            <a:off x="6757002" y="2284698"/>
            <a:ext cx="1371600" cy="297372"/>
          </a:xfrm>
          <a:custGeom>
            <a:avLst/>
            <a:gdLst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0 w 1928576"/>
              <a:gd name="connsiteY5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375 w 1928576"/>
              <a:gd name="connsiteY5" fmla="*/ 134918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5 w 1928581"/>
              <a:gd name="connsiteY0" fmla="*/ 0 h 296844"/>
              <a:gd name="connsiteX1" fmla="*/ 1780159 w 1928581"/>
              <a:gd name="connsiteY1" fmla="*/ 0 h 296844"/>
              <a:gd name="connsiteX2" fmla="*/ 1928581 w 1928581"/>
              <a:gd name="connsiteY2" fmla="*/ 148422 h 296844"/>
              <a:gd name="connsiteX3" fmla="*/ 1780159 w 1928581"/>
              <a:gd name="connsiteY3" fmla="*/ 296844 h 296844"/>
              <a:gd name="connsiteX4" fmla="*/ 5 w 1928581"/>
              <a:gd name="connsiteY4" fmla="*/ 296844 h 296844"/>
              <a:gd name="connsiteX5" fmla="*/ 122030 w 1928581"/>
              <a:gd name="connsiteY5" fmla="*/ 138093 h 296844"/>
              <a:gd name="connsiteX6" fmla="*/ 5 w 1928581"/>
              <a:gd name="connsiteY6" fmla="*/ 0 h 296844"/>
              <a:gd name="connsiteX0" fmla="*/ 97305 w 2025881"/>
              <a:gd name="connsiteY0" fmla="*/ 11111 h 318832"/>
              <a:gd name="connsiteX1" fmla="*/ 1877459 w 2025881"/>
              <a:gd name="connsiteY1" fmla="*/ 11111 h 318832"/>
              <a:gd name="connsiteX2" fmla="*/ 2025881 w 2025881"/>
              <a:gd name="connsiteY2" fmla="*/ 159533 h 318832"/>
              <a:gd name="connsiteX3" fmla="*/ 1877459 w 2025881"/>
              <a:gd name="connsiteY3" fmla="*/ 307955 h 318832"/>
              <a:gd name="connsiteX4" fmla="*/ 97305 w 2025881"/>
              <a:gd name="connsiteY4" fmla="*/ 307955 h 318832"/>
              <a:gd name="connsiteX5" fmla="*/ 219330 w 2025881"/>
              <a:gd name="connsiteY5" fmla="*/ 161110 h 318832"/>
              <a:gd name="connsiteX6" fmla="*/ 97305 w 2025881"/>
              <a:gd name="connsiteY6" fmla="*/ 11111 h 318832"/>
              <a:gd name="connsiteX0" fmla="*/ 96957 w 2025533"/>
              <a:gd name="connsiteY0" fmla="*/ 528 h 308249"/>
              <a:gd name="connsiteX1" fmla="*/ 1877111 w 2025533"/>
              <a:gd name="connsiteY1" fmla="*/ 528 h 308249"/>
              <a:gd name="connsiteX2" fmla="*/ 2025533 w 2025533"/>
              <a:gd name="connsiteY2" fmla="*/ 148950 h 308249"/>
              <a:gd name="connsiteX3" fmla="*/ 1877111 w 2025533"/>
              <a:gd name="connsiteY3" fmla="*/ 297372 h 308249"/>
              <a:gd name="connsiteX4" fmla="*/ 96957 w 2025533"/>
              <a:gd name="connsiteY4" fmla="*/ 297372 h 308249"/>
              <a:gd name="connsiteX5" fmla="*/ 218982 w 2025533"/>
              <a:gd name="connsiteY5" fmla="*/ 150527 h 308249"/>
              <a:gd name="connsiteX6" fmla="*/ 96957 w 2025533"/>
              <a:gd name="connsiteY6" fmla="*/ 528 h 308249"/>
              <a:gd name="connsiteX0" fmla="*/ 4 w 1928580"/>
              <a:gd name="connsiteY0" fmla="*/ 528 h 297372"/>
              <a:gd name="connsiteX1" fmla="*/ 1780158 w 1928580"/>
              <a:gd name="connsiteY1" fmla="*/ 528 h 297372"/>
              <a:gd name="connsiteX2" fmla="*/ 1928580 w 1928580"/>
              <a:gd name="connsiteY2" fmla="*/ 148950 h 297372"/>
              <a:gd name="connsiteX3" fmla="*/ 1780158 w 1928580"/>
              <a:gd name="connsiteY3" fmla="*/ 297372 h 297372"/>
              <a:gd name="connsiteX4" fmla="*/ 4 w 1928580"/>
              <a:gd name="connsiteY4" fmla="*/ 297372 h 297372"/>
              <a:gd name="connsiteX5" fmla="*/ 122029 w 1928580"/>
              <a:gd name="connsiteY5" fmla="*/ 150527 h 297372"/>
              <a:gd name="connsiteX6" fmla="*/ 4 w 1928580"/>
              <a:gd name="connsiteY6" fmla="*/ 528 h 297372"/>
              <a:gd name="connsiteX0" fmla="*/ 4 w 1780158"/>
              <a:gd name="connsiteY0" fmla="*/ 528 h 297372"/>
              <a:gd name="connsiteX1" fmla="*/ 1780158 w 1780158"/>
              <a:gd name="connsiteY1" fmla="*/ 528 h 297372"/>
              <a:gd name="connsiteX2" fmla="*/ 1780158 w 1780158"/>
              <a:gd name="connsiteY2" fmla="*/ 297372 h 297372"/>
              <a:gd name="connsiteX3" fmla="*/ 4 w 1780158"/>
              <a:gd name="connsiteY3" fmla="*/ 297372 h 297372"/>
              <a:gd name="connsiteX4" fmla="*/ 122029 w 1780158"/>
              <a:gd name="connsiteY4" fmla="*/ 150527 h 297372"/>
              <a:gd name="connsiteX5" fmla="*/ 4 w 1780158"/>
              <a:gd name="connsiteY5" fmla="*/ 528 h 29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0158" h="297372">
                <a:moveTo>
                  <a:pt x="4" y="528"/>
                </a:moveTo>
                <a:cubicBezTo>
                  <a:pt x="-2248" y="-659"/>
                  <a:pt x="1186773" y="528"/>
                  <a:pt x="1780158" y="528"/>
                </a:cubicBezTo>
                <a:lnTo>
                  <a:pt x="1780158" y="297372"/>
                </a:lnTo>
                <a:lnTo>
                  <a:pt x="4" y="297372"/>
                </a:lnTo>
                <a:cubicBezTo>
                  <a:pt x="-126" y="296710"/>
                  <a:pt x="126334" y="149733"/>
                  <a:pt x="122029" y="150527"/>
                </a:cubicBezTo>
                <a:cubicBezTo>
                  <a:pt x="123952" y="148417"/>
                  <a:pt x="2256" y="1715"/>
                  <a:pt x="4" y="528"/>
                </a:cubicBezTo>
                <a:close/>
              </a:path>
            </a:pathLst>
          </a:cu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2880" tIns="9144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Measurement</a:t>
            </a:r>
          </a:p>
        </p:txBody>
      </p:sp>
      <p:sp>
        <p:nvSpPr>
          <p:cNvPr id="20" name="Arrow: U-Turn 14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BD0D3C59-4A60-4062-8822-B11CA061DE09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7768894" y="2145228"/>
            <a:ext cx="1025694" cy="1303501"/>
          </a:xfrm>
          <a:custGeom>
            <a:avLst/>
            <a:gdLst>
              <a:gd name="connsiteX0" fmla="*/ 0 w 1172221"/>
              <a:gd name="connsiteY0" fmla="*/ 1303501 h 1303501"/>
              <a:gd name="connsiteX1" fmla="*/ 0 w 1172221"/>
              <a:gd name="connsiteY1" fmla="*/ 512847 h 1303501"/>
              <a:gd name="connsiteX2" fmla="*/ 512847 w 1172221"/>
              <a:gd name="connsiteY2" fmla="*/ 0 h 1303501"/>
              <a:gd name="connsiteX3" fmla="*/ 512847 w 1172221"/>
              <a:gd name="connsiteY3" fmla="*/ 0 h 1303501"/>
              <a:gd name="connsiteX4" fmla="*/ 1025694 w 1172221"/>
              <a:gd name="connsiteY4" fmla="*/ 512847 h 1303501"/>
              <a:gd name="connsiteX5" fmla="*/ 1025693 w 1172221"/>
              <a:gd name="connsiteY5" fmla="*/ 684571 h 1303501"/>
              <a:gd name="connsiteX6" fmla="*/ 1172221 w 1172221"/>
              <a:gd name="connsiteY6" fmla="*/ 684571 h 1303501"/>
              <a:gd name="connsiteX7" fmla="*/ 879166 w 1172221"/>
              <a:gd name="connsiteY7" fmla="*/ 977626 h 1303501"/>
              <a:gd name="connsiteX8" fmla="*/ 586111 w 1172221"/>
              <a:gd name="connsiteY8" fmla="*/ 684571 h 1303501"/>
              <a:gd name="connsiteX9" fmla="*/ 732638 w 1172221"/>
              <a:gd name="connsiteY9" fmla="*/ 684571 h 1303501"/>
              <a:gd name="connsiteX10" fmla="*/ 732638 w 1172221"/>
              <a:gd name="connsiteY10" fmla="*/ 512847 h 1303501"/>
              <a:gd name="connsiteX11" fmla="*/ 512847 w 1172221"/>
              <a:gd name="connsiteY11" fmla="*/ 293056 h 1303501"/>
              <a:gd name="connsiteX12" fmla="*/ 512847 w 1172221"/>
              <a:gd name="connsiteY12" fmla="*/ 293055 h 1303501"/>
              <a:gd name="connsiteX13" fmla="*/ 293056 w 1172221"/>
              <a:gd name="connsiteY13" fmla="*/ 512846 h 1303501"/>
              <a:gd name="connsiteX14" fmla="*/ 293055 w 1172221"/>
              <a:gd name="connsiteY14" fmla="*/ 1303501 h 1303501"/>
              <a:gd name="connsiteX15" fmla="*/ 0 w 1172221"/>
              <a:gd name="connsiteY15" fmla="*/ 1303501 h 1303501"/>
              <a:gd name="connsiteX0" fmla="*/ 0 w 1172221"/>
              <a:gd name="connsiteY0" fmla="*/ 1303501 h 1303501"/>
              <a:gd name="connsiteX1" fmla="*/ 0 w 1172221"/>
              <a:gd name="connsiteY1" fmla="*/ 512847 h 1303501"/>
              <a:gd name="connsiteX2" fmla="*/ 512847 w 1172221"/>
              <a:gd name="connsiteY2" fmla="*/ 0 h 1303501"/>
              <a:gd name="connsiteX3" fmla="*/ 512847 w 1172221"/>
              <a:gd name="connsiteY3" fmla="*/ 0 h 1303501"/>
              <a:gd name="connsiteX4" fmla="*/ 1025694 w 1172221"/>
              <a:gd name="connsiteY4" fmla="*/ 512847 h 1303501"/>
              <a:gd name="connsiteX5" fmla="*/ 1025693 w 1172221"/>
              <a:gd name="connsiteY5" fmla="*/ 684571 h 1303501"/>
              <a:gd name="connsiteX6" fmla="*/ 1172221 w 1172221"/>
              <a:gd name="connsiteY6" fmla="*/ 684571 h 1303501"/>
              <a:gd name="connsiteX7" fmla="*/ 879166 w 1172221"/>
              <a:gd name="connsiteY7" fmla="*/ 977626 h 1303501"/>
              <a:gd name="connsiteX8" fmla="*/ 732638 w 1172221"/>
              <a:gd name="connsiteY8" fmla="*/ 684571 h 1303501"/>
              <a:gd name="connsiteX9" fmla="*/ 732638 w 1172221"/>
              <a:gd name="connsiteY9" fmla="*/ 512847 h 1303501"/>
              <a:gd name="connsiteX10" fmla="*/ 512847 w 1172221"/>
              <a:gd name="connsiteY10" fmla="*/ 293056 h 1303501"/>
              <a:gd name="connsiteX11" fmla="*/ 512847 w 1172221"/>
              <a:gd name="connsiteY11" fmla="*/ 293055 h 1303501"/>
              <a:gd name="connsiteX12" fmla="*/ 293056 w 1172221"/>
              <a:gd name="connsiteY12" fmla="*/ 512846 h 1303501"/>
              <a:gd name="connsiteX13" fmla="*/ 293055 w 1172221"/>
              <a:gd name="connsiteY13" fmla="*/ 1303501 h 1303501"/>
              <a:gd name="connsiteX14" fmla="*/ 0 w 1172221"/>
              <a:gd name="connsiteY14" fmla="*/ 1303501 h 1303501"/>
              <a:gd name="connsiteX0" fmla="*/ 0 w 1025694"/>
              <a:gd name="connsiteY0" fmla="*/ 1303501 h 1303501"/>
              <a:gd name="connsiteX1" fmla="*/ 0 w 1025694"/>
              <a:gd name="connsiteY1" fmla="*/ 512847 h 1303501"/>
              <a:gd name="connsiteX2" fmla="*/ 512847 w 1025694"/>
              <a:gd name="connsiteY2" fmla="*/ 0 h 1303501"/>
              <a:gd name="connsiteX3" fmla="*/ 512847 w 1025694"/>
              <a:gd name="connsiteY3" fmla="*/ 0 h 1303501"/>
              <a:gd name="connsiteX4" fmla="*/ 1025694 w 1025694"/>
              <a:gd name="connsiteY4" fmla="*/ 512847 h 1303501"/>
              <a:gd name="connsiteX5" fmla="*/ 1025693 w 1025694"/>
              <a:gd name="connsiteY5" fmla="*/ 684571 h 1303501"/>
              <a:gd name="connsiteX6" fmla="*/ 879166 w 1025694"/>
              <a:gd name="connsiteY6" fmla="*/ 977626 h 1303501"/>
              <a:gd name="connsiteX7" fmla="*/ 732638 w 1025694"/>
              <a:gd name="connsiteY7" fmla="*/ 684571 h 1303501"/>
              <a:gd name="connsiteX8" fmla="*/ 732638 w 1025694"/>
              <a:gd name="connsiteY8" fmla="*/ 512847 h 1303501"/>
              <a:gd name="connsiteX9" fmla="*/ 512847 w 1025694"/>
              <a:gd name="connsiteY9" fmla="*/ 293056 h 1303501"/>
              <a:gd name="connsiteX10" fmla="*/ 512847 w 1025694"/>
              <a:gd name="connsiteY10" fmla="*/ 293055 h 1303501"/>
              <a:gd name="connsiteX11" fmla="*/ 293056 w 1025694"/>
              <a:gd name="connsiteY11" fmla="*/ 512846 h 1303501"/>
              <a:gd name="connsiteX12" fmla="*/ 293055 w 1025694"/>
              <a:gd name="connsiteY12" fmla="*/ 1303501 h 1303501"/>
              <a:gd name="connsiteX13" fmla="*/ 0 w 1025694"/>
              <a:gd name="connsiteY13" fmla="*/ 1303501 h 1303501"/>
              <a:gd name="connsiteX0" fmla="*/ 0 w 1025694"/>
              <a:gd name="connsiteY0" fmla="*/ 1303501 h 1303501"/>
              <a:gd name="connsiteX1" fmla="*/ 0 w 1025694"/>
              <a:gd name="connsiteY1" fmla="*/ 512847 h 1303501"/>
              <a:gd name="connsiteX2" fmla="*/ 512847 w 1025694"/>
              <a:gd name="connsiteY2" fmla="*/ 0 h 1303501"/>
              <a:gd name="connsiteX3" fmla="*/ 512847 w 1025694"/>
              <a:gd name="connsiteY3" fmla="*/ 0 h 1303501"/>
              <a:gd name="connsiteX4" fmla="*/ 1025694 w 1025694"/>
              <a:gd name="connsiteY4" fmla="*/ 512847 h 1303501"/>
              <a:gd name="connsiteX5" fmla="*/ 1025693 w 1025694"/>
              <a:gd name="connsiteY5" fmla="*/ 684571 h 1303501"/>
              <a:gd name="connsiteX6" fmla="*/ 879169 w 1025694"/>
              <a:gd name="connsiteY6" fmla="*/ 822845 h 1303501"/>
              <a:gd name="connsiteX7" fmla="*/ 732638 w 1025694"/>
              <a:gd name="connsiteY7" fmla="*/ 684571 h 1303501"/>
              <a:gd name="connsiteX8" fmla="*/ 732638 w 1025694"/>
              <a:gd name="connsiteY8" fmla="*/ 512847 h 1303501"/>
              <a:gd name="connsiteX9" fmla="*/ 512847 w 1025694"/>
              <a:gd name="connsiteY9" fmla="*/ 293056 h 1303501"/>
              <a:gd name="connsiteX10" fmla="*/ 512847 w 1025694"/>
              <a:gd name="connsiteY10" fmla="*/ 293055 h 1303501"/>
              <a:gd name="connsiteX11" fmla="*/ 293056 w 1025694"/>
              <a:gd name="connsiteY11" fmla="*/ 512846 h 1303501"/>
              <a:gd name="connsiteX12" fmla="*/ 293055 w 1025694"/>
              <a:gd name="connsiteY12" fmla="*/ 1303501 h 1303501"/>
              <a:gd name="connsiteX13" fmla="*/ 0 w 1025694"/>
              <a:gd name="connsiteY13" fmla="*/ 1303501 h 130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5694" h="1303501">
                <a:moveTo>
                  <a:pt x="0" y="1303501"/>
                </a:moveTo>
                <a:lnTo>
                  <a:pt x="0" y="512847"/>
                </a:lnTo>
                <a:cubicBezTo>
                  <a:pt x="0" y="229609"/>
                  <a:pt x="229609" y="0"/>
                  <a:pt x="512847" y="0"/>
                </a:cubicBezTo>
                <a:lnTo>
                  <a:pt x="512847" y="0"/>
                </a:lnTo>
                <a:cubicBezTo>
                  <a:pt x="796085" y="0"/>
                  <a:pt x="1025694" y="229609"/>
                  <a:pt x="1025694" y="512847"/>
                </a:cubicBezTo>
                <a:cubicBezTo>
                  <a:pt x="1025694" y="570088"/>
                  <a:pt x="1025693" y="627330"/>
                  <a:pt x="1025693" y="684571"/>
                </a:cubicBezTo>
                <a:lnTo>
                  <a:pt x="879169" y="822845"/>
                </a:lnTo>
                <a:lnTo>
                  <a:pt x="732638" y="684571"/>
                </a:lnTo>
                <a:lnTo>
                  <a:pt x="732638" y="512847"/>
                </a:lnTo>
                <a:cubicBezTo>
                  <a:pt x="732638" y="391460"/>
                  <a:pt x="634234" y="293056"/>
                  <a:pt x="512847" y="293056"/>
                </a:cubicBezTo>
                <a:lnTo>
                  <a:pt x="512847" y="293055"/>
                </a:lnTo>
                <a:cubicBezTo>
                  <a:pt x="391460" y="293055"/>
                  <a:pt x="293056" y="391459"/>
                  <a:pt x="293056" y="512846"/>
                </a:cubicBezTo>
                <a:cubicBezTo>
                  <a:pt x="293056" y="776398"/>
                  <a:pt x="293055" y="1039949"/>
                  <a:pt x="293055" y="1303501"/>
                </a:cubicBezTo>
                <a:lnTo>
                  <a:pt x="0" y="1303501"/>
                </a:lnTo>
                <a:close/>
              </a:path>
            </a:pathLst>
          </a:cu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30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TextBox 22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AA3D8856-3ACC-49E9-B199-5F2280917AAE}"/>
              </a:ext>
            </a:extLst>
          </p:cNvPr>
          <p:cNvSpPr txBox="1"/>
          <p:nvPr/>
        </p:nvSpPr>
        <p:spPr>
          <a:xfrm>
            <a:off x="6755982" y="3404888"/>
            <a:ext cx="184310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400" b="1" dirty="0">
                <a:solidFill>
                  <a:srgbClr val="0A3161"/>
                </a:solidFill>
                <a:ea typeface="ＭＳ Ｐゴシック" charset="0"/>
                <a:cs typeface="ＭＳ Ｐゴシック" charset="0"/>
              </a:rPr>
              <a:t>Learn how Customers Use the Products</a:t>
            </a:r>
          </a:p>
        </p:txBody>
      </p:sp>
      <p:sp>
        <p:nvSpPr>
          <p:cNvPr id="22" name="TextBox 21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88F69BA5-E82D-4DB3-912A-358D6E9ADB01}"/>
              </a:ext>
            </a:extLst>
          </p:cNvPr>
          <p:cNvSpPr txBox="1"/>
          <p:nvPr/>
        </p:nvSpPr>
        <p:spPr>
          <a:xfrm>
            <a:off x="6767512" y="3876054"/>
            <a:ext cx="182880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rgbClr val="0A3161"/>
                </a:solidFill>
              </a:rPr>
              <a:t>What enhancements could the IRS make to improve customer experience?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AC2F0-11B2-46D3-B5BE-61F4805C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8F1A7-E7AF-4766-BF80-A766E209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0C0ABD4-637E-4D85-A3CB-8751A61B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504664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4049-A68E-A445-BAAD-75379ABD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use an iterative design 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B45A5-F2F0-634B-9B2C-182CA009C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5840"/>
            <a:ext cx="5274297" cy="4846320"/>
          </a:xfrm>
        </p:spPr>
        <p:txBody>
          <a:bodyPr/>
          <a:lstStyle/>
          <a:p>
            <a:endParaRPr lang="en-US" sz="1600" b="0" dirty="0">
              <a:solidFill>
                <a:schemeClr val="tx2"/>
              </a:solidFill>
            </a:endParaRPr>
          </a:p>
          <a:p>
            <a:r>
              <a:rPr lang="en-US" sz="1800" b="0" dirty="0">
                <a:solidFill>
                  <a:schemeClr val="tx2"/>
                </a:solidFill>
              </a:rPr>
              <a:t>Using this iterative design process for the Tax Withholding Estimator, we will create the best experience for the public:</a:t>
            </a:r>
          </a:p>
          <a:p>
            <a:pPr marL="34290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800" dirty="0"/>
              <a:t>Identify a need</a:t>
            </a:r>
          </a:p>
          <a:p>
            <a:pPr marL="34290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</a:rPr>
              <a:t>Elaborate and brainstorm </a:t>
            </a:r>
            <a:r>
              <a:rPr lang="en-US" sz="1800" dirty="0"/>
              <a:t>to create a solution that follows UX best practices</a:t>
            </a:r>
          </a:p>
          <a:p>
            <a:pPr marL="34290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800" dirty="0"/>
              <a:t>Test the app with real users</a:t>
            </a:r>
          </a:p>
          <a:p>
            <a:pPr marL="34290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800" dirty="0"/>
              <a:t>Have a “refine” approach</a:t>
            </a:r>
          </a:p>
          <a:p>
            <a:pPr marL="34290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800" b="1" dirty="0"/>
              <a:t>Test again</a:t>
            </a:r>
          </a:p>
          <a:p>
            <a:pPr marL="34290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800" dirty="0"/>
              <a:t>Repeat as necessary</a:t>
            </a:r>
          </a:p>
          <a:p>
            <a:pPr marL="34290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800" dirty="0"/>
              <a:t>Update the application with continuous analytics and feedback from app-specific survey and user testing</a:t>
            </a:r>
          </a:p>
        </p:txBody>
      </p:sp>
      <p:graphicFrame>
        <p:nvGraphicFramePr>
          <p:cNvPr id="9" name="Diagram 8" descr="Process graphic outlining the iterative design process steps: Elaboration, User Test, Refine, User Test, Refine, User Test, Build">
            <a:extLst>
              <a:ext uri="{FF2B5EF4-FFF2-40B4-BE49-F238E27FC236}">
                <a16:creationId xmlns:a16="http://schemas.microsoft.com/office/drawing/2014/main" id="{2C331DD5-E20C-6B44-B439-4FA5E65142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408502"/>
              </p:ext>
            </p:extLst>
          </p:nvPr>
        </p:nvGraphicFramePr>
        <p:xfrm>
          <a:off x="4572000" y="1288049"/>
          <a:ext cx="4868799" cy="4230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E907C-72E2-684B-B920-B367C71E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B64B48-E021-654A-9250-A7EDE8AD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9F703B-9DEA-C144-9299-4D2DECA8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102244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D5C97-6245-41F9-8A69-FD892D01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development was critical </a:t>
            </a:r>
            <a:br>
              <a:rPr lang="en-US" dirty="0"/>
            </a:br>
            <a:r>
              <a:rPr lang="en-US" dirty="0"/>
              <a:t>to our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66832-F2E9-408C-8CB8-B487192C6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0A3161"/>
                </a:solidFill>
              </a:rPr>
              <a:t>Our process has adopted Agile principles from start to finish, developing a product faster with fewer headaches.</a:t>
            </a:r>
          </a:p>
          <a:p>
            <a:r>
              <a:rPr lang="en-US" b="0" dirty="0">
                <a:solidFill>
                  <a:srgbClr val="0A3161"/>
                </a:solidFill>
              </a:rPr>
              <a:t>Without the Agile method, we wouldn’t have been able to update this application as much as we have in the past 3 years. </a:t>
            </a:r>
          </a:p>
          <a:p>
            <a:endParaRPr lang="en-US" b="0" dirty="0"/>
          </a:p>
        </p:txBody>
      </p:sp>
      <p:graphicFrame>
        <p:nvGraphicFramePr>
          <p:cNvPr id="7" name="Diagram 6" descr="Process graphic outlining the iterative Agile process: Plan, Design, Build, Test, Review">
            <a:extLst>
              <a:ext uri="{FF2B5EF4-FFF2-40B4-BE49-F238E27FC236}">
                <a16:creationId xmlns:a16="http://schemas.microsoft.com/office/drawing/2014/main" id="{BB3B8462-44E7-4DE4-85BF-214B93F5B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424016"/>
              </p:ext>
            </p:extLst>
          </p:nvPr>
        </p:nvGraphicFramePr>
        <p:xfrm>
          <a:off x="1841633" y="2590952"/>
          <a:ext cx="5460733" cy="3640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FD7B1-3BAC-4171-8866-FE7BEEE5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EEC00-44D6-4A37-8395-093395E5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0E6BF1-42F1-4EE8-AF67-CA9F3A15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2882624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C0FF2-3B37-4F66-B388-93B1F84C2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keep the main goal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CA113-06BB-4DF7-BAF4-A1AFF249A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u="sng" dirty="0"/>
          </a:p>
          <a:p>
            <a:endParaRPr lang="en-US" u="sng" dirty="0"/>
          </a:p>
          <a:p>
            <a:r>
              <a:rPr lang="en-US" b="0" dirty="0">
                <a:solidFill>
                  <a:srgbClr val="0A3161"/>
                </a:solidFill>
              </a:rPr>
              <a:t>The public would like a user-friendly tool to help them understand how to fill out a Form W-4 to make sure they don’t have too much, or too little federal income tax withheld from their pay. </a:t>
            </a:r>
          </a:p>
          <a:p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5D1AC-87E6-4D31-BAFD-CF03F147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8E20E-45D7-40FA-8D53-536B856A7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C50D04-1937-41E9-BEAB-1722ACC8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85723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5ED6C-C063-436B-88DF-F8030A87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more importantly, keep the </a:t>
            </a:r>
            <a:br>
              <a:rPr lang="en-US" dirty="0"/>
            </a:br>
            <a:r>
              <a:rPr lang="en-US" dirty="0"/>
              <a:t>end-user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9148F-63B5-4FF4-9A9B-5CA74124B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0A3161"/>
                </a:solidFill>
              </a:rPr>
              <a:t>The team used 3 personas, who represent most of the people using the application, to prioritize research and backlog items that serve users better.</a:t>
            </a:r>
          </a:p>
          <a:p>
            <a:endParaRPr lang="en-US" dirty="0"/>
          </a:p>
        </p:txBody>
      </p:sp>
      <p:pic>
        <p:nvPicPr>
          <p:cNvPr id="11" name="Graphic 10" descr="Cartoon image of a man used as Frank, the simple routine filer">
            <a:extLst>
              <a:ext uri="{FF2B5EF4-FFF2-40B4-BE49-F238E27FC236}">
                <a16:creationId xmlns:a16="http://schemas.microsoft.com/office/drawing/2014/main" id="{E7BA16D2-4F80-4469-BADA-0612326B5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339" y="2716400"/>
            <a:ext cx="1285875" cy="17335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5B0061-6E1A-455A-99B0-0B1FD437DBCD}"/>
              </a:ext>
            </a:extLst>
          </p:cNvPr>
          <p:cNvSpPr txBox="1"/>
          <p:nvPr/>
        </p:nvSpPr>
        <p:spPr>
          <a:xfrm>
            <a:off x="1089339" y="4622104"/>
            <a:ext cx="2217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B31942"/>
                </a:solidFill>
              </a:rPr>
              <a:t>Frank</a:t>
            </a:r>
          </a:p>
          <a:p>
            <a:r>
              <a:rPr lang="en-US" sz="1800" dirty="0">
                <a:solidFill>
                  <a:srgbClr val="0A3161"/>
                </a:solidFill>
              </a:rPr>
              <a:t>Simple routine filer</a:t>
            </a:r>
          </a:p>
        </p:txBody>
      </p:sp>
      <p:pic>
        <p:nvPicPr>
          <p:cNvPr id="13" name="Graphic 12" descr="Cartoon image of a woman holding a laptop used as Mara, the first-time filer">
            <a:extLst>
              <a:ext uri="{FF2B5EF4-FFF2-40B4-BE49-F238E27FC236}">
                <a16:creationId xmlns:a16="http://schemas.microsoft.com/office/drawing/2014/main" id="{62F6FBA0-6ADF-4386-9DCC-630FD824A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1412" y="2640200"/>
            <a:ext cx="1781175" cy="18097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C9F0CB-1E37-4FD2-8D2A-1EBEE125F69D}"/>
              </a:ext>
            </a:extLst>
          </p:cNvPr>
          <p:cNvSpPr txBox="1"/>
          <p:nvPr/>
        </p:nvSpPr>
        <p:spPr>
          <a:xfrm>
            <a:off x="3681412" y="4622104"/>
            <a:ext cx="1781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B31942"/>
                </a:solidFill>
              </a:rPr>
              <a:t>Leslie</a:t>
            </a:r>
          </a:p>
          <a:p>
            <a:r>
              <a:rPr lang="en-US" sz="1800" dirty="0">
                <a:solidFill>
                  <a:srgbClr val="0A3161"/>
                </a:solidFill>
              </a:rPr>
              <a:t>First-time filer</a:t>
            </a:r>
          </a:p>
        </p:txBody>
      </p:sp>
      <p:pic>
        <p:nvPicPr>
          <p:cNvPr id="9" name="Graphic 8" descr="Cartoon image of a man with facial hair used as George, the multiple part-time job filer">
            <a:extLst>
              <a:ext uri="{FF2B5EF4-FFF2-40B4-BE49-F238E27FC236}">
                <a16:creationId xmlns:a16="http://schemas.microsoft.com/office/drawing/2014/main" id="{86DC8E68-8374-4555-A4D9-1D58235D73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0800" y="2654487"/>
            <a:ext cx="1314450" cy="17811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3367C1-28FC-457E-B4E5-60F71843914B}"/>
              </a:ext>
            </a:extLst>
          </p:cNvPr>
          <p:cNvSpPr txBox="1"/>
          <p:nvPr/>
        </p:nvSpPr>
        <p:spPr>
          <a:xfrm>
            <a:off x="6400800" y="4622104"/>
            <a:ext cx="1997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B31942"/>
                </a:solidFill>
              </a:rPr>
              <a:t>George</a:t>
            </a:r>
          </a:p>
          <a:p>
            <a:r>
              <a:rPr lang="en-US" sz="1800" dirty="0">
                <a:solidFill>
                  <a:srgbClr val="0A3161"/>
                </a:solidFill>
              </a:rPr>
              <a:t>Multiple part-time job filer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65FB2-1365-409C-ABBD-5FE7263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CCA57-65DD-4186-9D84-F89D6BC7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962FF4-F567-4033-BE51-85A3423F0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798289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4CA00D-1484-46F4-AB43-E997FC05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0A3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95B435-03A0-3A4E-BF0B-7059CFC9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086099"/>
            <a:ext cx="5486400" cy="685800"/>
          </a:xfrm>
        </p:spPr>
        <p:txBody>
          <a:bodyPr/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How it’s going</a:t>
            </a:r>
          </a:p>
        </p:txBody>
      </p:sp>
    </p:spTree>
    <p:extLst>
      <p:ext uri="{BB962C8B-B14F-4D97-AF65-F5344CB8AC3E}">
        <p14:creationId xmlns:p14="http://schemas.microsoft.com/office/powerpoint/2010/main" val="2304011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6C4985F-AEB6-47A2-AA5D-89AFFA22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started with a low-fidelity concept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27CD9A-5ADE-4B73-9161-E2D2ED59DB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sz="1800" b="0" kern="0" dirty="0">
              <a:solidFill>
                <a:srgbClr val="0A316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b="0" kern="0" dirty="0">
                <a:solidFill>
                  <a:srgbClr val="0A3161"/>
                </a:solidFill>
              </a:rPr>
              <a:t>We used user research findings and recommendations to create these concepts for the 2019 elaboration session.</a:t>
            </a:r>
          </a:p>
          <a:p>
            <a:pPr>
              <a:lnSpc>
                <a:spcPct val="100000"/>
              </a:lnSpc>
            </a:pPr>
            <a:r>
              <a:rPr lang="en-US" sz="1800" b="0" kern="0" dirty="0">
                <a:solidFill>
                  <a:srgbClr val="0A3161"/>
                </a:solidFill>
              </a:rPr>
              <a:t>The subject matter experts and the development team gave feedback and insights </a:t>
            </a:r>
            <a:r>
              <a:rPr lang="en-US" sz="1800" kern="0" dirty="0">
                <a:solidFill>
                  <a:srgbClr val="0A3161"/>
                </a:solidFill>
              </a:rPr>
              <a:t>based on expertise and technological applications unknown to UXD. </a:t>
            </a:r>
          </a:p>
        </p:txBody>
      </p:sp>
      <p:pic>
        <p:nvPicPr>
          <p:cNvPr id="9" name="Content Placeholder 8" descr="Screenshot of concept sketch screens for the proposed application, February 2019.">
            <a:extLst>
              <a:ext uri="{FF2B5EF4-FFF2-40B4-BE49-F238E27FC236}">
                <a16:creationId xmlns:a16="http://schemas.microsoft.com/office/drawing/2014/main" id="{4DB3253C-FBCF-401D-821D-CC9C140926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11151" y="744026"/>
            <a:ext cx="2918449" cy="536994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1177A-E2F0-455E-90AF-43B2F28E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723F0-5E1A-4E46-8B06-411B049E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6C610-367D-4738-B5BA-8AFC8703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2087453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670D1-B897-45DE-B5B0-BF0CA1E1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then moved to high-fidelity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C08A2-737C-4E75-B255-44AADC00E3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Original Withholding Calculator (2019)</a:t>
            </a:r>
          </a:p>
        </p:txBody>
      </p:sp>
      <p:pic>
        <p:nvPicPr>
          <p:cNvPr id="11" name="Content Placeholder 10" descr="Screenshot of first page of the former 2019 Withholding Calculator with 2 questions.">
            <a:extLst>
              <a:ext uri="{FF2B5EF4-FFF2-40B4-BE49-F238E27FC236}">
                <a16:creationId xmlns:a16="http://schemas.microsoft.com/office/drawing/2014/main" id="{5CAA9D0A-6D11-4E1C-BA91-89245F1488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3077038"/>
            <a:ext cx="3932238" cy="233111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1D2A8-87A5-4118-BF10-A290CE963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/>
              <a:t>New Tax Withholding Estimator (2019 concept)</a:t>
            </a:r>
          </a:p>
        </p:txBody>
      </p:sp>
      <p:pic>
        <p:nvPicPr>
          <p:cNvPr id="17" name="Content Placeholder 16" descr="Screenshot of first page of the 2019 Tax Withholding Estimator concept. ">
            <a:extLst>
              <a:ext uri="{FF2B5EF4-FFF2-40B4-BE49-F238E27FC236}">
                <a16:creationId xmlns:a16="http://schemas.microsoft.com/office/drawing/2014/main" id="{967AD1D0-11E1-4543-B01A-11A15968C90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54563" y="2850301"/>
            <a:ext cx="3932237" cy="278458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Oval 17" descr="Red bubble next to change number 1.">
            <a:extLst>
              <a:ext uri="{FF2B5EF4-FFF2-40B4-BE49-F238E27FC236}">
                <a16:creationId xmlns:a16="http://schemas.microsoft.com/office/drawing/2014/main" id="{E04BD93E-F991-465A-81B4-66AE25C3D334}"/>
              </a:ext>
            </a:extLst>
          </p:cNvPr>
          <p:cNvSpPr/>
          <p:nvPr/>
        </p:nvSpPr>
        <p:spPr bwMode="auto">
          <a:xfrm>
            <a:off x="5452711" y="2850301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9" name="Oval 18" descr="Red bubble next to change number 2.">
            <a:extLst>
              <a:ext uri="{FF2B5EF4-FFF2-40B4-BE49-F238E27FC236}">
                <a16:creationId xmlns:a16="http://schemas.microsoft.com/office/drawing/2014/main" id="{143825C2-E26A-4367-8E24-B67B9A86118D}"/>
              </a:ext>
            </a:extLst>
          </p:cNvPr>
          <p:cNvSpPr/>
          <p:nvPr/>
        </p:nvSpPr>
        <p:spPr bwMode="auto">
          <a:xfrm>
            <a:off x="7628061" y="3429000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20" name="Oval 19" descr="Red bubble next to change number 3.">
            <a:extLst>
              <a:ext uri="{FF2B5EF4-FFF2-40B4-BE49-F238E27FC236}">
                <a16:creationId xmlns:a16="http://schemas.microsoft.com/office/drawing/2014/main" id="{87EC3AB3-062B-4A14-A737-F2A6659A612A}"/>
              </a:ext>
            </a:extLst>
          </p:cNvPr>
          <p:cNvSpPr/>
          <p:nvPr/>
        </p:nvSpPr>
        <p:spPr bwMode="auto">
          <a:xfrm>
            <a:off x="5396563" y="3690736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21" name="Oval 20" descr="Red bubble next to change number 4.">
            <a:extLst>
              <a:ext uri="{FF2B5EF4-FFF2-40B4-BE49-F238E27FC236}">
                <a16:creationId xmlns:a16="http://schemas.microsoft.com/office/drawing/2014/main" id="{0BDB226D-B32C-4E15-B22B-BD6D7AC14C9D}"/>
              </a:ext>
            </a:extLst>
          </p:cNvPr>
          <p:cNvSpPr/>
          <p:nvPr/>
        </p:nvSpPr>
        <p:spPr bwMode="auto">
          <a:xfrm>
            <a:off x="6792693" y="4110571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22" name="Oval 21" descr="Red bubble next to change number 5.">
            <a:extLst>
              <a:ext uri="{FF2B5EF4-FFF2-40B4-BE49-F238E27FC236}">
                <a16:creationId xmlns:a16="http://schemas.microsoft.com/office/drawing/2014/main" id="{E02E4234-A728-4692-9A84-8E4B263C98F7}"/>
              </a:ext>
            </a:extLst>
          </p:cNvPr>
          <p:cNvSpPr/>
          <p:nvPr/>
        </p:nvSpPr>
        <p:spPr bwMode="auto">
          <a:xfrm>
            <a:off x="5726360" y="4706372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11D876-6402-442E-96EC-4E4AEFBB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16CA1D-4AC4-4820-B0A3-2BD29E5B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168BE9-02C8-42AD-9941-00D931E2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3673849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F80ED-A9FB-41C9-B6FF-AF8EC9DB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concept</a:t>
            </a:r>
          </a:p>
        </p:txBody>
      </p:sp>
      <p:pic>
        <p:nvPicPr>
          <p:cNvPr id="12" name="Content Placeholder 11" descr="Screenshot of first page of the 2019 Tax Withholding Estimator concept. ">
            <a:extLst>
              <a:ext uri="{FF2B5EF4-FFF2-40B4-BE49-F238E27FC236}">
                <a16:creationId xmlns:a16="http://schemas.microsoft.com/office/drawing/2014/main" id="{486DDD80-5434-4DDB-BA07-EBB9A6E09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924" y="1189038"/>
            <a:ext cx="6844152" cy="48466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Oval 15" descr="Red bubble next to change number 1.">
            <a:extLst>
              <a:ext uri="{FF2B5EF4-FFF2-40B4-BE49-F238E27FC236}">
                <a16:creationId xmlns:a16="http://schemas.microsoft.com/office/drawing/2014/main" id="{9B9D0F5C-9409-42EE-88BC-BE0C55312483}"/>
              </a:ext>
            </a:extLst>
          </p:cNvPr>
          <p:cNvSpPr/>
          <p:nvPr/>
        </p:nvSpPr>
        <p:spPr bwMode="auto">
          <a:xfrm>
            <a:off x="2343751" y="1326301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7" name="Oval 16" descr="Red bubble next to change number 2.">
            <a:extLst>
              <a:ext uri="{FF2B5EF4-FFF2-40B4-BE49-F238E27FC236}">
                <a16:creationId xmlns:a16="http://schemas.microsoft.com/office/drawing/2014/main" id="{D71750D4-48C3-45C1-9709-EA920E305EF3}"/>
              </a:ext>
            </a:extLst>
          </p:cNvPr>
          <p:cNvSpPr/>
          <p:nvPr/>
        </p:nvSpPr>
        <p:spPr bwMode="auto">
          <a:xfrm>
            <a:off x="6263975" y="2357845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8" name="Oval 17" descr="Red bubble next to change number 3.">
            <a:extLst>
              <a:ext uri="{FF2B5EF4-FFF2-40B4-BE49-F238E27FC236}">
                <a16:creationId xmlns:a16="http://schemas.microsoft.com/office/drawing/2014/main" id="{E9421A81-BB13-47C3-9065-07F3475D0757}"/>
              </a:ext>
            </a:extLst>
          </p:cNvPr>
          <p:cNvSpPr/>
          <p:nvPr/>
        </p:nvSpPr>
        <p:spPr bwMode="auto">
          <a:xfrm>
            <a:off x="2418232" y="2703168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9" name="Oval 18" descr="Red bubble next to change number 4.">
            <a:extLst>
              <a:ext uri="{FF2B5EF4-FFF2-40B4-BE49-F238E27FC236}">
                <a16:creationId xmlns:a16="http://schemas.microsoft.com/office/drawing/2014/main" id="{36A93DEC-F14D-4274-9BA3-7CAD7959D56A}"/>
              </a:ext>
            </a:extLst>
          </p:cNvPr>
          <p:cNvSpPr/>
          <p:nvPr/>
        </p:nvSpPr>
        <p:spPr bwMode="auto">
          <a:xfrm>
            <a:off x="4735621" y="3480334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20" name="Oval 19" descr="Red bubble next to change number 5.">
            <a:extLst>
              <a:ext uri="{FF2B5EF4-FFF2-40B4-BE49-F238E27FC236}">
                <a16:creationId xmlns:a16="http://schemas.microsoft.com/office/drawing/2014/main" id="{9DA963D3-8811-44F0-8CD7-FEE9454A5751}"/>
              </a:ext>
            </a:extLst>
          </p:cNvPr>
          <p:cNvSpPr/>
          <p:nvPr/>
        </p:nvSpPr>
        <p:spPr bwMode="auto">
          <a:xfrm>
            <a:off x="2834640" y="4574350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F13A5-6221-45EC-8D6C-DB2022A8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CDB25-CC52-4B57-93FE-93DF2863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93147B-2E9E-4F7D-9230-FA3015C9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184659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CD3C0-437F-4B4A-9974-1EA84324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started…</a:t>
            </a:r>
          </a:p>
        </p:txBody>
      </p:sp>
      <p:pic>
        <p:nvPicPr>
          <p:cNvPr id="8" name="Content Placeholder 7" descr="Screenshot of first page of the former 2019 Withholding Calculator with 2 questions.">
            <a:extLst>
              <a:ext uri="{FF2B5EF4-FFF2-40B4-BE49-F238E27FC236}">
                <a16:creationId xmlns:a16="http://schemas.microsoft.com/office/drawing/2014/main" id="{249E918F-BA24-41F9-BF91-8EDDDB12B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4222" y="1189038"/>
            <a:ext cx="8175555" cy="48466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394B-182B-410A-A82D-F8D08DBB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A96C5-0E3F-464D-996F-24C6BC1B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E30B07-2B39-407E-8657-95134CA5D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1914716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D1D8-1A6B-4496-862E-63663941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updated the “Income &amp; Withholding” step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CC0E5-165F-45C7-BD5E-98AE475D9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Original Withholding Calculator (2019)	</a:t>
            </a:r>
          </a:p>
        </p:txBody>
      </p:sp>
      <p:pic>
        <p:nvPicPr>
          <p:cNvPr id="11" name="Content Placeholder 10" descr="Screenshot of Income and Withholding page of the 2019 Withholding Calculator. ">
            <a:extLst>
              <a:ext uri="{FF2B5EF4-FFF2-40B4-BE49-F238E27FC236}">
                <a16:creationId xmlns:a16="http://schemas.microsoft.com/office/drawing/2014/main" id="{FEBB83E5-F24E-4182-B2E4-C3174C7FF0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5589" y="2505075"/>
            <a:ext cx="3915460" cy="34750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1D5E4-FED1-4804-8B13-82EFCD680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/>
              <a:t>New Tax Withholding Estimator (2019)</a:t>
            </a:r>
          </a:p>
        </p:txBody>
      </p:sp>
      <p:pic>
        <p:nvPicPr>
          <p:cNvPr id="13" name="Content Placeholder 12" descr="Screenshot of Income and Withholding page of the 2019 Tax Withholding Estimator. ">
            <a:extLst>
              <a:ext uri="{FF2B5EF4-FFF2-40B4-BE49-F238E27FC236}">
                <a16:creationId xmlns:a16="http://schemas.microsoft.com/office/drawing/2014/main" id="{49612B1F-C9E5-4F4E-9151-DA25538D6B3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54563" y="2602052"/>
            <a:ext cx="3932237" cy="328108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Oval 11" descr="Red bubble next to change number 2.">
            <a:extLst>
              <a:ext uri="{FF2B5EF4-FFF2-40B4-BE49-F238E27FC236}">
                <a16:creationId xmlns:a16="http://schemas.microsoft.com/office/drawing/2014/main" id="{EB8306D5-BE8E-44D3-B476-0FE5D5449F00}"/>
              </a:ext>
            </a:extLst>
          </p:cNvPr>
          <p:cNvSpPr/>
          <p:nvPr/>
        </p:nvSpPr>
        <p:spPr bwMode="auto">
          <a:xfrm>
            <a:off x="7751586" y="3429000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5" name="Oval 14" descr="Red bubble next to change number 3.">
            <a:extLst>
              <a:ext uri="{FF2B5EF4-FFF2-40B4-BE49-F238E27FC236}">
                <a16:creationId xmlns:a16="http://schemas.microsoft.com/office/drawing/2014/main" id="{0C169320-1587-4678-9328-BF85A1711C22}"/>
              </a:ext>
            </a:extLst>
          </p:cNvPr>
          <p:cNvSpPr/>
          <p:nvPr/>
        </p:nvSpPr>
        <p:spPr bwMode="auto">
          <a:xfrm>
            <a:off x="4762953" y="4624206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0" name="Oval 9" descr="Red bubble next to change number 1.">
            <a:extLst>
              <a:ext uri="{FF2B5EF4-FFF2-40B4-BE49-F238E27FC236}">
                <a16:creationId xmlns:a16="http://schemas.microsoft.com/office/drawing/2014/main" id="{0D718FAE-609E-4EF7-B020-73FA41E679BD}"/>
              </a:ext>
            </a:extLst>
          </p:cNvPr>
          <p:cNvSpPr/>
          <p:nvPr/>
        </p:nvSpPr>
        <p:spPr bwMode="auto">
          <a:xfrm>
            <a:off x="6230643" y="5176837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4" name="Oval 13" descr="Red bubble next to change number 2.">
            <a:extLst>
              <a:ext uri="{FF2B5EF4-FFF2-40B4-BE49-F238E27FC236}">
                <a16:creationId xmlns:a16="http://schemas.microsoft.com/office/drawing/2014/main" id="{91A17E43-3D55-446A-90F0-F527B725FAE9}"/>
              </a:ext>
            </a:extLst>
          </p:cNvPr>
          <p:cNvSpPr/>
          <p:nvPr/>
        </p:nvSpPr>
        <p:spPr bwMode="auto">
          <a:xfrm>
            <a:off x="4762953" y="5615933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D79A2-3920-48FD-B6E2-8270DE92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796335-218A-45B0-96AB-B2C92136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75AF4-20C4-4484-BF11-F26E5FA5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3067148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EDFF1-7FD7-433C-8FEC-0D12C4129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“Income &amp; Withholding” step</a:t>
            </a:r>
          </a:p>
        </p:txBody>
      </p:sp>
      <p:pic>
        <p:nvPicPr>
          <p:cNvPr id="8" name="Content Placeholder 7" descr="Screenshot of Income and Withholding page of the 2019 Tax Withholding Estimator. ">
            <a:extLst>
              <a:ext uri="{FF2B5EF4-FFF2-40B4-BE49-F238E27FC236}">
                <a16:creationId xmlns:a16="http://schemas.microsoft.com/office/drawing/2014/main" id="{AD15204B-7D6F-4A6E-9467-7E58CC5E9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758" y="1189038"/>
            <a:ext cx="5808483" cy="48466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Oval 8" descr="Red bubble next to change number 2.">
            <a:extLst>
              <a:ext uri="{FF2B5EF4-FFF2-40B4-BE49-F238E27FC236}">
                <a16:creationId xmlns:a16="http://schemas.microsoft.com/office/drawing/2014/main" id="{D7E9AC0A-324C-427E-9C3E-D717102360A9}"/>
              </a:ext>
            </a:extLst>
          </p:cNvPr>
          <p:cNvSpPr/>
          <p:nvPr/>
        </p:nvSpPr>
        <p:spPr bwMode="auto">
          <a:xfrm>
            <a:off x="6184043" y="2462348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0" name="Oval 9" descr="Red bubble next to change number 3.">
            <a:extLst>
              <a:ext uri="{FF2B5EF4-FFF2-40B4-BE49-F238E27FC236}">
                <a16:creationId xmlns:a16="http://schemas.microsoft.com/office/drawing/2014/main" id="{31E4494C-D49E-4B65-9B41-672FA5B1F658}"/>
              </a:ext>
            </a:extLst>
          </p:cNvPr>
          <p:cNvSpPr/>
          <p:nvPr/>
        </p:nvSpPr>
        <p:spPr bwMode="auto">
          <a:xfrm>
            <a:off x="1819456" y="4360162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1" name="Oval 10" descr="Red bubble next to change number 1.">
            <a:extLst>
              <a:ext uri="{FF2B5EF4-FFF2-40B4-BE49-F238E27FC236}">
                <a16:creationId xmlns:a16="http://schemas.microsoft.com/office/drawing/2014/main" id="{7F5B8B14-B618-4FBF-8B54-6868C7EA23D4}"/>
              </a:ext>
            </a:extLst>
          </p:cNvPr>
          <p:cNvSpPr/>
          <p:nvPr/>
        </p:nvSpPr>
        <p:spPr bwMode="auto">
          <a:xfrm>
            <a:off x="3657600" y="5044815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2" name="Oval 11" descr="Red bubble next to change number 2.">
            <a:extLst>
              <a:ext uri="{FF2B5EF4-FFF2-40B4-BE49-F238E27FC236}">
                <a16:creationId xmlns:a16="http://schemas.microsoft.com/office/drawing/2014/main" id="{1131483F-EC8B-4523-91A8-741C4050E60C}"/>
              </a:ext>
            </a:extLst>
          </p:cNvPr>
          <p:cNvSpPr/>
          <p:nvPr/>
        </p:nvSpPr>
        <p:spPr bwMode="auto">
          <a:xfrm>
            <a:off x="1819456" y="5753592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9FF7-7DC4-47EF-9A18-A872A38C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82360-CC8D-4C81-84BD-0CDA49658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09C8B1-1BCC-47BE-B0A0-FC5A08FF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2238644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A32CD-443B-45F9-80F3-6D43D193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we improved the “Results”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CF401-2013-4B7A-ADF3-B407498AF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Original Withholding Calculator (2019)</a:t>
            </a:r>
          </a:p>
        </p:txBody>
      </p:sp>
      <p:pic>
        <p:nvPicPr>
          <p:cNvPr id="11" name="Content Placeholder 10" descr="Screenshot of Results page of the 2019 Withholding Calculator.">
            <a:extLst>
              <a:ext uri="{FF2B5EF4-FFF2-40B4-BE49-F238E27FC236}">
                <a16:creationId xmlns:a16="http://schemas.microsoft.com/office/drawing/2014/main" id="{4A2AD1E4-575E-48C4-9FD4-6A729337A4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542748"/>
            <a:ext cx="3932238" cy="33996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D7DCF-4F18-4AC2-9C96-72F4EAE90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/>
              <a:t>New Tax Withholding Estimator (2019)</a:t>
            </a:r>
          </a:p>
        </p:txBody>
      </p:sp>
      <p:pic>
        <p:nvPicPr>
          <p:cNvPr id="13" name="Content Placeholder 12" descr="Screenshot of first iteration of the 2019 Tax Withholding Estimator Results page.">
            <a:extLst>
              <a:ext uri="{FF2B5EF4-FFF2-40B4-BE49-F238E27FC236}">
                <a16:creationId xmlns:a16="http://schemas.microsoft.com/office/drawing/2014/main" id="{22002987-92B9-457D-B765-DC8119BD0C2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264318" y="2430057"/>
            <a:ext cx="2902896" cy="387052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Oval 13" descr="Red bubble next to change number 1.">
            <a:extLst>
              <a:ext uri="{FF2B5EF4-FFF2-40B4-BE49-F238E27FC236}">
                <a16:creationId xmlns:a16="http://schemas.microsoft.com/office/drawing/2014/main" id="{797AE7F6-695B-46C6-A906-51BA26ED516D}"/>
              </a:ext>
            </a:extLst>
          </p:cNvPr>
          <p:cNvSpPr/>
          <p:nvPr/>
        </p:nvSpPr>
        <p:spPr bwMode="auto">
          <a:xfrm>
            <a:off x="7414550" y="3558714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5" name="Oval 14" descr="Red bubble next to change number 2.">
            <a:extLst>
              <a:ext uri="{FF2B5EF4-FFF2-40B4-BE49-F238E27FC236}">
                <a16:creationId xmlns:a16="http://schemas.microsoft.com/office/drawing/2014/main" id="{B9179EC5-8006-483A-9A7A-BB3445896CEE}"/>
              </a:ext>
            </a:extLst>
          </p:cNvPr>
          <p:cNvSpPr/>
          <p:nvPr/>
        </p:nvSpPr>
        <p:spPr bwMode="auto">
          <a:xfrm>
            <a:off x="7551374" y="4110571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6" name="Oval 15" descr="Red bubble next to change number 3.">
            <a:extLst>
              <a:ext uri="{FF2B5EF4-FFF2-40B4-BE49-F238E27FC236}">
                <a16:creationId xmlns:a16="http://schemas.microsoft.com/office/drawing/2014/main" id="{D310A9BB-681F-403C-8C46-194CE38061B0}"/>
              </a:ext>
            </a:extLst>
          </p:cNvPr>
          <p:cNvSpPr/>
          <p:nvPr/>
        </p:nvSpPr>
        <p:spPr bwMode="auto">
          <a:xfrm>
            <a:off x="7781976" y="4671033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C89AD2-9E2A-405A-BAC8-EF56F7E1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AD1EC1-2DBF-421C-8488-72D7293D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7BCC22-A8D5-4B55-B9EE-9672447C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1267583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C99A5-709D-4001-92CD-C98965D17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“Results” page</a:t>
            </a:r>
          </a:p>
        </p:txBody>
      </p:sp>
      <p:pic>
        <p:nvPicPr>
          <p:cNvPr id="8" name="Content Placeholder 7" descr="Screenshot of first iteration of the 2019 Tax Withholding Estimator Results page.">
            <a:extLst>
              <a:ext uri="{FF2B5EF4-FFF2-40B4-BE49-F238E27FC236}">
                <a16:creationId xmlns:a16="http://schemas.microsoft.com/office/drawing/2014/main" id="{8F95A315-07B9-4CE2-A099-8011B7D80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8770" y="977211"/>
            <a:ext cx="3889339" cy="51857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Oval 8" descr="Red bubble next to change number 1.">
            <a:extLst>
              <a:ext uri="{FF2B5EF4-FFF2-40B4-BE49-F238E27FC236}">
                <a16:creationId xmlns:a16="http://schemas.microsoft.com/office/drawing/2014/main" id="{FE8579A8-82B6-403C-8EC6-F844DFD71EFC}"/>
              </a:ext>
            </a:extLst>
          </p:cNvPr>
          <p:cNvSpPr/>
          <p:nvPr/>
        </p:nvSpPr>
        <p:spPr bwMode="auto">
          <a:xfrm>
            <a:off x="5611876" y="2592062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0" name="Oval 9" descr="Red bubble next to change number 2.">
            <a:extLst>
              <a:ext uri="{FF2B5EF4-FFF2-40B4-BE49-F238E27FC236}">
                <a16:creationId xmlns:a16="http://schemas.microsoft.com/office/drawing/2014/main" id="{469AA95C-A06E-462B-9C5E-43F60940C76B}"/>
              </a:ext>
            </a:extLst>
          </p:cNvPr>
          <p:cNvSpPr/>
          <p:nvPr/>
        </p:nvSpPr>
        <p:spPr bwMode="auto">
          <a:xfrm>
            <a:off x="5748700" y="3411708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1" name="Oval 10" descr="Red bubble next to change number 3.">
            <a:extLst>
              <a:ext uri="{FF2B5EF4-FFF2-40B4-BE49-F238E27FC236}">
                <a16:creationId xmlns:a16="http://schemas.microsoft.com/office/drawing/2014/main" id="{58FA2629-A820-43A3-8C17-81CD78EDBC53}"/>
              </a:ext>
            </a:extLst>
          </p:cNvPr>
          <p:cNvSpPr/>
          <p:nvPr/>
        </p:nvSpPr>
        <p:spPr bwMode="auto">
          <a:xfrm>
            <a:off x="6127151" y="4058646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F80F1-90E9-4707-873A-631D59A0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A16FA-C068-48EA-A821-E0987C33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6F0A87-3C08-4141-87BD-340049FA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432583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45B1A-7073-4AB5-9054-311E86564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that wasn’t the only “Results” page we designed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FB124-697D-4134-A8E5-3AA3A3266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iteration (July 2019)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11" name="Content Placeholder 10" descr="Screenshot of second iteration of the 2019 Tax Withholding Estimator Results page.">
            <a:extLst>
              <a:ext uri="{FF2B5EF4-FFF2-40B4-BE49-F238E27FC236}">
                <a16:creationId xmlns:a16="http://schemas.microsoft.com/office/drawing/2014/main" id="{29607E69-D229-449D-AFE0-F219FFFA75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87649" y="2505075"/>
            <a:ext cx="2671340" cy="34750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Oval 11" descr="Red bubble next to change number 1.">
            <a:extLst>
              <a:ext uri="{FF2B5EF4-FFF2-40B4-BE49-F238E27FC236}">
                <a16:creationId xmlns:a16="http://schemas.microsoft.com/office/drawing/2014/main" id="{8E70F595-1464-4451-95C7-AA82045A7976}"/>
              </a:ext>
            </a:extLst>
          </p:cNvPr>
          <p:cNvSpPr/>
          <p:nvPr/>
        </p:nvSpPr>
        <p:spPr bwMode="auto">
          <a:xfrm>
            <a:off x="3179434" y="3022332"/>
            <a:ext cx="247159" cy="232535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3" name="Oval 12" descr="Red bubble next to change number 2.">
            <a:extLst>
              <a:ext uri="{FF2B5EF4-FFF2-40B4-BE49-F238E27FC236}">
                <a16:creationId xmlns:a16="http://schemas.microsoft.com/office/drawing/2014/main" id="{F2D96B7E-42C4-4FBE-A3FE-05F6810C3E0E}"/>
              </a:ext>
            </a:extLst>
          </p:cNvPr>
          <p:cNvSpPr/>
          <p:nvPr/>
        </p:nvSpPr>
        <p:spPr bwMode="auto">
          <a:xfrm>
            <a:off x="3303013" y="4105626"/>
            <a:ext cx="247159" cy="232535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4" name="Oval 13" descr="Red bubble next to change number 3.">
            <a:extLst>
              <a:ext uri="{FF2B5EF4-FFF2-40B4-BE49-F238E27FC236}">
                <a16:creationId xmlns:a16="http://schemas.microsoft.com/office/drawing/2014/main" id="{F047D8CA-10B3-4061-87CF-3440D946F3E7}"/>
              </a:ext>
            </a:extLst>
          </p:cNvPr>
          <p:cNvSpPr/>
          <p:nvPr/>
        </p:nvSpPr>
        <p:spPr bwMode="auto">
          <a:xfrm>
            <a:off x="1851148" y="5715321"/>
            <a:ext cx="247159" cy="232535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93E56F-A02E-4803-B08C-4036D12A3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/>
              <a:t>3</a:t>
            </a:r>
            <a:r>
              <a:rPr lang="en-US" sz="1800" baseline="30000" dirty="0"/>
              <a:t>rd</a:t>
            </a:r>
            <a:r>
              <a:rPr lang="en-US" sz="1800" dirty="0"/>
              <a:t> iteration (August 2019)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16" name="Content Placeholder 15" descr="Screenshot of third iteration of the 2019 Tax Withholding Estimator Results page.">
            <a:extLst>
              <a:ext uri="{FF2B5EF4-FFF2-40B4-BE49-F238E27FC236}">
                <a16:creationId xmlns:a16="http://schemas.microsoft.com/office/drawing/2014/main" id="{84D181B4-7A6B-4E08-8498-3ECD26A040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567427" y="2505075"/>
            <a:ext cx="2488924" cy="374987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Oval 16" descr="Red bubble next to change number 1.">
            <a:extLst>
              <a:ext uri="{FF2B5EF4-FFF2-40B4-BE49-F238E27FC236}">
                <a16:creationId xmlns:a16="http://schemas.microsoft.com/office/drawing/2014/main" id="{DA8080E8-0185-4919-85EE-E68D087E6A28}"/>
              </a:ext>
            </a:extLst>
          </p:cNvPr>
          <p:cNvSpPr/>
          <p:nvPr/>
        </p:nvSpPr>
        <p:spPr bwMode="auto">
          <a:xfrm>
            <a:off x="7364819" y="3477139"/>
            <a:ext cx="247159" cy="232535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8" name="Oval 17" descr="Red bubble next to change number 2.">
            <a:extLst>
              <a:ext uri="{FF2B5EF4-FFF2-40B4-BE49-F238E27FC236}">
                <a16:creationId xmlns:a16="http://schemas.microsoft.com/office/drawing/2014/main" id="{285756C5-8315-49FA-AB24-453F6497EE36}"/>
              </a:ext>
            </a:extLst>
          </p:cNvPr>
          <p:cNvSpPr/>
          <p:nvPr/>
        </p:nvSpPr>
        <p:spPr bwMode="auto">
          <a:xfrm>
            <a:off x="6675101" y="4380010"/>
            <a:ext cx="247159" cy="232535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9" name="Oval 18" descr="Red bubble next to change number 3.">
            <a:extLst>
              <a:ext uri="{FF2B5EF4-FFF2-40B4-BE49-F238E27FC236}">
                <a16:creationId xmlns:a16="http://schemas.microsoft.com/office/drawing/2014/main" id="{BC498E0D-C948-43B5-9876-C6A6C5C4DB11}"/>
              </a:ext>
            </a:extLst>
          </p:cNvPr>
          <p:cNvSpPr/>
          <p:nvPr/>
        </p:nvSpPr>
        <p:spPr bwMode="auto">
          <a:xfrm>
            <a:off x="7364818" y="5829892"/>
            <a:ext cx="247159" cy="232535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8A946-663E-4159-8DC7-83C3A123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619333-F34B-4542-9C8A-344808A8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91ECCD-88A9-4C4A-BA17-7DC90739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3397324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6232-B60D-4D4A-B62A-8107AF88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feedback was key to make changes to this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424-520E-477A-8800-BF16B3CF4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4th iteration (September 2019)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11" name="Content Placeholder 10" descr="Screenshot of fourth iteration of the 2019 Tax Withholding Estimator Results page.">
            <a:extLst>
              <a:ext uri="{FF2B5EF4-FFF2-40B4-BE49-F238E27FC236}">
                <a16:creationId xmlns:a16="http://schemas.microsoft.com/office/drawing/2014/main" id="{093AA485-5008-449E-BDFF-8249E995AB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3750" y="2505075"/>
            <a:ext cx="2699138" cy="34750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Oval 11" descr="Red bubble next to change number 1.">
            <a:extLst>
              <a:ext uri="{FF2B5EF4-FFF2-40B4-BE49-F238E27FC236}">
                <a16:creationId xmlns:a16="http://schemas.microsoft.com/office/drawing/2014/main" id="{A65770F8-2F6E-4136-A077-DCED4F2E2FE6}"/>
              </a:ext>
            </a:extLst>
          </p:cNvPr>
          <p:cNvSpPr/>
          <p:nvPr/>
        </p:nvSpPr>
        <p:spPr bwMode="auto">
          <a:xfrm>
            <a:off x="3055854" y="3312732"/>
            <a:ext cx="247159" cy="232535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3" name="Oval 12" descr="Red bubble next to change number 2.">
            <a:extLst>
              <a:ext uri="{FF2B5EF4-FFF2-40B4-BE49-F238E27FC236}">
                <a16:creationId xmlns:a16="http://schemas.microsoft.com/office/drawing/2014/main" id="{E82A4703-3B9F-4244-B0CA-B9CF54A25A35}"/>
              </a:ext>
            </a:extLst>
          </p:cNvPr>
          <p:cNvSpPr/>
          <p:nvPr/>
        </p:nvSpPr>
        <p:spPr bwMode="auto">
          <a:xfrm>
            <a:off x="2299580" y="4649002"/>
            <a:ext cx="247159" cy="232535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9BBCD-49DD-48A9-A47F-01DC82107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/>
              <a:t>5th iteration (October 2019)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15" name="Content Placeholder 14" descr="Screenshot of fifth iteration of the 2019 Tax Withholding Estimator Results page.">
            <a:extLst>
              <a:ext uri="{FF2B5EF4-FFF2-40B4-BE49-F238E27FC236}">
                <a16:creationId xmlns:a16="http://schemas.microsoft.com/office/drawing/2014/main" id="{E3B3B4AE-5F09-4CAD-A0AB-4586256C67C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213552" y="2505075"/>
            <a:ext cx="3014259" cy="34750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Oval 15" descr="Red bubble next to change number 1.">
            <a:extLst>
              <a:ext uri="{FF2B5EF4-FFF2-40B4-BE49-F238E27FC236}">
                <a16:creationId xmlns:a16="http://schemas.microsoft.com/office/drawing/2014/main" id="{8809232C-1159-4E6D-B509-B059DC2B88BB}"/>
              </a:ext>
            </a:extLst>
          </p:cNvPr>
          <p:cNvSpPr/>
          <p:nvPr/>
        </p:nvSpPr>
        <p:spPr bwMode="auto">
          <a:xfrm>
            <a:off x="7946670" y="4649002"/>
            <a:ext cx="247159" cy="232535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9" name="Oval 18" descr="Red bubble next to change number 2.">
            <a:extLst>
              <a:ext uri="{FF2B5EF4-FFF2-40B4-BE49-F238E27FC236}">
                <a16:creationId xmlns:a16="http://schemas.microsoft.com/office/drawing/2014/main" id="{51ABD631-1017-43AA-B2C9-B4B58A219378}"/>
              </a:ext>
            </a:extLst>
          </p:cNvPr>
          <p:cNvSpPr/>
          <p:nvPr/>
        </p:nvSpPr>
        <p:spPr bwMode="auto">
          <a:xfrm>
            <a:off x="6163210" y="5060569"/>
            <a:ext cx="247159" cy="232535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7D848-D35F-4987-BBA9-AC206457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B4CC2-A241-4B13-869D-088D2811F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D5589-CFC4-43AA-822A-20FB2FDD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2532832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4F69-16D3-48EE-9D18-03E53267C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were determined to keep making this page better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638E7-2E15-40E0-96DD-8ACE5F2C03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6th iteration (launched Dec 2019)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22" name="Content Placeholder 21" descr="Screenshot of sixth iteration of the 2019 Tax Withholding Estimator Results page.">
            <a:extLst>
              <a:ext uri="{FF2B5EF4-FFF2-40B4-BE49-F238E27FC236}">
                <a16:creationId xmlns:a16="http://schemas.microsoft.com/office/drawing/2014/main" id="{8674F259-7540-4171-9535-9EB4F13943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52587" y="2505075"/>
            <a:ext cx="2741464" cy="34750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Oval 24" descr="Red bubble next to change number 1.">
            <a:extLst>
              <a:ext uri="{FF2B5EF4-FFF2-40B4-BE49-F238E27FC236}">
                <a16:creationId xmlns:a16="http://schemas.microsoft.com/office/drawing/2014/main" id="{C826B736-C166-477D-90A2-6F70D66A00CC}"/>
              </a:ext>
            </a:extLst>
          </p:cNvPr>
          <p:cNvSpPr/>
          <p:nvPr/>
        </p:nvSpPr>
        <p:spPr bwMode="auto">
          <a:xfrm>
            <a:off x="3179433" y="4419637"/>
            <a:ext cx="247159" cy="232535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888C20-5E9F-45A6-AE3E-1F9BD629B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/>
              <a:t>7th iteration (launched July 2020)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31" name="Content Placeholder 30" descr="Screenshot of seventh iteration of the 2020 Tax Withholding Estimator Results page.">
            <a:extLst>
              <a:ext uri="{FF2B5EF4-FFF2-40B4-BE49-F238E27FC236}">
                <a16:creationId xmlns:a16="http://schemas.microsoft.com/office/drawing/2014/main" id="{60BCB92A-A3F9-4016-B518-886874146E0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54563" y="2882061"/>
            <a:ext cx="3932237" cy="272106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" name="Oval 31" descr="Red bubble next to change number 1.">
            <a:extLst>
              <a:ext uri="{FF2B5EF4-FFF2-40B4-BE49-F238E27FC236}">
                <a16:creationId xmlns:a16="http://schemas.microsoft.com/office/drawing/2014/main" id="{51C2E384-B738-45CF-A53B-E9B3BABDA719}"/>
              </a:ext>
            </a:extLst>
          </p:cNvPr>
          <p:cNvSpPr/>
          <p:nvPr/>
        </p:nvSpPr>
        <p:spPr bwMode="auto">
          <a:xfrm>
            <a:off x="7441039" y="4981248"/>
            <a:ext cx="247159" cy="232535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C188A3-24E9-492A-87F6-062FEED3E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B17E1F-FC7E-4A10-9C60-AD108187F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2ECAD3-ABD8-4702-A74A-5588FD04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738781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5D683-3347-40BE-AEDB-83C5D5AD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improved the logic in Steps 1 and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F8BB8-7877-42FC-B6AA-A0FC16BCC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Step 2 (Launched in 2019)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11" name="Content Placeholder 10" descr="Screenshot of Income and Withholding page of the 2019 Tax Withholding Estimator. ">
            <a:extLst>
              <a:ext uri="{FF2B5EF4-FFF2-40B4-BE49-F238E27FC236}">
                <a16:creationId xmlns:a16="http://schemas.microsoft.com/office/drawing/2014/main" id="{3A6ACE0A-A4C9-4A75-B498-FA606A95B4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602051"/>
            <a:ext cx="3932238" cy="328108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7C795-0E08-4332-8EDE-9BF390F62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/>
              <a:t>Step 2 (Launched in 2021)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17" name="Content Placeholder 16" descr="Screenshot of Income and Withholding page of the 2021 Tax Withholding Estimator. ">
            <a:extLst>
              <a:ext uri="{FF2B5EF4-FFF2-40B4-BE49-F238E27FC236}">
                <a16:creationId xmlns:a16="http://schemas.microsoft.com/office/drawing/2014/main" id="{F7A8F4DD-97E9-4ED1-9A2B-DCF0D6979DD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211450" y="2505075"/>
            <a:ext cx="3018463" cy="34750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 descr="Red bubble next to change number 1.">
            <a:extLst>
              <a:ext uri="{FF2B5EF4-FFF2-40B4-BE49-F238E27FC236}">
                <a16:creationId xmlns:a16="http://schemas.microsoft.com/office/drawing/2014/main" id="{35ADA2F5-97E0-4E09-BD21-98A34CC7B383}"/>
              </a:ext>
            </a:extLst>
          </p:cNvPr>
          <p:cNvSpPr/>
          <p:nvPr/>
        </p:nvSpPr>
        <p:spPr bwMode="auto">
          <a:xfrm>
            <a:off x="5864883" y="3978549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2" name="Oval 11" descr="Red bubble next to change number 2.">
            <a:extLst>
              <a:ext uri="{FF2B5EF4-FFF2-40B4-BE49-F238E27FC236}">
                <a16:creationId xmlns:a16="http://schemas.microsoft.com/office/drawing/2014/main" id="{C7EC7213-EC34-406A-884D-187BCB1E7E79}"/>
              </a:ext>
            </a:extLst>
          </p:cNvPr>
          <p:cNvSpPr/>
          <p:nvPr/>
        </p:nvSpPr>
        <p:spPr bwMode="auto">
          <a:xfrm>
            <a:off x="6583856" y="4618572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3" name="Oval 12" descr="Red bubble next to change number 3.">
            <a:extLst>
              <a:ext uri="{FF2B5EF4-FFF2-40B4-BE49-F238E27FC236}">
                <a16:creationId xmlns:a16="http://schemas.microsoft.com/office/drawing/2014/main" id="{BE484888-6E30-496A-84B0-4F97C9B355B1}"/>
              </a:ext>
            </a:extLst>
          </p:cNvPr>
          <p:cNvSpPr/>
          <p:nvPr/>
        </p:nvSpPr>
        <p:spPr bwMode="auto">
          <a:xfrm>
            <a:off x="6599431" y="5166143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BBA33-D645-4702-B22B-C3ED3419C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EF1D6-C172-43AC-B39A-E46ED3F20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803F1C-02B3-4527-BDD5-44E3F23C5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663327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69D6-647F-4CF7-9A36-D29815F1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Step 2</a:t>
            </a:r>
          </a:p>
        </p:txBody>
      </p:sp>
      <p:pic>
        <p:nvPicPr>
          <p:cNvPr id="12" name="Content Placeholder 11" descr="Screenshot of Income and Withholding page of the 2021 Tax Withholding Estimator. ">
            <a:extLst>
              <a:ext uri="{FF2B5EF4-FFF2-40B4-BE49-F238E27FC236}">
                <a16:creationId xmlns:a16="http://schemas.microsoft.com/office/drawing/2014/main" id="{27579CC0-B631-4204-80D9-4049C746A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588" y="768607"/>
            <a:ext cx="4621703" cy="532078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Oval 12" descr="Red bubble next to change number 1.">
            <a:extLst>
              <a:ext uri="{FF2B5EF4-FFF2-40B4-BE49-F238E27FC236}">
                <a16:creationId xmlns:a16="http://schemas.microsoft.com/office/drawing/2014/main" id="{742CCD21-583F-495B-8C50-A7084AA53942}"/>
              </a:ext>
            </a:extLst>
          </p:cNvPr>
          <p:cNvSpPr/>
          <p:nvPr/>
        </p:nvSpPr>
        <p:spPr bwMode="auto">
          <a:xfrm>
            <a:off x="3321980" y="3164955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4" name="Oval 13" descr="Red bubble next to change number 2.">
            <a:extLst>
              <a:ext uri="{FF2B5EF4-FFF2-40B4-BE49-F238E27FC236}">
                <a16:creationId xmlns:a16="http://schemas.microsoft.com/office/drawing/2014/main" id="{A64A10AB-B6F1-4E11-A08E-CC2C598CE7B6}"/>
              </a:ext>
            </a:extLst>
          </p:cNvPr>
          <p:cNvSpPr/>
          <p:nvPr/>
        </p:nvSpPr>
        <p:spPr bwMode="auto">
          <a:xfrm>
            <a:off x="4435175" y="4113475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5" name="Oval 14" descr="Red bubble next to change number 3.">
            <a:extLst>
              <a:ext uri="{FF2B5EF4-FFF2-40B4-BE49-F238E27FC236}">
                <a16:creationId xmlns:a16="http://schemas.microsoft.com/office/drawing/2014/main" id="{0EAE66DA-F94F-48E2-BA2E-1E8441E15F35}"/>
              </a:ext>
            </a:extLst>
          </p:cNvPr>
          <p:cNvSpPr/>
          <p:nvPr/>
        </p:nvSpPr>
        <p:spPr bwMode="auto">
          <a:xfrm>
            <a:off x="4435174" y="4902099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D8FF9-A256-4324-B694-DF2DA41A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8C1BC-2243-4AE6-975B-106871C7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AA3682-C8C6-46DB-8E9F-3A390FCB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1490292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5BE7C-5216-4D19-BC7D-BF6EBFCB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also redesigned the landing page on IRS.gov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62228-B65A-4712-8EC5-E75B678F8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Application landing page (2019)</a:t>
            </a:r>
            <a:br>
              <a:rPr lang="en-US" sz="1800" dirty="0"/>
            </a:br>
            <a:r>
              <a:rPr lang="en-US" sz="1800" dirty="0"/>
              <a:t>	</a:t>
            </a:r>
          </a:p>
        </p:txBody>
      </p:sp>
      <p:pic>
        <p:nvPicPr>
          <p:cNvPr id="11" name="Content Placeholder 10" descr="Screenshot of Tax Withholding Estimator IRS.gov landing page in 2019.">
            <a:extLst>
              <a:ext uri="{FF2B5EF4-FFF2-40B4-BE49-F238E27FC236}">
                <a16:creationId xmlns:a16="http://schemas.microsoft.com/office/drawing/2014/main" id="{5EEEC966-4A9A-475C-A88C-F5D1D24522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33851" y="2476544"/>
            <a:ext cx="2778617" cy="378709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83021-5478-4455-ACC3-0BD8ECF7D8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/>
              <a:t>Application landing page (2022)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13" name="Content Placeholder 12" descr="Screenshot of Tax Withholding Estimator IRS.gov landing page in 2022.">
            <a:extLst>
              <a:ext uri="{FF2B5EF4-FFF2-40B4-BE49-F238E27FC236}">
                <a16:creationId xmlns:a16="http://schemas.microsoft.com/office/drawing/2014/main" id="{BD73FBA5-59C6-4573-AD4A-5E7088FB02B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224586" y="2505075"/>
            <a:ext cx="2992190" cy="34750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Oval 13" descr="Red bubble next to change number 1.">
            <a:extLst>
              <a:ext uri="{FF2B5EF4-FFF2-40B4-BE49-F238E27FC236}">
                <a16:creationId xmlns:a16="http://schemas.microsoft.com/office/drawing/2014/main" id="{B53786F6-C44D-48BF-8FE8-778FC1EF3143}"/>
              </a:ext>
            </a:extLst>
          </p:cNvPr>
          <p:cNvSpPr/>
          <p:nvPr/>
        </p:nvSpPr>
        <p:spPr bwMode="auto">
          <a:xfrm>
            <a:off x="6846659" y="3690736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5" name="Oval 14" descr="Red bubble next to change number 2.">
            <a:extLst>
              <a:ext uri="{FF2B5EF4-FFF2-40B4-BE49-F238E27FC236}">
                <a16:creationId xmlns:a16="http://schemas.microsoft.com/office/drawing/2014/main" id="{66DC038E-57E2-425A-ACA3-EB80DAEB450B}"/>
              </a:ext>
            </a:extLst>
          </p:cNvPr>
          <p:cNvSpPr/>
          <p:nvPr/>
        </p:nvSpPr>
        <p:spPr bwMode="auto">
          <a:xfrm>
            <a:off x="7460290" y="4238070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6" name="Oval 15" descr="Red bubble next to change number 3.">
            <a:extLst>
              <a:ext uri="{FF2B5EF4-FFF2-40B4-BE49-F238E27FC236}">
                <a16:creationId xmlns:a16="http://schemas.microsoft.com/office/drawing/2014/main" id="{8417B557-961B-41D2-AA2D-8A74D6B25EA3}"/>
              </a:ext>
            </a:extLst>
          </p:cNvPr>
          <p:cNvSpPr/>
          <p:nvPr/>
        </p:nvSpPr>
        <p:spPr bwMode="auto">
          <a:xfrm>
            <a:off x="7186641" y="5109091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339999-6DB5-415F-998D-3A685E47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B1E9DA-EF6B-4C00-96E0-3F61606B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4960E6-0FF6-410A-9E65-B49634471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380525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CD3C0-437F-4B4A-9974-1EA84324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it’s going…</a:t>
            </a:r>
          </a:p>
        </p:txBody>
      </p:sp>
      <p:pic>
        <p:nvPicPr>
          <p:cNvPr id="18" name="Content Placeholder 17" descr="Screenshot of first page of the redesigned 2022 Tax Withholding Estimator with one question.">
            <a:extLst>
              <a:ext uri="{FF2B5EF4-FFF2-40B4-BE49-F238E27FC236}">
                <a16:creationId xmlns:a16="http://schemas.microsoft.com/office/drawing/2014/main" id="{FB7B8BA2-57DA-489A-8408-36E559837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0515" y="1189038"/>
            <a:ext cx="7242969" cy="48466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394B-182B-410A-A82D-F8D08DBB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A96C5-0E3F-464D-996F-24C6BC1B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E30B07-2B39-407E-8657-95134CA5D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1372194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DB91A-C692-4D99-8143-BBB92B50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Application landing page</a:t>
            </a:r>
          </a:p>
        </p:txBody>
      </p:sp>
      <p:pic>
        <p:nvPicPr>
          <p:cNvPr id="8" name="Content Placeholder 7" descr="Screenshot of Tax Withholding Estimator IRS.gov landing page in 2022.">
            <a:extLst>
              <a:ext uri="{FF2B5EF4-FFF2-40B4-BE49-F238E27FC236}">
                <a16:creationId xmlns:a16="http://schemas.microsoft.com/office/drawing/2014/main" id="{6447FB52-1670-4B97-BF03-8DF779E22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3372" y="876569"/>
            <a:ext cx="4577256" cy="531588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Oval 8" descr="Red bubble next to change number 1.">
            <a:extLst>
              <a:ext uri="{FF2B5EF4-FFF2-40B4-BE49-F238E27FC236}">
                <a16:creationId xmlns:a16="http://schemas.microsoft.com/office/drawing/2014/main" id="{BFB0A073-60B6-4CE1-B056-2F053C341FE5}"/>
              </a:ext>
            </a:extLst>
          </p:cNvPr>
          <p:cNvSpPr/>
          <p:nvPr/>
        </p:nvSpPr>
        <p:spPr bwMode="auto">
          <a:xfrm>
            <a:off x="4852397" y="2854713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0" name="Oval 9" descr="Red bubble next to change number 2.">
            <a:extLst>
              <a:ext uri="{FF2B5EF4-FFF2-40B4-BE49-F238E27FC236}">
                <a16:creationId xmlns:a16="http://schemas.microsoft.com/office/drawing/2014/main" id="{DD2CB255-6854-44C6-B525-9F1C24A71ECD}"/>
              </a:ext>
            </a:extLst>
          </p:cNvPr>
          <p:cNvSpPr/>
          <p:nvPr/>
        </p:nvSpPr>
        <p:spPr bwMode="auto">
          <a:xfrm>
            <a:off x="5709867" y="3619762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1" name="Oval 10" descr="Red bubble next to change number 3.">
            <a:extLst>
              <a:ext uri="{FF2B5EF4-FFF2-40B4-BE49-F238E27FC236}">
                <a16:creationId xmlns:a16="http://schemas.microsoft.com/office/drawing/2014/main" id="{86F3F6D0-1645-4195-89B8-DC3F658A5880}"/>
              </a:ext>
            </a:extLst>
          </p:cNvPr>
          <p:cNvSpPr/>
          <p:nvPr/>
        </p:nvSpPr>
        <p:spPr bwMode="auto">
          <a:xfrm>
            <a:off x="5126046" y="4964879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773B1-0003-4562-B569-43884E18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29777-8847-4FFC-960D-79AA69F4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544839-B019-4EFC-AAA8-DB3E20F15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14444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0F650F-B08B-4883-8251-D8C7136C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changes to the application </a:t>
            </a:r>
            <a:br>
              <a:rPr lang="en-US" dirty="0"/>
            </a:br>
            <a:r>
              <a:rPr lang="en-US" dirty="0"/>
              <a:t>are all based on data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9BB1BD-1F04-4EC9-BBE5-E904B6E661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1800" b="0" dirty="0"/>
          </a:p>
          <a:p>
            <a:r>
              <a:rPr lang="en-US" sz="1800" b="0" dirty="0">
                <a:solidFill>
                  <a:srgbClr val="0A3161"/>
                </a:solidFill>
              </a:rPr>
              <a:t>The team regularly reviews both app-specific user feedback and IRS.gov user feedback for the Tax Withholding Estimator. </a:t>
            </a:r>
          </a:p>
          <a:p>
            <a:r>
              <a:rPr lang="en-US" sz="1800" b="0" dirty="0">
                <a:solidFill>
                  <a:srgbClr val="0A3161"/>
                </a:solidFill>
              </a:rPr>
              <a:t>We use this feedback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A3161"/>
                </a:solidFill>
              </a:rPr>
              <a:t>Create user 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A3161"/>
                </a:solidFill>
              </a:rPr>
              <a:t>Prioritize product backlog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A3161"/>
                </a:solidFill>
              </a:rPr>
              <a:t>Inform FAQ page content</a:t>
            </a:r>
          </a:p>
        </p:txBody>
      </p:sp>
      <p:pic>
        <p:nvPicPr>
          <p:cNvPr id="12" name="Content Placeholder 11" descr="Screenshot of the ForeSee survey included in the Tax Withholding Estimator.">
            <a:extLst>
              <a:ext uri="{FF2B5EF4-FFF2-40B4-BE49-F238E27FC236}">
                <a16:creationId xmlns:a16="http://schemas.microsoft.com/office/drawing/2014/main" id="{7507CACC-F8C7-4BB8-A82E-25110EE640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3441" y="2489957"/>
            <a:ext cx="4335594" cy="215240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AF326-AC4B-47EA-A1A5-BF5226E0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4AC19-E7CF-4767-A2E9-5C3F60D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705E-AAE0-4F67-A3C5-CAFE7C00C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2176226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A1FB-51D5-444D-B851-0A14136F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we went from in-person sessions…</a:t>
            </a:r>
          </a:p>
        </p:txBody>
      </p:sp>
      <p:pic>
        <p:nvPicPr>
          <p:cNvPr id="8" name="Content Placeholder 7" descr="Photo of team members in 2019 elaboration session.">
            <a:extLst>
              <a:ext uri="{FF2B5EF4-FFF2-40B4-BE49-F238E27FC236}">
                <a16:creationId xmlns:a16="http://schemas.microsoft.com/office/drawing/2014/main" id="{115AA51B-C4A2-4AC9-85C5-B6213E492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0909" y="1189038"/>
            <a:ext cx="6462182" cy="48466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1B9BE-D208-427B-9C4F-7D0B89A2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32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0129F-DD5A-4B2D-BC8A-411A53306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2AFBFC-EBE0-4CC5-A660-61DE2D625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1178054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99CE-8CD4-4114-A300-35F5FF9DD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virtual sessions…</a:t>
            </a:r>
          </a:p>
        </p:txBody>
      </p:sp>
      <p:pic>
        <p:nvPicPr>
          <p:cNvPr id="8" name="Content Placeholder 7" descr="Screenshot of virtual brainstorming session in 2021.">
            <a:extLst>
              <a:ext uri="{FF2B5EF4-FFF2-40B4-BE49-F238E27FC236}">
                <a16:creationId xmlns:a16="http://schemas.microsoft.com/office/drawing/2014/main" id="{E5405A80-F611-47DB-868D-A3BDA4742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859169"/>
            <a:ext cx="8229600" cy="350637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87B74-7263-432F-8BF3-07EC5C7E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37783-76C8-4266-A9D2-775147CEC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347F61-5E0E-44E4-B0D7-F4269152B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1543306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4CA00D-1484-46F4-AB43-E997FC05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0A3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95B435-03A0-3A4E-BF0B-7059CFC9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086099"/>
            <a:ext cx="5486400" cy="685800"/>
          </a:xfrm>
        </p:spPr>
        <p:txBody>
          <a:bodyPr/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This experience taught us so much</a:t>
            </a:r>
          </a:p>
        </p:txBody>
      </p:sp>
    </p:spTree>
    <p:extLst>
      <p:ext uri="{BB962C8B-B14F-4D97-AF65-F5344CB8AC3E}">
        <p14:creationId xmlns:p14="http://schemas.microsoft.com/office/powerpoint/2010/main" val="2338403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BAA5-42F8-437B-89A8-0FA8906EF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a recipe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5FAA1-1C6A-4A2B-A9DA-D2A06B79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A3161"/>
                </a:solidFill>
              </a:rPr>
              <a:t>Engage with the business owner of the legacy application early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A3161"/>
                </a:solidFill>
              </a:rPr>
              <a:t>Understand that some stakeholders may not be familiar with Agile and UXD methodologies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A3161"/>
                </a:solidFill>
              </a:rPr>
              <a:t>Prioritize communication among all team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A3161"/>
                </a:solidFill>
              </a:rPr>
              <a:t>Have an agenda for every team meeting to stay on track with deliverables and send a summary after each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A3161"/>
                </a:solidFill>
              </a:rPr>
              <a:t>Review application content – because the words matter as much as the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A3161"/>
                </a:solidFill>
              </a:rPr>
              <a:t>Include a feedback button on every page of your application, not just on your results page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0B9F8-AD5E-4E26-A303-7C1E1511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5AED6-33E5-4251-805D-EA63AD3C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7360ED-486D-4D5E-B224-155BCCF7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2949339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97874-2A7D-4CDA-BAC4-0BEC9C458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know it takes a village to </a:t>
            </a:r>
            <a:br>
              <a:rPr lang="en-US" dirty="0"/>
            </a:br>
            <a:r>
              <a:rPr lang="en-US" dirty="0"/>
              <a:t>build an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E879-4BF4-4BBA-B861-388B62E03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A3161"/>
                </a:solidFill>
              </a:rPr>
              <a:t>Meet with the leadership team monthly to show them your progress and gather their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A3161"/>
                </a:solidFill>
              </a:rPr>
              <a:t>Include the Section 508 and Web Content Accessibility Guidelines experts from the beginning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A3161"/>
                </a:solidFill>
              </a:rPr>
              <a:t>Involve the development team in the design process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A3161"/>
                </a:solidFill>
              </a:rPr>
              <a:t>Organize elaboration sessions at the beginning of each major phase of your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14BF3-BC9B-48DB-AEE2-10B9C57A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D9CD0-FA19-46F9-B0CB-9D10AFCF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DA0A3C-4AFC-4E85-8819-36D6EB32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3146794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607B-776B-477A-AF70-C28816B9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we follow these rules conscientiously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6954F-DABA-4883-B041-ED315FEF6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Test, test, test and test. </a:t>
            </a:r>
            <a:r>
              <a:rPr lang="en-US" b="0" dirty="0">
                <a:solidFill>
                  <a:srgbClr val="0A3161"/>
                </a:solidFill>
              </a:rPr>
              <a:t>Don’t launch something to the public that is not supported by user research and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You’re not the user of your application. </a:t>
            </a:r>
            <a:r>
              <a:rPr lang="en-US" b="0" dirty="0">
                <a:solidFill>
                  <a:srgbClr val="0A3161"/>
                </a:solidFill>
              </a:rPr>
              <a:t>Use personas to help you design an app for your target audience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quotes from user testing sessions. </a:t>
            </a:r>
            <a:r>
              <a:rPr lang="en-US" b="0" dirty="0">
                <a:solidFill>
                  <a:srgbClr val="0A3161"/>
                </a:solidFill>
              </a:rPr>
              <a:t>Listen to real people telling you their experience to help you sell your story better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Don’t assume </a:t>
            </a:r>
            <a:r>
              <a:rPr lang="en-US" b="0" dirty="0">
                <a:solidFill>
                  <a:srgbClr val="0A3161"/>
                </a:solidFill>
              </a:rPr>
              <a:t>the first launch is the last launch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A3161"/>
                </a:solidFill>
              </a:rPr>
              <a:t>And lastly… </a:t>
            </a:r>
            <a:r>
              <a:rPr lang="en-US" dirty="0"/>
              <a:t>Don’t be afraid to redesign a legacy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50C87-EE8F-4DAE-BBB0-FCFCF6C7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1FC4E-3E7A-4B66-9CCF-2F5ABAAB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2C64F2-8C3D-411D-A978-4129C18E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507739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4CA00D-1484-46F4-AB43-E997FC05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0A3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95B435-03A0-3A4E-BF0B-7059CFC9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330" y="1775843"/>
            <a:ext cx="6149340" cy="3306312"/>
          </a:xfrm>
        </p:spPr>
        <p:txBody>
          <a:bodyPr/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Now that you know how we did it, check out the application yourself and give us your feedback:</a:t>
            </a:r>
            <a:br>
              <a:rPr lang="en-US" sz="4050" dirty="0">
                <a:solidFill>
                  <a:schemeClr val="bg1"/>
                </a:solidFill>
              </a:rPr>
            </a:br>
            <a:br>
              <a:rPr lang="en-US" sz="4050" dirty="0">
                <a:solidFill>
                  <a:schemeClr val="bg1"/>
                </a:solidFill>
              </a:rPr>
            </a:br>
            <a:r>
              <a:rPr lang="en-US" sz="4050" dirty="0">
                <a:solidFill>
                  <a:schemeClr val="bg1"/>
                </a:solidFill>
                <a:hlinkClick r:id="rId3"/>
              </a:rPr>
              <a:t>Link to the Tax Withholding Estimator</a:t>
            </a:r>
            <a:endParaRPr lang="en-US" sz="4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63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4CA00D-1484-46F4-AB43-E997FC05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0A3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95B435-03A0-3A4E-BF0B-7059CFC9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775843"/>
            <a:ext cx="5486400" cy="3306312"/>
          </a:xfrm>
        </p:spPr>
        <p:txBody>
          <a:bodyPr/>
          <a:lstStyle/>
          <a:p>
            <a:pPr algn="ctr"/>
            <a:br>
              <a:rPr lang="en-US" sz="4050" dirty="0">
                <a:solidFill>
                  <a:schemeClr val="bg1"/>
                </a:solidFill>
              </a:rPr>
            </a:br>
            <a:r>
              <a:rPr lang="en-US" sz="4050" dirty="0">
                <a:solidFill>
                  <a:schemeClr val="bg1"/>
                </a:solidFill>
              </a:rPr>
              <a:t>Thank you for joining us today!</a:t>
            </a:r>
            <a:br>
              <a:rPr lang="en-US" sz="4050" dirty="0">
                <a:solidFill>
                  <a:schemeClr val="bg1"/>
                </a:solidFill>
              </a:rPr>
            </a:br>
            <a:br>
              <a:rPr lang="en-US" sz="4050" dirty="0">
                <a:solidFill>
                  <a:schemeClr val="bg1"/>
                </a:solidFill>
              </a:rPr>
            </a:br>
            <a:r>
              <a:rPr lang="en-US" sz="4050" dirty="0">
                <a:solidFill>
                  <a:schemeClr val="bg1"/>
                </a:solidFill>
              </a:rPr>
              <a:t>Sam Chapman </a:t>
            </a:r>
            <a:r>
              <a:rPr lang="en-US" sz="2800" dirty="0">
                <a:solidFill>
                  <a:schemeClr val="bg1"/>
                </a:solidFill>
                <a:hlinkClick r:id="rId3"/>
              </a:rPr>
              <a:t>Samuel.L.Chapman@irs.gov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4050" dirty="0">
                <a:solidFill>
                  <a:schemeClr val="bg1"/>
                </a:solidFill>
              </a:rPr>
            </a:br>
            <a:r>
              <a:rPr lang="en-US" sz="4050" dirty="0">
                <a:solidFill>
                  <a:schemeClr val="bg1"/>
                </a:solidFill>
              </a:rPr>
              <a:t>Kira Prin</a:t>
            </a:r>
            <a:br>
              <a:rPr lang="en-US" sz="4050" dirty="0">
                <a:solidFill>
                  <a:schemeClr val="bg1"/>
                </a:solidFill>
              </a:rPr>
            </a:br>
            <a:r>
              <a:rPr lang="en-US" sz="405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  <a:hlinkClick r:id="rId4"/>
              </a:rPr>
              <a:t>Kira.Prin@irs.gov</a:t>
            </a:r>
            <a:endParaRPr lang="en-US" sz="4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9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4CA00D-1484-46F4-AB43-E997FC05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0A3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95B435-03A0-3A4E-BF0B-7059CFC9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086099"/>
            <a:ext cx="5486400" cy="685800"/>
          </a:xfrm>
        </p:spPr>
        <p:txBody>
          <a:bodyPr/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And NO, we are NOT waiting 19 years to update this application again</a:t>
            </a:r>
          </a:p>
        </p:txBody>
      </p:sp>
    </p:spTree>
    <p:extLst>
      <p:ext uri="{BB962C8B-B14F-4D97-AF65-F5344CB8AC3E}">
        <p14:creationId xmlns:p14="http://schemas.microsoft.com/office/powerpoint/2010/main" val="1888340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49524-6F66-418F-A4FF-ACBEC0D7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end of this session, you will: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7288-9202-4B41-BF7A-EDFC2289D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A3161"/>
                </a:solidFill>
              </a:rPr>
              <a:t>Know the story behind this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A3161"/>
                </a:solidFill>
              </a:rPr>
              <a:t>Know the user experience and Agile processes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A3161"/>
                </a:solidFill>
              </a:rPr>
              <a:t>Know more about the evolution of the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A3161"/>
                </a:solidFill>
              </a:rPr>
              <a:t>Have some tips and tricks you can use on your next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BF58D-62FE-40EA-B2F7-5161AE55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162C9-6B5D-4293-B37E-ECFA737D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A01DF8-D060-43A6-950C-9FB0C5FFA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202664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4CA00D-1484-46F4-AB43-E997FC05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0A3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95B435-03A0-3A4E-BF0B-7059CFC9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086099"/>
            <a:ext cx="5486400" cy="685800"/>
          </a:xfrm>
        </p:spPr>
        <p:txBody>
          <a:bodyPr/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How it started</a:t>
            </a:r>
          </a:p>
        </p:txBody>
      </p:sp>
    </p:spTree>
    <p:extLst>
      <p:ext uri="{BB962C8B-B14F-4D97-AF65-F5344CB8AC3E}">
        <p14:creationId xmlns:p14="http://schemas.microsoft.com/office/powerpoint/2010/main" val="154010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D2386-73A9-4BF1-B0D8-D44B369DB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project started in 1999</a:t>
            </a:r>
          </a:p>
        </p:txBody>
      </p:sp>
      <p:graphicFrame>
        <p:nvGraphicFramePr>
          <p:cNvPr id="9" name="Content Placeholder 8" descr="Process graphic outlining the timeline of the project activities: Years 1999, 2017, 2018">
            <a:extLst>
              <a:ext uri="{FF2B5EF4-FFF2-40B4-BE49-F238E27FC236}">
                <a16:creationId xmlns:a16="http://schemas.microsoft.com/office/drawing/2014/main" id="{C3CF4CEF-092E-4D68-AA4C-94AD51740F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433226"/>
              </p:ext>
            </p:extLst>
          </p:nvPr>
        </p:nvGraphicFramePr>
        <p:xfrm>
          <a:off x="457200" y="1189038"/>
          <a:ext cx="8229600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B051F-51A3-4EF4-BFDE-6826632D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1FCDCB-A471-413E-A641-0769678C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755252-B8B7-4EB6-A9C5-636FDC30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315197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D2386-73A9-4BF1-B0D8-D44B369DB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the change truly began in 2019</a:t>
            </a:r>
          </a:p>
        </p:txBody>
      </p:sp>
      <p:graphicFrame>
        <p:nvGraphicFramePr>
          <p:cNvPr id="8" name="Content Placeholder 7" descr="Process graphic outlining the timeline of the project activities: Years 2019, 2020">
            <a:extLst>
              <a:ext uri="{FF2B5EF4-FFF2-40B4-BE49-F238E27FC236}">
                <a16:creationId xmlns:a16="http://schemas.microsoft.com/office/drawing/2014/main" id="{D7475FFA-D1CF-4E0F-96C9-7022A98588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462371"/>
              </p:ext>
            </p:extLst>
          </p:nvPr>
        </p:nvGraphicFramePr>
        <p:xfrm>
          <a:off x="457200" y="1189038"/>
          <a:ext cx="8229600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B051F-51A3-4EF4-BFDE-6826632D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1FCDCB-A471-413E-A641-0769678C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755252-B8B7-4EB6-A9C5-636FDC30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3678012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D2386-73A9-4BF1-B0D8-D44B369DB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changes continue today</a:t>
            </a:r>
          </a:p>
        </p:txBody>
      </p:sp>
      <p:graphicFrame>
        <p:nvGraphicFramePr>
          <p:cNvPr id="8" name="Content Placeholder 7" descr="Process graphic outlining the timeline of the project activities: Years 2019, 2020">
            <a:extLst>
              <a:ext uri="{FF2B5EF4-FFF2-40B4-BE49-F238E27FC236}">
                <a16:creationId xmlns:a16="http://schemas.microsoft.com/office/drawing/2014/main" id="{D7475FFA-D1CF-4E0F-96C9-7022A98588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583355"/>
              </p:ext>
            </p:extLst>
          </p:nvPr>
        </p:nvGraphicFramePr>
        <p:xfrm>
          <a:off x="457200" y="1189038"/>
          <a:ext cx="8229600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B051F-51A3-4EF4-BFDE-6826632D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1FCDCB-A471-413E-A641-0769678C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How to Redesign a 19-Year-old Legacy Application Using Agile and UX Methodologies | UX Summit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755252-B8B7-4EB6-A9C5-636FDC30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7, 2022</a:t>
            </a:r>
          </a:p>
        </p:txBody>
      </p:sp>
    </p:spTree>
    <p:extLst>
      <p:ext uri="{BB962C8B-B14F-4D97-AF65-F5344CB8AC3E}">
        <p14:creationId xmlns:p14="http://schemas.microsoft.com/office/powerpoint/2010/main" val="2187091575"/>
      </p:ext>
    </p:extLst>
  </p:cSld>
  <p:clrMapOvr>
    <a:masterClrMapping/>
  </p:clrMapOvr>
</p:sld>
</file>

<file path=ppt/theme/theme1.xml><?xml version="1.0" encoding="utf-8"?>
<a:theme xmlns:a="http://schemas.openxmlformats.org/drawingml/2006/main" name="DS17-003_PPT Temp_Classic_032519Final">
  <a:themeElements>
    <a:clrScheme name="Patriotic">
      <a:dk1>
        <a:srgbClr val="000000"/>
      </a:dk1>
      <a:lt1>
        <a:srgbClr val="FFFFFF"/>
      </a:lt1>
      <a:dk2>
        <a:srgbClr val="093061"/>
      </a:dk2>
      <a:lt2>
        <a:srgbClr val="B21941"/>
      </a:lt2>
      <a:accent1>
        <a:srgbClr val="00589C"/>
      </a:accent1>
      <a:accent2>
        <a:srgbClr val="009BDE"/>
      </a:accent2>
      <a:accent3>
        <a:srgbClr val="B21941"/>
      </a:accent3>
      <a:accent4>
        <a:srgbClr val="004987"/>
      </a:accent4>
      <a:accent5>
        <a:srgbClr val="E7EBE9"/>
      </a:accent5>
      <a:accent6>
        <a:srgbClr val="61913D"/>
      </a:accent6>
      <a:hlink>
        <a:srgbClr val="009BDE"/>
      </a:hlink>
      <a:folHlink>
        <a:srgbClr val="00589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10testAngie" id="{C6CE88FC-C024-D547-A4E0-E57109F47218}" vid="{1985E174-E336-3B4C-86C6-98105406D0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pp10</Template>
  <TotalTime>6869</TotalTime>
  <Words>1870</Words>
  <Application>Microsoft Macintosh PowerPoint</Application>
  <PresentationFormat>On-screen Show (4:3)</PresentationFormat>
  <Paragraphs>330</Paragraphs>
  <Slides>39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Arial Black</vt:lpstr>
      <vt:lpstr>Calibri</vt:lpstr>
      <vt:lpstr>DS17-003_PPT Temp_Classic_032519Final</vt:lpstr>
      <vt:lpstr>How to Redesign a 19-Year-old Legacy Application</vt:lpstr>
      <vt:lpstr>How it started…</vt:lpstr>
      <vt:lpstr>How it’s going…</vt:lpstr>
      <vt:lpstr>And NO, we are NOT waiting 19 years to update this application again</vt:lpstr>
      <vt:lpstr>At the end of this session, you will:</vt:lpstr>
      <vt:lpstr>How it started</vt:lpstr>
      <vt:lpstr>This project started in 1999</vt:lpstr>
      <vt:lpstr>But the change truly began in 2019</vt:lpstr>
      <vt:lpstr>And the changes continue today</vt:lpstr>
      <vt:lpstr>It’s all about the iterative process</vt:lpstr>
      <vt:lpstr>Research and design help the  IRS conceptualize ideas</vt:lpstr>
      <vt:lpstr>We use an iterative design  approach</vt:lpstr>
      <vt:lpstr>Agile development was critical  to our success</vt:lpstr>
      <vt:lpstr>Always keep the main goal in mind</vt:lpstr>
      <vt:lpstr>And more importantly, keep the  end-user in mind</vt:lpstr>
      <vt:lpstr>How it’s going</vt:lpstr>
      <vt:lpstr>We started with a low-fidelity concept</vt:lpstr>
      <vt:lpstr>We then moved to high-fidelity concepts</vt:lpstr>
      <vt:lpstr>2019 concept</vt:lpstr>
      <vt:lpstr>We updated the “Income &amp; Withholding” step</vt:lpstr>
      <vt:lpstr>2019 “Income &amp; Withholding” step</vt:lpstr>
      <vt:lpstr>And we improved the “Results” page</vt:lpstr>
      <vt:lpstr>2019 “Results” page</vt:lpstr>
      <vt:lpstr>But that wasn’t the only “Results” page we designed</vt:lpstr>
      <vt:lpstr>User feedback was key to make changes to this page</vt:lpstr>
      <vt:lpstr>We were determined to keep making this page better</vt:lpstr>
      <vt:lpstr>We improved the logic in Steps 1 and 2</vt:lpstr>
      <vt:lpstr>2021 Step 2</vt:lpstr>
      <vt:lpstr>We also redesigned the landing page on IRS.gov</vt:lpstr>
      <vt:lpstr>2022 Application landing page</vt:lpstr>
      <vt:lpstr>The changes to the application  are all based on data</vt:lpstr>
      <vt:lpstr>And we went from in-person sessions…</vt:lpstr>
      <vt:lpstr>To virtual sessions…</vt:lpstr>
      <vt:lpstr>This experience taught us so much</vt:lpstr>
      <vt:lpstr>We have a recipe for success</vt:lpstr>
      <vt:lpstr>We know it takes a village to  build an application</vt:lpstr>
      <vt:lpstr>And we follow these rules conscientiously</vt:lpstr>
      <vt:lpstr>Now that you know how we did it, check out the application yourself and give us your feedback:  Link to the Tax Withholding Estimator</vt:lpstr>
      <vt:lpstr> Thank you for joining us today!  Sam Chapman Samuel.L.Chapman@irs.gov  Kira Prin  Kira.Prin@irs.gov</vt:lpstr>
    </vt:vector>
  </TitlesOfParts>
  <Company>Internal Revenue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IRS Presentation Title Up to Two Lines</dc:title>
  <dc:creator>Prin Kira</dc:creator>
  <cp:keywords>PPT, PowerPoint, Standard, Classic, Blue</cp:keywords>
  <cp:lastModifiedBy>Microsoft Office User</cp:lastModifiedBy>
  <cp:revision>212</cp:revision>
  <cp:lastPrinted>2020-03-11T16:45:21Z</cp:lastPrinted>
  <dcterms:created xsi:type="dcterms:W3CDTF">2022-05-10T19:03:13Z</dcterms:created>
  <dcterms:modified xsi:type="dcterms:W3CDTF">2022-06-06T19:49:56Z</dcterms:modified>
</cp:coreProperties>
</file>