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7"/>
  </p:notesMasterIdLst>
  <p:sldIdLst>
    <p:sldId id="2650" r:id="rId2"/>
    <p:sldId id="2652" r:id="rId3"/>
    <p:sldId id="2653" r:id="rId4"/>
    <p:sldId id="2654" r:id="rId5"/>
    <p:sldId id="265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05" autoAdjust="0"/>
  </p:normalViewPr>
  <p:slideViewPr>
    <p:cSldViewPr snapToGrid="0">
      <p:cViewPr varScale="1">
        <p:scale>
          <a:sx n="93" d="100"/>
          <a:sy n="93" d="100"/>
        </p:scale>
        <p:origin x="232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AF27B-0471-4F7D-A4DA-B4F966B46485}" type="datetimeFigureOut">
              <a:rPr lang="en-US" smtClean="0"/>
              <a:t>6/22/21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F24BC-283B-49EC-B5B0-3E0783EF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2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2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4D6463-7CBE-47E1-8D22-BEA05247519B}"/>
              </a:ext>
            </a:extLst>
          </p:cNvPr>
          <p:cNvCxnSpPr/>
          <p:nvPr userDrawn="1"/>
        </p:nvCxnSpPr>
        <p:spPr>
          <a:xfrm>
            <a:off x="472440" y="423508"/>
            <a:ext cx="1124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3EF76E-AF45-441F-AC65-31BE8A1AE1C2}"/>
              </a:ext>
            </a:extLst>
          </p:cNvPr>
          <p:cNvCxnSpPr/>
          <p:nvPr userDrawn="1"/>
        </p:nvCxnSpPr>
        <p:spPr>
          <a:xfrm>
            <a:off x="472440" y="6007770"/>
            <a:ext cx="11247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4C9B269-C16E-4245-93C8-B78D0380D6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3951" y="6068204"/>
            <a:ext cx="1745525" cy="6570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6CCA92-09A2-4906-A53C-BD90EA972693}"/>
              </a:ext>
            </a:extLst>
          </p:cNvPr>
          <p:cNvGrpSpPr/>
          <p:nvPr userDrawn="1"/>
        </p:nvGrpSpPr>
        <p:grpSpPr>
          <a:xfrm>
            <a:off x="9012718" y="6051755"/>
            <a:ext cx="821435" cy="722140"/>
            <a:chOff x="-59253" y="-588064"/>
            <a:chExt cx="1569920" cy="13801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A64164-1470-42F1-8CB7-C29406164C6B}"/>
                </a:ext>
              </a:extLst>
            </p:cNvPr>
            <p:cNvSpPr/>
            <p:nvPr/>
          </p:nvSpPr>
          <p:spPr>
            <a:xfrm>
              <a:off x="133752" y="-547694"/>
              <a:ext cx="1280160" cy="1280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DDA072A5-FCDF-411C-AA6A-0AF5F804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9253" y="-588064"/>
              <a:ext cx="1569920" cy="1380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40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Resident Inspector working on tablet">
            <a:extLst>
              <a:ext uri="{FF2B5EF4-FFF2-40B4-BE49-F238E27FC236}">
                <a16:creationId xmlns:a16="http://schemas.microsoft.com/office/drawing/2014/main" id="{EADEDB4F-2067-448E-A750-44E427E15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/>
          <a:stretch/>
        </p:blipFill>
        <p:spPr bwMode="auto">
          <a:xfrm>
            <a:off x="468087" y="1447021"/>
            <a:ext cx="3742508" cy="25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9B2167-FA3E-47D6-B24B-8C29C0CC0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5920" y="1447021"/>
            <a:ext cx="3799839" cy="232777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B36BF3-CA56-4AB2-82C7-C68A1684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3777923"/>
            <a:ext cx="3749040" cy="1977536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341E0-054B-41F4-A0D6-4B602E4D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21480" y="3777923"/>
            <a:ext cx="3749040" cy="197753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4CB48-1028-47AC-8CCE-5333B76E1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85760" y="3777923"/>
            <a:ext cx="3749040" cy="1977536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id="{422F692B-4FD2-4EE7-AA7B-DA9BF5753C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04460"/>
            <a:ext cx="82296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Envisioning the Future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BF82FB-B935-44CF-8FFD-1020B9579C45}"/>
              </a:ext>
            </a:extLst>
          </p:cNvPr>
          <p:cNvSpPr/>
          <p:nvPr/>
        </p:nvSpPr>
        <p:spPr>
          <a:xfrm>
            <a:off x="478971" y="893487"/>
            <a:ext cx="8665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/>
            <a:r>
              <a:rPr lang="en-US" sz="16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What does NRC have planned to continue to improve the customer experience?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1D4A4-37A2-417F-BC05-59321E3C58BF}"/>
              </a:ext>
            </a:extLst>
          </p:cNvPr>
          <p:cNvSpPr txBox="1"/>
          <p:nvPr/>
        </p:nvSpPr>
        <p:spPr>
          <a:xfrm>
            <a:off x="833121" y="4071928"/>
            <a:ext cx="2997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prstClr val="white"/>
                </a:solidFill>
                <a:latin typeface="Calibri"/>
              </a:rPr>
              <a:t>Expanding on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 Customer Outreach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initiatives, such as Journey Mapping Workshops or 2-in-1 Pilot to gather more data on the customer experience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D71BA-77D0-485D-A4A6-D2648E7E06EA}"/>
              </a:ext>
            </a:extLst>
          </p:cNvPr>
          <p:cNvSpPr txBox="1"/>
          <p:nvPr/>
        </p:nvSpPr>
        <p:spPr>
          <a:xfrm>
            <a:off x="4551578" y="1968058"/>
            <a:ext cx="3037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prstClr val="white"/>
                </a:solidFill>
                <a:latin typeface="Calibri"/>
              </a:rPr>
              <a:t>Improving our customer communications through new 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Marketing and Branding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activities to create a holistic experience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5AB681-7159-4B2A-875B-DE278420B95C}"/>
              </a:ext>
            </a:extLst>
          </p:cNvPr>
          <p:cNvSpPr txBox="1"/>
          <p:nvPr/>
        </p:nvSpPr>
        <p:spPr>
          <a:xfrm>
            <a:off x="8289107" y="4104971"/>
            <a:ext cx="3069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prstClr val="white"/>
                </a:solidFill>
                <a:latin typeface="Calibri"/>
              </a:rPr>
              <a:t>Providing more agile support for customers through </a:t>
            </a:r>
            <a:r>
              <a:rPr lang="en-US" sz="1600" b="1" dirty="0">
                <a:solidFill>
                  <a:prstClr val="white"/>
                </a:solidFill>
                <a:latin typeface="Calibri"/>
              </a:rPr>
              <a:t>an IT Customer Self-Service Q&amp;A Bot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that will tie together disparate knowledge management sources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93CC1FB-7B95-4BCD-99F0-A143DFD3D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4" r="4689"/>
          <a:stretch/>
        </p:blipFill>
        <p:spPr>
          <a:xfrm>
            <a:off x="7985759" y="1447021"/>
            <a:ext cx="3749041" cy="2346321"/>
          </a:xfrm>
          <a:prstGeom prst="rect">
            <a:avLst/>
          </a:prstGeom>
        </p:spPr>
      </p:pic>
      <p:pic>
        <p:nvPicPr>
          <p:cNvPr id="25" name="Picture 2" descr="Sample customer comms / marketing materials">
            <a:extLst>
              <a:ext uri="{FF2B5EF4-FFF2-40B4-BE49-F238E27FC236}">
                <a16:creationId xmlns:a16="http://schemas.microsoft.com/office/drawing/2014/main" id="{B2A8FC71-37CA-45E2-81DF-0472C3B1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39" y="3858755"/>
            <a:ext cx="3675721" cy="18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C3B0222-5225-429B-8D6F-685D74CCC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694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030BD-EA42-4CD9-A753-DFAE6664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0" b="19936"/>
          <a:stretch/>
        </p:blipFill>
        <p:spPr>
          <a:xfrm>
            <a:off x="434524" y="468933"/>
            <a:ext cx="11275644" cy="5453891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E452581C-4F82-47C0-A0F2-E2AED361D3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3115" y="586335"/>
            <a:ext cx="82296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Achievements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E64AE-83B7-42F6-8922-F9F025B241BB}"/>
              </a:ext>
            </a:extLst>
          </p:cNvPr>
          <p:cNvSpPr/>
          <p:nvPr/>
        </p:nvSpPr>
        <p:spPr>
          <a:xfrm>
            <a:off x="603115" y="154466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2800" b="1" i="1" dirty="0">
                <a:solidFill>
                  <a:prstClr val="white"/>
                </a:solidFill>
                <a:latin typeface="Calibri"/>
              </a:rPr>
              <a:t>We are proud of our OCIO team!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9CD0A-0E15-41E7-B561-58CA73DF04FF}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90986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3EAF63FB-C393-4E62-B8BF-F1DE36AEB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0" b="19936"/>
          <a:stretch/>
        </p:blipFill>
        <p:spPr>
          <a:xfrm>
            <a:off x="434524" y="481453"/>
            <a:ext cx="11275644" cy="5453891"/>
          </a:xfrm>
          <a:prstGeom prst="rect">
            <a:avLst/>
          </a:prstGeom>
        </p:spPr>
      </p:pic>
      <p:pic>
        <p:nvPicPr>
          <p:cNvPr id="9" name="Picture 4" descr="Assisting customers w/ remote work setup">
            <a:extLst>
              <a:ext uri="{FF2B5EF4-FFF2-40B4-BE49-F238E27FC236}">
                <a16:creationId xmlns:a16="http://schemas.microsoft.com/office/drawing/2014/main" id="{6977C769-727B-44C2-99B1-C80AA49D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84" y="2984823"/>
            <a:ext cx="3768796" cy="282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ssisting customers w/ remote work setup">
            <a:extLst>
              <a:ext uri="{FF2B5EF4-FFF2-40B4-BE49-F238E27FC236}">
                <a16:creationId xmlns:a16="http://schemas.microsoft.com/office/drawing/2014/main" id="{3687031B-880C-4BEF-8DE7-66C2B1DA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71" y="1033617"/>
            <a:ext cx="3354336" cy="25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ssisting customers w/ remote work setup">
            <a:extLst>
              <a:ext uri="{FF2B5EF4-FFF2-40B4-BE49-F238E27FC236}">
                <a16:creationId xmlns:a16="http://schemas.microsoft.com/office/drawing/2014/main" id="{F8729836-C281-448C-97EE-3B74F35F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52" y="1233063"/>
            <a:ext cx="2899887" cy="217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Assisting customers w/ remote work setup">
            <a:extLst>
              <a:ext uri="{FF2B5EF4-FFF2-40B4-BE49-F238E27FC236}">
                <a16:creationId xmlns:a16="http://schemas.microsoft.com/office/drawing/2014/main" id="{59631A42-1CB4-4A57-8417-E277ABFA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39" y="2921791"/>
            <a:ext cx="3641317" cy="27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1">
            <a:extLst>
              <a:ext uri="{FF2B5EF4-FFF2-40B4-BE49-F238E27FC236}">
                <a16:creationId xmlns:a16="http://schemas.microsoft.com/office/drawing/2014/main" id="{2586D211-6FDD-49E7-B93A-09F14D1C06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49064"/>
            <a:ext cx="82296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Achievements – Prepping for Remote 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2A234-6985-476A-9D30-0960EF3E1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9637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DF95C0CD-7015-4FBD-AB68-2EABF2726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0" b="19936"/>
          <a:stretch/>
        </p:blipFill>
        <p:spPr>
          <a:xfrm>
            <a:off x="434524" y="478413"/>
            <a:ext cx="11275644" cy="5453891"/>
          </a:xfrm>
          <a:prstGeom prst="rect">
            <a:avLst/>
          </a:prstGeom>
        </p:spPr>
      </p:pic>
      <p:pic>
        <p:nvPicPr>
          <p:cNvPr id="3" name="Picture 2" descr="Resident Inspector Site Visit">
            <a:extLst>
              <a:ext uri="{FF2B5EF4-FFF2-40B4-BE49-F238E27FC236}">
                <a16:creationId xmlns:a16="http://schemas.microsoft.com/office/drawing/2014/main" id="{4271D835-8AE6-4F2F-AA7E-4C665CE0E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r="20363"/>
          <a:stretch/>
        </p:blipFill>
        <p:spPr bwMode="auto">
          <a:xfrm>
            <a:off x="657224" y="1235868"/>
            <a:ext cx="3228975" cy="369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6F9641A0-3F05-4C65-B6D2-308843891E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199" y="104460"/>
            <a:ext cx="10612877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Achievements – Resident Inspector Support</a:t>
            </a:r>
          </a:p>
        </p:txBody>
      </p:sp>
      <p:pic>
        <p:nvPicPr>
          <p:cNvPr id="5" name="Picture 2" descr="Resident Inspector working on tablet">
            <a:extLst>
              <a:ext uri="{FF2B5EF4-FFF2-40B4-BE49-F238E27FC236}">
                <a16:creationId xmlns:a16="http://schemas.microsoft.com/office/drawing/2014/main" id="{93B35D67-FBA5-4BC4-B24A-01008DF4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64" y="1200718"/>
            <a:ext cx="2474730" cy="36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spection site documentation">
            <a:extLst>
              <a:ext uri="{FF2B5EF4-FFF2-40B4-BE49-F238E27FC236}">
                <a16:creationId xmlns:a16="http://schemas.microsoft.com/office/drawing/2014/main" id="{287F69E0-7126-4718-9823-2824F4250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5187"/>
          <a:stretch/>
        </p:blipFill>
        <p:spPr bwMode="auto">
          <a:xfrm>
            <a:off x="7929859" y="1133240"/>
            <a:ext cx="3493906" cy="37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C0748-D43C-4956-8C8C-3018A7A930AB}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1551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752E61E9-8F0C-4CEC-9A99-5A2E9A442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10" b="19936"/>
          <a:stretch/>
        </p:blipFill>
        <p:spPr>
          <a:xfrm>
            <a:off x="434524" y="478413"/>
            <a:ext cx="11275644" cy="5453891"/>
          </a:xfrm>
          <a:prstGeom prst="rect">
            <a:avLst/>
          </a:prstGeom>
        </p:spPr>
      </p:pic>
      <p:pic>
        <p:nvPicPr>
          <p:cNvPr id="3" name="Picture 13" descr="OCIO Team Picnic group photo">
            <a:extLst>
              <a:ext uri="{FF2B5EF4-FFF2-40B4-BE49-F238E27FC236}">
                <a16:creationId xmlns:a16="http://schemas.microsoft.com/office/drawing/2014/main" id="{A5BF0E1B-E99A-4523-B4A4-8022A9328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03" y="1008824"/>
            <a:ext cx="8989264" cy="462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F65CE20F-4704-43B1-B959-EBF3828F5A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04460"/>
            <a:ext cx="822960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Achievements – Our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F19C9-1A61-44B1-AE4F-C91DA17F81C6}"/>
              </a:ext>
            </a:extLst>
          </p:cNvPr>
          <p:cNvSpPr txBox="1"/>
          <p:nvPr/>
        </p:nvSpPr>
        <p:spPr>
          <a:xfrm>
            <a:off x="472357" y="6071325"/>
            <a:ext cx="45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640196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5596"/>
      </a:accent1>
      <a:accent2>
        <a:srgbClr val="BA7961"/>
      </a:accent2>
      <a:accent3>
        <a:srgbClr val="BBC3CD"/>
      </a:accent3>
      <a:accent4>
        <a:srgbClr val="F3B185"/>
      </a:accent4>
      <a:accent5>
        <a:srgbClr val="98BB8A"/>
      </a:accent5>
      <a:accent6>
        <a:srgbClr val="1E93A7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109</Words>
  <Application>Microsoft Macintosh PowerPoint</Application>
  <PresentationFormat>Widescreen</PresentationFormat>
  <Paragraphs>15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1_Office Theme</vt:lpstr>
      <vt:lpstr>Envisioning the Future</vt:lpstr>
      <vt:lpstr>Key Achievements</vt:lpstr>
      <vt:lpstr>Key Achievements – Prepping for Remote Work</vt:lpstr>
      <vt:lpstr>Key Achievements – Resident Inspector Support</vt:lpstr>
      <vt:lpstr>Key Achievements – Our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2021-05-06T14:18:20Z</dcterms:created>
  <dcterms:modified xsi:type="dcterms:W3CDTF">2021-06-22T16:39:40Z</dcterms:modified>
</cp:coreProperties>
</file>