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114"/>
    <p:restoredTop sz="85801"/>
  </p:normalViewPr>
  <p:slideViewPr>
    <p:cSldViewPr snapToGrid="0">
      <p:cViewPr varScale="1">
        <p:scale>
          <a:sx n="108" d="100"/>
          <a:sy n="108" d="100"/>
        </p:scale>
        <p:origin x="200" y="54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91cb6a29ac_0_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91cb6a29ac_0_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91cb6a29ac_0_1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91cb6a29ac_0_1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e669e9b2d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e669e9b2d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91cb6a29ac_0_1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91cb6a29ac_0_1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91cb6a29ac_0_1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91cb6a29ac_0_1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88900" marR="8890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rgbClr val="263238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500"/>
              </a:spcBef>
              <a:spcAft>
                <a:spcPts val="0"/>
              </a:spcAft>
              <a:buNone/>
            </a:pPr>
            <a:endParaRPr sz="1050">
              <a:solidFill>
                <a:srgbClr val="3C4043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e669e9b2d6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e669e9b2d6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500"/>
              </a:spcBef>
              <a:spcAft>
                <a:spcPts val="0"/>
              </a:spcAft>
              <a:buNone/>
            </a:pPr>
            <a:endParaRPr sz="1050" dirty="0">
              <a:solidFill>
                <a:srgbClr val="3C4043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91cb6a29ac_0_1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Google Shape;168;g91cb6a29ac_0_1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91cb6a29ac_0_1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" name="Google Shape;176;g91cb6a29ac_0_1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91cb6a29ac_0_1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Google Shape;184;g91cb6a29ac_0_1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91cb6a29ac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91cb6a29ac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922031bb76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922031bb76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91cb6a29ac_0_1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9" name="Google Shape;199;g91cb6a29ac_0_1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91cb6a29ac_0_1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" name="Google Shape;206;g91cb6a29ac_0_1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ge618c0f040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3" name="Google Shape;213;ge618c0f040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e669e9b2d6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Google Shape;220;ge669e9b2d6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e669e9b2d6_2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e669e9b2d6_2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ge669e9b2d6_2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2" name="Google Shape;232;ge669e9b2d6_2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ge5eb7024a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8" name="Google Shape;238;ge5eb7024a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ge669e9b2d6_2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4" name="Google Shape;244;ge669e9b2d6_2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g926dd6e134_1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0" name="Google Shape;250;g926dd6e134_1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ge669e9b2d6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6" name="Google Shape;256;ge669e9b2d6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91cb6a29ac_0_1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91cb6a29ac_0_1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ge618c0f040_0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2" name="Google Shape;262;ge618c0f040_0_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ge618c0f040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9" name="Google Shape;269;ge618c0f040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g91cb6a29ac_0_1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6" name="Google Shape;276;g91cb6a29ac_0_1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g91cb6a29ac_0_1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2" name="Google Shape;282;g91cb6a29ac_0_1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926dd6e134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926dd6e134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91cb6a29ac_0_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91cb6a29ac_0_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91cb6a29ac_0_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91cb6a29ac_0_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922031bb76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922031bb76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91cb6a29ac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91cb6a29ac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We’re focusing on Measurement and Collection in today’s webinar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91cb6a29ac_0_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91cb6a29ac_0_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300"/>
              <a:buFont typeface="Roboto"/>
              <a:buChar char="●"/>
            </a:pPr>
            <a:r>
              <a:rPr lang="en" sz="1300">
                <a:solidFill>
                  <a:srgbClr val="666666"/>
                </a:solidFill>
                <a:latin typeface="Roboto"/>
                <a:ea typeface="Roboto"/>
                <a:cs typeface="Roboto"/>
                <a:sym typeface="Roboto"/>
              </a:rPr>
              <a:t>These define the lens through which you view your site performance</a:t>
            </a:r>
            <a:endParaRPr sz="1300">
              <a:solidFill>
                <a:srgbClr val="666666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4572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300"/>
              <a:buFont typeface="Roboto"/>
              <a:buChar char="●"/>
            </a:pPr>
            <a:r>
              <a:rPr lang="en" sz="1300">
                <a:solidFill>
                  <a:srgbClr val="666666"/>
                </a:solidFill>
                <a:latin typeface="Roboto"/>
                <a:ea typeface="Roboto"/>
                <a:cs typeface="Roboto"/>
                <a:sym typeface="Roboto"/>
              </a:rPr>
              <a:t>These cascade throughout your strategy, tool implementation, reporting &amp; analysis</a:t>
            </a:r>
            <a:endParaRPr sz="1300">
              <a:solidFill>
                <a:srgbClr val="666666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4572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300"/>
              <a:buFont typeface="Roboto"/>
              <a:buChar char="●"/>
            </a:pPr>
            <a:r>
              <a:rPr lang="en" sz="1300">
                <a:solidFill>
                  <a:srgbClr val="666666"/>
                </a:solidFill>
                <a:latin typeface="Roboto"/>
                <a:ea typeface="Roboto"/>
                <a:cs typeface="Roboto"/>
                <a:sym typeface="Roboto"/>
              </a:rPr>
              <a:t>Without these, you have no strategy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-125" y="0"/>
            <a:ext cx="9144250" cy="4398100"/>
          </a:xfrm>
          <a:custGeom>
            <a:avLst/>
            <a:gdLst/>
            <a:ahLst/>
            <a:cxnLst/>
            <a:rect l="l" t="t" r="r" b="b"/>
            <a:pathLst>
              <a:path w="365770" h="175924" extrusionOk="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311700" y="1878560"/>
            <a:ext cx="4242600" cy="73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dk1"/>
        </a:solidFill>
        <a:effectLst/>
      </p:bgPr>
    </p:bg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title" hasCustomPrompt="1"/>
          </p:nvPr>
        </p:nvSpPr>
        <p:spPr>
          <a:xfrm>
            <a:off x="311750" y="831175"/>
            <a:ext cx="5334900" cy="1244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6" name="Google Shape;56;p11"/>
          <p:cNvSpPr txBox="1">
            <a:spLocks noGrp="1"/>
          </p:cNvSpPr>
          <p:nvPr>
            <p:ph type="body" idx="1"/>
          </p:nvPr>
        </p:nvSpPr>
        <p:spPr>
          <a:xfrm>
            <a:off x="311700" y="2121425"/>
            <a:ext cx="5334900" cy="94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Char char="●"/>
              <a:defRPr>
                <a:solidFill>
                  <a:schemeClr val="accent2"/>
                </a:solidFill>
              </a:defRPr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accent3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0" y="48099"/>
            <a:ext cx="9144250" cy="4398100"/>
          </a:xfrm>
          <a:custGeom>
            <a:avLst/>
            <a:gdLst/>
            <a:ahLst/>
            <a:cxnLst/>
            <a:rect l="l" t="t" r="r" b="b"/>
            <a:pathLst>
              <a:path w="365770" h="175924" extrusionOk="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  <p:sp>
        <p:nvSpPr>
          <p:cNvPr id="16" name="Google Shape;16;p3"/>
          <p:cNvSpPr/>
          <p:nvPr/>
        </p:nvSpPr>
        <p:spPr>
          <a:xfrm>
            <a:off x="0" y="0"/>
            <a:ext cx="9144250" cy="4398100"/>
          </a:xfrm>
          <a:custGeom>
            <a:avLst/>
            <a:gdLst/>
            <a:ahLst/>
            <a:cxnLst/>
            <a:rect l="l" t="t" r="r" b="b"/>
            <a:pathLst>
              <a:path w="365770" h="175924" extrusionOk="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</p:sp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/>
          <p:nvPr/>
        </p:nvSpPr>
        <p:spPr>
          <a:xfrm>
            <a:off x="0" y="0"/>
            <a:ext cx="4314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4"/>
          <p:cNvSpPr/>
          <p:nvPr/>
        </p:nvSpPr>
        <p:spPr>
          <a:xfrm>
            <a:off x="0" y="44125"/>
            <a:ext cx="4313625" cy="4399375"/>
          </a:xfrm>
          <a:custGeom>
            <a:avLst/>
            <a:gdLst/>
            <a:ahLst/>
            <a:cxnLst/>
            <a:rect l="l" t="t" r="r" b="b"/>
            <a:pathLst>
              <a:path w="172545" h="175975" extrusionOk="0">
                <a:moveTo>
                  <a:pt x="0" y="157"/>
                </a:moveTo>
                <a:lnTo>
                  <a:pt x="172419" y="0"/>
                </a:lnTo>
                <a:lnTo>
                  <a:pt x="172545" y="126541"/>
                </a:lnTo>
                <a:lnTo>
                  <a:pt x="0" y="17597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</p:sp>
      <p:sp>
        <p:nvSpPr>
          <p:cNvPr id="22" name="Google Shape;22;p4"/>
          <p:cNvSpPr/>
          <p:nvPr/>
        </p:nvSpPr>
        <p:spPr>
          <a:xfrm>
            <a:off x="-125" y="0"/>
            <a:ext cx="4316900" cy="4395600"/>
          </a:xfrm>
          <a:custGeom>
            <a:avLst/>
            <a:gdLst/>
            <a:ahLst/>
            <a:cxnLst/>
            <a:rect l="l" t="t" r="r" b="b"/>
            <a:pathLst>
              <a:path w="172676" h="175824" extrusionOk="0">
                <a:moveTo>
                  <a:pt x="0" y="6"/>
                </a:moveTo>
                <a:lnTo>
                  <a:pt x="172676" y="0"/>
                </a:lnTo>
                <a:lnTo>
                  <a:pt x="172562" y="126442"/>
                </a:lnTo>
                <a:lnTo>
                  <a:pt x="0" y="175824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</p:sp>
      <p:sp>
        <p:nvSpPr>
          <p:cNvPr id="23" name="Google Shape;23;p4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body" idx="1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/>
          <p:nvPr/>
        </p:nvSpPr>
        <p:spPr>
          <a:xfrm>
            <a:off x="0" y="0"/>
            <a:ext cx="9144000" cy="1277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311700" y="1505700"/>
            <a:ext cx="3999900" cy="307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body" idx="2"/>
          </p:nvPr>
        </p:nvSpPr>
        <p:spPr>
          <a:xfrm>
            <a:off x="4832400" y="1505700"/>
            <a:ext cx="3999900" cy="307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/>
          <p:nvPr/>
        </p:nvSpPr>
        <p:spPr>
          <a:xfrm>
            <a:off x="0" y="0"/>
            <a:ext cx="9144000" cy="1277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/>
          <p:nvPr/>
        </p:nvSpPr>
        <p:spPr>
          <a:xfrm>
            <a:off x="0" y="0"/>
            <a:ext cx="37644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127500" cy="182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1"/>
          </p:nvPr>
        </p:nvSpPr>
        <p:spPr>
          <a:xfrm>
            <a:off x="311700" y="2390650"/>
            <a:ext cx="3127500" cy="229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Char char="●"/>
              <a:defRPr>
                <a:solidFill>
                  <a:schemeClr val="accent2"/>
                </a:solidFill>
              </a:defRPr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3"/>
        </a:solidFill>
        <a:effectLst/>
      </p:bgPr>
    </p:bg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 txBox="1">
            <a:spLocks noGrp="1"/>
          </p:cNvSpPr>
          <p:nvPr>
            <p:ph type="title"/>
          </p:nvPr>
        </p:nvSpPr>
        <p:spPr>
          <a:xfrm>
            <a:off x="311675" y="798600"/>
            <a:ext cx="6247800" cy="354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9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title"/>
          </p:nvPr>
        </p:nvSpPr>
        <p:spPr>
          <a:xfrm>
            <a:off x="311300" y="500925"/>
            <a:ext cx="3704400" cy="204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subTitle" idx="1"/>
          </p:nvPr>
        </p:nvSpPr>
        <p:spPr>
          <a:xfrm>
            <a:off x="304800" y="2626725"/>
            <a:ext cx="3704400" cy="92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body" idx="2"/>
          </p:nvPr>
        </p:nvSpPr>
        <p:spPr>
          <a:xfrm>
            <a:off x="4879025" y="500925"/>
            <a:ext cx="3954000" cy="411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/>
          <p:nvPr/>
        </p:nvSpPr>
        <p:spPr>
          <a:xfrm>
            <a:off x="0" y="4369000"/>
            <a:ext cx="9144000" cy="7743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body" idx="1"/>
          </p:nvPr>
        </p:nvSpPr>
        <p:spPr>
          <a:xfrm>
            <a:off x="311700" y="4521400"/>
            <a:ext cx="7979400" cy="460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Merriweather"/>
              <a:buNone/>
              <a:defRPr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paradigm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Roboto"/>
              <a:buChar char="●"/>
              <a:defRPr sz="13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●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●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29845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-x7LoXw7vHc&amp;list=PLd9b-GuOJ3nEz1NYl66orgVZIu17laKba&amp;index=37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9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mailto:dap@support.digitalgov.gov" TargetMode="Externa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digital.gov/resources/how-to-build-an-analytics-strategy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3"/>
          <p:cNvSpPr txBox="1">
            <a:spLocks noGrp="1"/>
          </p:cNvSpPr>
          <p:nvPr>
            <p:ph type="ctr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FedRAMP &amp; DAP Case Study Part 1: Assessing Analytics Strategy</a:t>
            </a:r>
            <a:endParaRPr/>
          </a:p>
        </p:txBody>
      </p:sp>
      <p:sp>
        <p:nvSpPr>
          <p:cNvPr id="65" name="Google Shape;65;p13"/>
          <p:cNvSpPr txBox="1">
            <a:spLocks noGrp="1"/>
          </p:cNvSpPr>
          <p:nvPr>
            <p:ph type="subTitle" idx="1"/>
          </p:nvPr>
        </p:nvSpPr>
        <p:spPr>
          <a:xfrm>
            <a:off x="311700" y="1878560"/>
            <a:ext cx="4242600" cy="73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See how the FedRAMP team assessed their analytics objectives and key performance indicators (KPIs) prior to the launch of a redesigned site.</a:t>
            </a:r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2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Define your website mission, goals &amp; KPIs</a:t>
            </a:r>
            <a:endParaRPr/>
          </a:p>
        </p:txBody>
      </p:sp>
      <p:sp>
        <p:nvSpPr>
          <p:cNvPr id="128" name="Google Shape;128;p22"/>
          <p:cNvSpPr txBox="1">
            <a:spLocks noGrp="1"/>
          </p:cNvSpPr>
          <p:nvPr>
            <p:ph type="body" idx="4294967295"/>
          </p:nvPr>
        </p:nvSpPr>
        <p:spPr>
          <a:xfrm>
            <a:off x="49625" y="1319425"/>
            <a:ext cx="8645700" cy="357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 b="1"/>
              <a:t>Mission</a:t>
            </a:r>
            <a:r>
              <a:rPr lang="en" sz="1800"/>
              <a:t>: Why does my site exist? Define a simple, straightforward way of describing what your site is designed to do. </a:t>
            </a:r>
            <a:endParaRPr sz="18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 b="1"/>
              <a:t>Goals</a:t>
            </a:r>
            <a:r>
              <a:rPr lang="en" sz="1800"/>
              <a:t>: What do you want your users to do on your site? This needs to be something that we can track with Google Analytics. </a:t>
            </a:r>
            <a:endParaRPr sz="18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 b="1"/>
              <a:t>KPI</a:t>
            </a:r>
            <a:r>
              <a:rPr lang="en" sz="1800"/>
              <a:t>: Metrics used to measure performance of your goals - usually a ratio, such as conversion rate. This is required.</a:t>
            </a:r>
            <a:endParaRPr sz="18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80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1800"/>
          </a:p>
        </p:txBody>
      </p:sp>
      <p:sp>
        <p:nvSpPr>
          <p:cNvPr id="129" name="Google Shape;129;p2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3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your website mission?</a:t>
            </a:r>
            <a:endParaRPr/>
          </a:p>
        </p:txBody>
      </p:sp>
      <p:sp>
        <p:nvSpPr>
          <p:cNvPr id="135" name="Google Shape;135;p23"/>
          <p:cNvSpPr txBox="1">
            <a:spLocks noGrp="1"/>
          </p:cNvSpPr>
          <p:nvPr>
            <p:ph type="body" idx="1"/>
          </p:nvPr>
        </p:nvSpPr>
        <p:spPr>
          <a:xfrm>
            <a:off x="4572000" y="355350"/>
            <a:ext cx="4346100" cy="427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/>
              <a:t>Let’s bring in the FedRAMP team to discuss</a:t>
            </a:r>
            <a:endParaRPr sz="1800" b="1"/>
          </a:p>
          <a:p>
            <a:pPr marL="457200" lvl="0" indent="-342900" algn="l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Can you tell us about FedRAMP?</a:t>
            </a:r>
            <a:br>
              <a:rPr lang="en" sz="1800"/>
            </a:br>
            <a:endParaRPr sz="180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How do you define your website mission?</a:t>
            </a:r>
            <a:endParaRPr sz="18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80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800"/>
          </a:p>
        </p:txBody>
      </p:sp>
      <p:sp>
        <p:nvSpPr>
          <p:cNvPr id="136" name="Google Shape;136;p2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11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4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FedRAMP Redesign</a:t>
            </a:r>
            <a:endParaRPr/>
          </a:p>
        </p:txBody>
      </p:sp>
      <p:sp>
        <p:nvSpPr>
          <p:cNvPr id="142" name="Google Shape;142;p24"/>
          <p:cNvSpPr txBox="1">
            <a:spLocks noGrp="1"/>
          </p:cNvSpPr>
          <p:nvPr>
            <p:ph type="body" idx="1"/>
          </p:nvPr>
        </p:nvSpPr>
        <p:spPr>
          <a:xfrm>
            <a:off x="4572000" y="355350"/>
            <a:ext cx="4346100" cy="11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How did your team approach redesign Fedramp.gov? </a:t>
            </a:r>
            <a:endParaRPr sz="2000"/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2000"/>
          </a:p>
          <a:p>
            <a:pPr marL="457200" lvl="0" indent="-355600" algn="l" rtl="0">
              <a:spcBef>
                <a:spcPts val="160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What do you hope to accomplish with the redesign?</a:t>
            </a:r>
            <a:endParaRPr sz="2000"/>
          </a:p>
        </p:txBody>
      </p:sp>
      <p:sp>
        <p:nvSpPr>
          <p:cNvPr id="143" name="Google Shape;143;p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5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are your website goals?</a:t>
            </a:r>
            <a:endParaRPr/>
          </a:p>
        </p:txBody>
      </p:sp>
      <p:sp>
        <p:nvSpPr>
          <p:cNvPr id="149" name="Google Shape;149;p25"/>
          <p:cNvSpPr txBox="1">
            <a:spLocks noGrp="1"/>
          </p:cNvSpPr>
          <p:nvPr>
            <p:ph type="body" idx="1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What are the most important things you want your users to do on the site?</a:t>
            </a:r>
            <a:br>
              <a:rPr lang="en" sz="1800"/>
            </a:br>
            <a:br>
              <a:rPr lang="en" sz="1800"/>
            </a:br>
            <a:endParaRPr sz="180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Let’s do a brief walk through of the these on fedramp.gov</a:t>
            </a:r>
            <a:endParaRPr sz="180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1800"/>
          </a:p>
        </p:txBody>
      </p:sp>
      <p:sp>
        <p:nvSpPr>
          <p:cNvPr id="150" name="Google Shape;150;p2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13</a:t>
            </a:fld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6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Comparison of DAP vs. FedRAMP GA account</a:t>
            </a:r>
            <a:endParaRPr/>
          </a:p>
        </p:txBody>
      </p:sp>
      <p:sp>
        <p:nvSpPr>
          <p:cNvPr id="156" name="Google Shape;156;p26"/>
          <p:cNvSpPr txBox="1">
            <a:spLocks noGrp="1"/>
          </p:cNvSpPr>
          <p:nvPr>
            <p:ph type="body" idx="1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DAP vs. FedRAMP GA account</a:t>
            </a:r>
            <a:endParaRPr sz="1800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What’s the difference?</a:t>
            </a:r>
            <a:endParaRPr sz="1800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DAP - don’t configure goals</a:t>
            </a:r>
            <a:endParaRPr sz="1800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FedRAMP GA - do configure goals</a:t>
            </a:r>
            <a:endParaRPr sz="1800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Implemented goals in FedRAMP GA Account using Google Tag Manager</a:t>
            </a:r>
            <a:endParaRPr sz="1800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See DAP’s previous </a:t>
            </a:r>
            <a:r>
              <a:rPr lang="en" sz="1800" u="sng">
                <a:solidFill>
                  <a:schemeClr val="hlink"/>
                </a:solidFill>
                <a:hlinkClick r:id="rId3"/>
              </a:rPr>
              <a:t>presentation on Goals</a:t>
            </a:r>
            <a:endParaRPr sz="180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Next few slides include screenshots from FedRAMP account</a:t>
            </a:r>
            <a:endParaRPr sz="18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80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1800"/>
          </a:p>
        </p:txBody>
      </p:sp>
      <p:sp>
        <p:nvSpPr>
          <p:cNvPr id="157" name="Google Shape;157;p2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14</a:t>
            </a:fld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7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Goal 1</a:t>
            </a:r>
            <a:endParaRPr/>
          </a:p>
        </p:txBody>
      </p:sp>
      <p:sp>
        <p:nvSpPr>
          <p:cNvPr id="163" name="Google Shape;163;p27"/>
          <p:cNvSpPr txBox="1">
            <a:spLocks noGrp="1"/>
          </p:cNvSpPr>
          <p:nvPr>
            <p:ph type="body" idx="1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 b="1"/>
              <a:t>Goal:</a:t>
            </a:r>
            <a:r>
              <a:rPr lang="en" sz="1600"/>
              <a:t> Decrease the percentage share of stakeholders reaching out to info@fedramp.gov directly from the website, by making information more easy to find. </a:t>
            </a:r>
            <a:endParaRPr sz="16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 b="1"/>
              <a:t>Why is this important?</a:t>
            </a:r>
            <a:endParaRPr sz="1600" b="1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 b="1"/>
              <a:t>How do you use this in your day to day?</a:t>
            </a:r>
            <a:endParaRPr sz="1600" b="1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 b="1"/>
              <a:t>KPI: </a:t>
            </a:r>
            <a:r>
              <a:rPr lang="en" sz="1600"/>
              <a:t># of clicks on info@fedramp.gov divided by total sessions entering fedramp.gov </a:t>
            </a:r>
            <a:endParaRPr sz="16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6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1600"/>
          </a:p>
        </p:txBody>
      </p:sp>
      <p:pic>
        <p:nvPicPr>
          <p:cNvPr id="164" name="Google Shape;164;p27" title="Example screenshot of Google Analytics data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00100" y="4063900"/>
            <a:ext cx="4730026" cy="916625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2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15</a:t>
            </a:fld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8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Goal 2</a:t>
            </a:r>
            <a:endParaRPr/>
          </a:p>
        </p:txBody>
      </p:sp>
      <p:sp>
        <p:nvSpPr>
          <p:cNvPr id="171" name="Google Shape;171;p28"/>
          <p:cNvSpPr txBox="1">
            <a:spLocks noGrp="1"/>
          </p:cNvSpPr>
          <p:nvPr>
            <p:ph type="body" idx="1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/>
              <a:t>Goal: </a:t>
            </a:r>
            <a:r>
              <a:rPr lang="en" sz="1600"/>
              <a:t> Increase percentage share of downloads by stakeholders to support them successfully navigating the FedRAMP process.</a:t>
            </a:r>
            <a:endParaRPr sz="16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600" b="1"/>
              <a:t>Why is this important?</a:t>
            </a:r>
            <a:endParaRPr sz="1600" b="1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600" b="1"/>
              <a:t>How do you use this in your day to day?</a:t>
            </a:r>
            <a:endParaRPr sz="1600" b="1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600" b="1"/>
              <a:t>KPI:</a:t>
            </a:r>
            <a:r>
              <a:rPr lang="en" sz="1600"/>
              <a:t> # of PDF downloads divided by total number of sessions. </a:t>
            </a:r>
            <a:endParaRPr sz="160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1600"/>
          </a:p>
        </p:txBody>
      </p:sp>
      <p:pic>
        <p:nvPicPr>
          <p:cNvPr id="172" name="Google Shape;172;p28" title="Example screenshot of Google Analytics data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367900" y="3437683"/>
            <a:ext cx="4776099" cy="1705742"/>
          </a:xfrm>
          <a:prstGeom prst="rect">
            <a:avLst/>
          </a:prstGeom>
          <a:noFill/>
          <a:ln>
            <a:noFill/>
          </a:ln>
        </p:spPr>
      </p:pic>
      <p:sp>
        <p:nvSpPr>
          <p:cNvPr id="173" name="Google Shape;173;p2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16</a:t>
            </a:fld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29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Goal 3</a:t>
            </a:r>
            <a:endParaRPr/>
          </a:p>
        </p:txBody>
      </p:sp>
      <p:sp>
        <p:nvSpPr>
          <p:cNvPr id="179" name="Google Shape;179;p29"/>
          <p:cNvSpPr txBox="1">
            <a:spLocks noGrp="1"/>
          </p:cNvSpPr>
          <p:nvPr>
            <p:ph type="body" idx="1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/>
              <a:t>Goal: </a:t>
            </a:r>
            <a:r>
              <a:rPr lang="en" sz="1400"/>
              <a:t>Increase traffic to the website through blog email communications through GovDelivery.</a:t>
            </a:r>
            <a:endParaRPr sz="14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400" b="1"/>
              <a:t>Why is this important?</a:t>
            </a:r>
            <a:endParaRPr sz="1400" b="1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400" b="1"/>
              <a:t>How do you use this in your day to day?</a:t>
            </a:r>
            <a:endParaRPr sz="1400" b="1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400" b="1"/>
              <a:t>KPI: </a:t>
            </a:r>
            <a:r>
              <a:rPr lang="en" sz="1400"/>
              <a:t>increase in # email campaigns overlaid with decreased contact us conversion, and download conversion. </a:t>
            </a:r>
            <a:endParaRPr sz="14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400"/>
              <a:t>Additionally increase time spent on page and decrease bounce rate when entrances to the website come from the email communications</a:t>
            </a:r>
            <a:endParaRPr sz="14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4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4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4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4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4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4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4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4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40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1400"/>
          </a:p>
        </p:txBody>
      </p:sp>
      <p:pic>
        <p:nvPicPr>
          <p:cNvPr id="180" name="Google Shape;180;p29" title="Example screenshot of Google Analytics data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364075" y="3954425"/>
            <a:ext cx="4724123" cy="1109899"/>
          </a:xfrm>
          <a:prstGeom prst="rect">
            <a:avLst/>
          </a:prstGeom>
          <a:noFill/>
          <a:ln>
            <a:noFill/>
          </a:ln>
        </p:spPr>
      </p:pic>
      <p:sp>
        <p:nvSpPr>
          <p:cNvPr id="181" name="Google Shape;181;p2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17</a:t>
            </a:fld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30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Additional Goals under consideration &amp; development</a:t>
            </a:r>
            <a:endParaRPr/>
          </a:p>
        </p:txBody>
      </p:sp>
      <p:sp>
        <p:nvSpPr>
          <p:cNvPr id="187" name="Google Shape;187;p30"/>
          <p:cNvSpPr txBox="1">
            <a:spLocks noGrp="1"/>
          </p:cNvSpPr>
          <p:nvPr>
            <p:ph type="body" idx="1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  <p:pic>
        <p:nvPicPr>
          <p:cNvPr id="188" name="Google Shape;188;p30" descr="Example screenshot of Google Analytics goals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08500" y="298638"/>
            <a:ext cx="3626775" cy="4546225"/>
          </a:xfrm>
          <a:prstGeom prst="rect">
            <a:avLst/>
          </a:prstGeom>
          <a:noFill/>
          <a:ln>
            <a:noFill/>
          </a:ln>
        </p:spPr>
      </p:pic>
      <p:sp>
        <p:nvSpPr>
          <p:cNvPr id="189" name="Google Shape;189;p3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18</a:t>
            </a:fld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1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Collection</a:t>
            </a:r>
            <a:endParaRPr/>
          </a:p>
        </p:txBody>
      </p:sp>
      <p:sp>
        <p:nvSpPr>
          <p:cNvPr id="195" name="Google Shape;195;p31"/>
          <p:cNvSpPr txBox="1">
            <a:spLocks noGrp="1"/>
          </p:cNvSpPr>
          <p:nvPr>
            <p:ph type="body" idx="1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How your analytics tool is implemented to collect data about site performance.</a:t>
            </a:r>
            <a:endParaRPr sz="1400"/>
          </a:p>
          <a:p>
            <a:pPr marL="457200" lvl="0" indent="-317500" algn="l" rtl="0">
              <a:spcBef>
                <a:spcPts val="160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Your website CMS/tech stack directly impacts how and what you can track and implement using DAP Google Analytics (ex: SPA framework)</a:t>
            </a:r>
            <a:endParaRPr sz="140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Using Google Tag Manager impacts how you can track</a:t>
            </a:r>
            <a:endParaRPr sz="140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Google Analytics knows nothing about your site so it needs to be customized to your site</a:t>
            </a:r>
            <a:endParaRPr sz="140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Marketing strategy, content strategy, website taxonomy, content types, audience and how you define success all impact how you implement</a:t>
            </a:r>
            <a:endParaRPr sz="140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You need to know the questions you're trying to answer to know what to track</a:t>
            </a:r>
            <a:endParaRPr sz="1400"/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400"/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4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40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1400"/>
          </a:p>
        </p:txBody>
      </p:sp>
      <p:sp>
        <p:nvSpPr>
          <p:cNvPr id="196" name="Google Shape;196;p3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19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4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Overview</a:t>
            </a:r>
            <a:endParaRPr/>
          </a:p>
        </p:txBody>
      </p:sp>
      <p:sp>
        <p:nvSpPr>
          <p:cNvPr id="72" name="Google Shape;72;p14"/>
          <p:cNvSpPr txBox="1">
            <a:spLocks noGrp="1"/>
          </p:cNvSpPr>
          <p:nvPr>
            <p:ph type="body" idx="1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This is the first webinar in a 2 part series we’re giving in partnership with the FedRAMP team</a:t>
            </a:r>
            <a:br>
              <a:rPr lang="en" sz="1800"/>
            </a:br>
            <a:endParaRPr sz="180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In today’s webinar, we’ll talk primarily about analytics strategy - not how to use Google Analytics</a:t>
            </a:r>
            <a:endParaRPr sz="1800"/>
          </a:p>
        </p:txBody>
      </p:sp>
      <p:sp>
        <p:nvSpPr>
          <p:cNvPr id="73" name="Google Shape;73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32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Tracking engagement, goals &amp; KPIs</a:t>
            </a:r>
            <a:endParaRPr/>
          </a:p>
        </p:txBody>
      </p:sp>
      <p:sp>
        <p:nvSpPr>
          <p:cNvPr id="202" name="Google Shape;202;p32"/>
          <p:cNvSpPr txBox="1">
            <a:spLocks noGrp="1"/>
          </p:cNvSpPr>
          <p:nvPr>
            <p:ph type="body" idx="1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Which tools do you use today to track engagement?</a:t>
            </a:r>
            <a:endParaRPr sz="1600"/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DAP?</a:t>
            </a:r>
            <a:endParaRPr sz="1600"/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Independently managed Google Analytics?</a:t>
            </a:r>
            <a:endParaRPr sz="1600"/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Google Tag Manager?</a:t>
            </a:r>
            <a:br>
              <a:rPr lang="en" sz="1600"/>
            </a:br>
            <a:endParaRPr sz="160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Options for tracking engagement (differences between DAP vs. Free account)</a:t>
            </a:r>
            <a:br>
              <a:rPr lang="en" sz="1600"/>
            </a:br>
            <a:endParaRPr sz="160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Send DAP data to a free account, and configure goals there</a:t>
            </a:r>
            <a:endParaRPr sz="160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1600"/>
          </a:p>
        </p:txBody>
      </p:sp>
      <p:sp>
        <p:nvSpPr>
          <p:cNvPr id="203" name="Google Shape;203;p3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20</a:t>
            </a:fld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33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does FedRAMP currently track engagement?</a:t>
            </a:r>
            <a:endParaRPr/>
          </a:p>
        </p:txBody>
      </p:sp>
      <p:sp>
        <p:nvSpPr>
          <p:cNvPr id="209" name="Google Shape;209;p33"/>
          <p:cNvSpPr txBox="1">
            <a:spLocks noGrp="1"/>
          </p:cNvSpPr>
          <p:nvPr>
            <p:ph type="body" idx="1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DAP</a:t>
            </a:r>
            <a:br>
              <a:rPr lang="en" sz="1600"/>
            </a:br>
            <a:endParaRPr sz="160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FedRAMP Google Analytics account</a:t>
            </a:r>
            <a:br>
              <a:rPr lang="en" sz="1600"/>
            </a:br>
            <a:endParaRPr sz="160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Goals are configured</a:t>
            </a:r>
            <a:br>
              <a:rPr lang="en" sz="1600"/>
            </a:br>
            <a:endParaRPr sz="160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Google Tag Manager</a:t>
            </a:r>
            <a:br>
              <a:rPr lang="en" sz="1600"/>
            </a:br>
            <a:endParaRPr sz="160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Uses Wordpress with onsite search</a:t>
            </a:r>
            <a:br>
              <a:rPr lang="en" sz="1600"/>
            </a:br>
            <a:endParaRPr sz="160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No single page app functionality requiring virtual pageviews, except on FedRAMP Marketplace</a:t>
            </a:r>
            <a:endParaRPr sz="1600"/>
          </a:p>
        </p:txBody>
      </p:sp>
      <p:sp>
        <p:nvSpPr>
          <p:cNvPr id="210" name="Google Shape;210;p3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21</a:t>
            </a:fld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34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Fireside chat with the FedRAMP team</a:t>
            </a:r>
            <a:endParaRPr/>
          </a:p>
        </p:txBody>
      </p:sp>
      <p:sp>
        <p:nvSpPr>
          <p:cNvPr id="216" name="Google Shape;216;p34"/>
          <p:cNvSpPr txBox="1">
            <a:spLocks noGrp="1"/>
          </p:cNvSpPr>
          <p:nvPr>
            <p:ph type="body" idx="1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Betsy Steele </a:t>
            </a:r>
            <a:br>
              <a:rPr lang="en" sz="1800"/>
            </a:br>
            <a:endParaRPr sz="180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Matt Silber</a:t>
            </a:r>
            <a:endParaRPr sz="1800"/>
          </a:p>
        </p:txBody>
      </p:sp>
      <p:sp>
        <p:nvSpPr>
          <p:cNvPr id="217" name="Google Shape;217;p3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22</a:t>
            </a:fld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35"/>
          <p:cNvSpPr txBox="1">
            <a:spLocks noGrp="1"/>
          </p:cNvSpPr>
          <p:nvPr>
            <p:ph type="title"/>
          </p:nvPr>
        </p:nvSpPr>
        <p:spPr>
          <a:xfrm>
            <a:off x="311675" y="798600"/>
            <a:ext cx="6247800" cy="354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did your team previously report on user journeys?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3" name="Google Shape;223;p3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solidFill>
                  <a:schemeClr val="accent1"/>
                </a:solidFill>
              </a:rPr>
              <a:t>23</a:t>
            </a:fld>
            <a:endParaRPr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36"/>
          <p:cNvSpPr txBox="1">
            <a:spLocks noGrp="1"/>
          </p:cNvSpPr>
          <p:nvPr>
            <p:ph type="title"/>
          </p:nvPr>
        </p:nvSpPr>
        <p:spPr>
          <a:xfrm>
            <a:off x="311675" y="798600"/>
            <a:ext cx="6247800" cy="354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When you were thinking about website goals, did you think of anything you wanted to de-emphasize after going through this process?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9" name="Google Shape;229;p3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solidFill>
                  <a:schemeClr val="accent1"/>
                </a:solidFill>
              </a:rPr>
              <a:t>24</a:t>
            </a:fld>
            <a:endParaRPr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37"/>
          <p:cNvSpPr txBox="1">
            <a:spLocks noGrp="1"/>
          </p:cNvSpPr>
          <p:nvPr>
            <p:ph type="title"/>
          </p:nvPr>
        </p:nvSpPr>
        <p:spPr>
          <a:xfrm>
            <a:off x="311675" y="798600"/>
            <a:ext cx="6247800" cy="354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are the most important things you want your users to do on the site?</a:t>
            </a:r>
            <a:endParaRPr/>
          </a:p>
        </p:txBody>
      </p:sp>
      <p:sp>
        <p:nvSpPr>
          <p:cNvPr id="235" name="Google Shape;235;p3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solidFill>
                  <a:schemeClr val="accent1"/>
                </a:solidFill>
              </a:rPr>
              <a:t>25</a:t>
            </a:fld>
            <a:endParaRPr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38"/>
          <p:cNvSpPr txBox="1">
            <a:spLocks noGrp="1"/>
          </p:cNvSpPr>
          <p:nvPr>
            <p:ph type="title"/>
          </p:nvPr>
        </p:nvSpPr>
        <p:spPr>
          <a:xfrm>
            <a:off x="311675" y="798600"/>
            <a:ext cx="6247800" cy="354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the importance of collecting analytics in light of the website redesign?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1" name="Google Shape;241;p3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solidFill>
                  <a:schemeClr val="accent1"/>
                </a:solidFill>
              </a:rPr>
              <a:t>26</a:t>
            </a:fld>
            <a:endParaRPr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39"/>
          <p:cNvSpPr txBox="1">
            <a:spLocks noGrp="1"/>
          </p:cNvSpPr>
          <p:nvPr>
            <p:ph type="title"/>
          </p:nvPr>
        </p:nvSpPr>
        <p:spPr>
          <a:xfrm>
            <a:off x="311675" y="798600"/>
            <a:ext cx="6247800" cy="354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did you use data for the redesign of FedRAMP.gov?</a:t>
            </a:r>
            <a:endParaRPr/>
          </a:p>
        </p:txBody>
      </p:sp>
      <p:sp>
        <p:nvSpPr>
          <p:cNvPr id="247" name="Google Shape;247;p3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solidFill>
                  <a:schemeClr val="accent1"/>
                </a:solidFill>
              </a:rPr>
              <a:t>27</a:t>
            </a:fld>
            <a:endParaRPr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40"/>
          <p:cNvSpPr txBox="1">
            <a:spLocks noGrp="1"/>
          </p:cNvSpPr>
          <p:nvPr>
            <p:ph type="title"/>
          </p:nvPr>
        </p:nvSpPr>
        <p:spPr>
          <a:xfrm>
            <a:off x="311675" y="798600"/>
            <a:ext cx="6247800" cy="354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are some examples of things the FedRAMP team initially looked at, but are now less important after this exercise?</a:t>
            </a:r>
            <a:endParaRPr/>
          </a:p>
        </p:txBody>
      </p:sp>
      <p:sp>
        <p:nvSpPr>
          <p:cNvPr id="253" name="Google Shape;253;p4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solidFill>
                  <a:schemeClr val="accent1"/>
                </a:solidFill>
              </a:rPr>
              <a:t>28</a:t>
            </a:fld>
            <a:endParaRPr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41"/>
          <p:cNvSpPr txBox="1">
            <a:spLocks noGrp="1"/>
          </p:cNvSpPr>
          <p:nvPr>
            <p:ph type="title"/>
          </p:nvPr>
        </p:nvSpPr>
        <p:spPr>
          <a:xfrm>
            <a:off x="311675" y="798600"/>
            <a:ext cx="6247800" cy="354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do you use the goals in reality?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9" name="Google Shape;259;p4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solidFill>
                  <a:schemeClr val="accent1"/>
                </a:solidFill>
              </a:rPr>
              <a:t>29</a:t>
            </a:fld>
            <a:endParaRPr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5"/>
          <p:cNvSpPr txBox="1">
            <a:spLocks noGrp="1"/>
          </p:cNvSpPr>
          <p:nvPr>
            <p:ph type="title" idx="4294967295"/>
          </p:nvPr>
        </p:nvSpPr>
        <p:spPr>
          <a:xfrm>
            <a:off x="311750" y="831175"/>
            <a:ext cx="5334900" cy="124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big thank you to the FedRAMP team</a:t>
            </a:r>
            <a:endParaRPr/>
          </a:p>
        </p:txBody>
      </p:sp>
      <p:sp>
        <p:nvSpPr>
          <p:cNvPr id="79" name="Google Shape;79;p15"/>
          <p:cNvSpPr txBox="1">
            <a:spLocks noGrp="1"/>
          </p:cNvSpPr>
          <p:nvPr>
            <p:ph type="body" idx="4294967295"/>
          </p:nvPr>
        </p:nvSpPr>
        <p:spPr>
          <a:xfrm>
            <a:off x="311700" y="2121425"/>
            <a:ext cx="5334900" cy="94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  <p:sp>
        <p:nvSpPr>
          <p:cNvPr id="80" name="Google Shape;80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solidFill>
                  <a:schemeClr val="dk2"/>
                </a:solidFill>
              </a:rPr>
              <a:t>3</a:t>
            </a:fld>
            <a:endParaRPr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42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Benefits</a:t>
            </a:r>
            <a:endParaRPr/>
          </a:p>
        </p:txBody>
      </p:sp>
      <p:sp>
        <p:nvSpPr>
          <p:cNvPr id="265" name="Google Shape;265;p42"/>
          <p:cNvSpPr txBox="1">
            <a:spLocks noGrp="1"/>
          </p:cNvSpPr>
          <p:nvPr>
            <p:ph type="body" idx="4294967295"/>
          </p:nvPr>
        </p:nvSpPr>
        <p:spPr>
          <a:xfrm>
            <a:off x="1195000" y="1681400"/>
            <a:ext cx="6880500" cy="333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What were the benefits of going through this engagement with the DAP team?</a:t>
            </a:r>
            <a:br>
              <a:rPr lang="en" sz="2200"/>
            </a:br>
            <a:endParaRPr sz="2200"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What did you you take from this experience, that you would use for a future redesign of your site? </a:t>
            </a:r>
            <a:endParaRPr sz="2200"/>
          </a:p>
          <a:p>
            <a:pPr marL="45720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2200"/>
          </a:p>
        </p:txBody>
      </p:sp>
      <p:sp>
        <p:nvSpPr>
          <p:cNvPr id="266" name="Google Shape;266;p4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30</a:t>
            </a:fld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43"/>
          <p:cNvSpPr txBox="1">
            <a:spLocks noGrp="1"/>
          </p:cNvSpPr>
          <p:nvPr>
            <p:ph type="title" idx="4294967295"/>
          </p:nvPr>
        </p:nvSpPr>
        <p:spPr>
          <a:xfrm>
            <a:off x="311725" y="500925"/>
            <a:ext cx="5814600" cy="250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Advice to the audience</a:t>
            </a:r>
            <a:endParaRPr/>
          </a:p>
        </p:txBody>
      </p:sp>
      <p:sp>
        <p:nvSpPr>
          <p:cNvPr id="272" name="Google Shape;272;p43"/>
          <p:cNvSpPr txBox="1">
            <a:spLocks noGrp="1"/>
          </p:cNvSpPr>
          <p:nvPr>
            <p:ph type="body" idx="1"/>
          </p:nvPr>
        </p:nvSpPr>
        <p:spPr>
          <a:xfrm>
            <a:off x="311700" y="2540200"/>
            <a:ext cx="7979400" cy="460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●"/>
            </a:pPr>
            <a:r>
              <a:rPr lang="en" sz="2000">
                <a:solidFill>
                  <a:schemeClr val="dk2"/>
                </a:solidFill>
              </a:rPr>
              <a:t>Do you have any advice for anyone on today’s webinar for how to get started?</a:t>
            </a:r>
            <a:endParaRPr sz="2000">
              <a:solidFill>
                <a:schemeClr val="dk2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dk2"/>
              </a:solidFill>
            </a:endParaRPr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●"/>
            </a:pPr>
            <a:r>
              <a:rPr lang="en" sz="2000">
                <a:solidFill>
                  <a:schemeClr val="dk2"/>
                </a:solidFill>
              </a:rPr>
              <a:t>What do you wish you had known before you started?</a:t>
            </a:r>
            <a:br>
              <a:rPr lang="en" sz="2000">
                <a:solidFill>
                  <a:schemeClr val="dk2"/>
                </a:solidFill>
              </a:rPr>
            </a:br>
            <a:r>
              <a:rPr lang="en" sz="2000">
                <a:solidFill>
                  <a:schemeClr val="dk2"/>
                </a:solidFill>
              </a:rPr>
              <a:t> </a:t>
            </a:r>
            <a:endParaRPr sz="2000">
              <a:solidFill>
                <a:schemeClr val="dk2"/>
              </a:solidFill>
            </a:endParaRPr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●"/>
            </a:pPr>
            <a:r>
              <a:rPr lang="en" sz="2000">
                <a:solidFill>
                  <a:schemeClr val="dk2"/>
                </a:solidFill>
              </a:rPr>
              <a:t>How do you see your analytics strategy developing in the future?</a:t>
            </a:r>
            <a:endParaRPr sz="1700">
              <a:solidFill>
                <a:schemeClr val="dk2"/>
              </a:solidFill>
            </a:endParaRPr>
          </a:p>
        </p:txBody>
      </p:sp>
      <p:sp>
        <p:nvSpPr>
          <p:cNvPr id="273" name="Google Shape;273;p4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31</a:t>
            </a:fld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44"/>
          <p:cNvSpPr txBox="1">
            <a:spLocks noGrp="1"/>
          </p:cNvSpPr>
          <p:nvPr>
            <p:ph type="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Questions from the audience?</a:t>
            </a:r>
            <a:endParaRPr/>
          </a:p>
        </p:txBody>
      </p:sp>
      <p:sp>
        <p:nvSpPr>
          <p:cNvPr id="279" name="Google Shape;279;p4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solidFill>
                  <a:schemeClr val="accent1"/>
                </a:solidFill>
              </a:rPr>
              <a:t>32</a:t>
            </a:fld>
            <a:endParaRPr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45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Thank you!</a:t>
            </a:r>
            <a:endParaRPr/>
          </a:p>
        </p:txBody>
      </p:sp>
      <p:sp>
        <p:nvSpPr>
          <p:cNvPr id="285" name="Google Shape;285;p45"/>
          <p:cNvSpPr txBox="1">
            <a:spLocks noGrp="1"/>
          </p:cNvSpPr>
          <p:nvPr>
            <p:ph type="body" idx="1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Please fill out the survey - we appreciate feedback. 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dirty="0"/>
              <a:t>Please contact us at </a:t>
            </a:r>
            <a:r>
              <a:rPr lang="en" u="sng" dirty="0">
                <a:solidFill>
                  <a:schemeClr val="hlink"/>
                </a:solidFill>
                <a:hlinkClick r:id="rId3"/>
              </a:rPr>
              <a:t>dap@support.digitalgov.gov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dirty="0"/>
              <a:t>Part 2: September 1 @ 2 p.m. ET. 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i="1" dirty="0"/>
              <a:t>Keep an eye out for an email for the registration page in the near future!</a:t>
            </a:r>
            <a:endParaRPr i="1"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  <p:sp>
        <p:nvSpPr>
          <p:cNvPr id="286" name="Google Shape;286;p4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6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we’ll cover today in Part 1	</a:t>
            </a:r>
            <a:endParaRPr/>
          </a:p>
        </p:txBody>
      </p:sp>
      <p:sp>
        <p:nvSpPr>
          <p:cNvPr id="86" name="Google Shape;86;p16"/>
          <p:cNvSpPr txBox="1">
            <a:spLocks noGrp="1"/>
          </p:cNvSpPr>
          <p:nvPr>
            <p:ph type="body" idx="1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Quick recap -  Analytics Strategy 101 &amp; How to think about your website strategy</a:t>
            </a:r>
            <a:br>
              <a:rPr lang="en" sz="1800"/>
            </a:br>
            <a:endParaRPr sz="180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Defining website mission, goals &amp; KPIs</a:t>
            </a:r>
            <a:br>
              <a:rPr lang="en" sz="1800"/>
            </a:br>
            <a:endParaRPr sz="180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Tracking engagement</a:t>
            </a:r>
            <a:br>
              <a:rPr lang="en" sz="1800"/>
            </a:br>
            <a:endParaRPr sz="180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Q&amp;A with the FedRAMP team</a:t>
            </a:r>
            <a:endParaRPr sz="1800"/>
          </a:p>
        </p:txBody>
      </p:sp>
      <p:sp>
        <p:nvSpPr>
          <p:cNvPr id="87" name="Google Shape;87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7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to assess your website strategy</a:t>
            </a:r>
            <a:endParaRPr/>
          </a:p>
        </p:txBody>
      </p:sp>
      <p:sp>
        <p:nvSpPr>
          <p:cNvPr id="93" name="Google Shape;93;p17"/>
          <p:cNvSpPr txBox="1">
            <a:spLocks noGrp="1"/>
          </p:cNvSpPr>
          <p:nvPr>
            <p:ph type="body" idx="1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Define your website mission, goals &amp; KPIs</a:t>
            </a:r>
            <a:br>
              <a:rPr lang="en" sz="1800"/>
            </a:br>
            <a:endParaRPr sz="180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Understand how you currently track engagement</a:t>
            </a:r>
            <a:br>
              <a:rPr lang="en" sz="1800"/>
            </a:br>
            <a:endParaRPr sz="180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Understand how you need to track engagement, based on your website mission, goals &amp; KPIs</a:t>
            </a:r>
            <a:br>
              <a:rPr lang="en" sz="1800"/>
            </a:br>
            <a:endParaRPr sz="18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8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80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1800"/>
          </a:p>
        </p:txBody>
      </p:sp>
      <p:sp>
        <p:nvSpPr>
          <p:cNvPr id="94" name="Google Shape;94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8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Strategy is the linchpin</a:t>
            </a:r>
            <a:endParaRPr/>
          </a:p>
        </p:txBody>
      </p:sp>
      <p:sp>
        <p:nvSpPr>
          <p:cNvPr id="100" name="Google Shape;100;p18"/>
          <p:cNvSpPr txBox="1">
            <a:spLocks noGrp="1"/>
          </p:cNvSpPr>
          <p:nvPr>
            <p:ph type="body" idx="1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Strategy serves as the linchpin and foundation of your website reporting</a:t>
            </a:r>
            <a:br>
              <a:rPr lang="en" sz="1800"/>
            </a:br>
            <a:endParaRPr sz="180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Understand the "Who", the "How" and the "What"</a:t>
            </a:r>
            <a:br>
              <a:rPr lang="en" sz="1800"/>
            </a:br>
            <a:endParaRPr sz="180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This is the only way to figure out “why” something is happening on your site </a:t>
            </a:r>
            <a:endParaRPr sz="18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80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1800"/>
          </a:p>
        </p:txBody>
      </p:sp>
      <p:sp>
        <p:nvSpPr>
          <p:cNvPr id="101" name="Google Shape;101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9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You’re probably wondering...where do I begin?</a:t>
            </a:r>
            <a:endParaRPr/>
          </a:p>
        </p:txBody>
      </p:sp>
      <p:sp>
        <p:nvSpPr>
          <p:cNvPr id="107" name="Google Shape;107;p19"/>
          <p:cNvSpPr txBox="1">
            <a:spLocks noGrp="1"/>
          </p:cNvSpPr>
          <p:nvPr>
            <p:ph type="body" idx="1"/>
          </p:nvPr>
        </p:nvSpPr>
        <p:spPr>
          <a:xfrm>
            <a:off x="4573200" y="105000"/>
            <a:ext cx="43308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Today’s approach - you already know how think about this if you attended our previous 3 part webinar series</a:t>
            </a:r>
            <a:br>
              <a:rPr lang="en" sz="1800"/>
            </a:br>
            <a:r>
              <a:rPr lang="en" sz="1800"/>
              <a:t> </a:t>
            </a:r>
            <a:endParaRPr sz="180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If not, please visit </a:t>
            </a:r>
            <a:r>
              <a:rPr lang="en" sz="1800" u="sng">
                <a:solidFill>
                  <a:schemeClr val="hlink"/>
                </a:solidFill>
                <a:hlinkClick r:id="rId3"/>
              </a:rPr>
              <a:t>this link</a:t>
            </a:r>
            <a:r>
              <a:rPr lang="en" sz="1800"/>
              <a:t> to revisit</a:t>
            </a:r>
            <a:br>
              <a:rPr lang="en" sz="1800"/>
            </a:br>
            <a:endParaRPr sz="180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Focus for today - how this process translates directly for the FedRAMP team </a:t>
            </a:r>
            <a:endParaRPr sz="1800"/>
          </a:p>
        </p:txBody>
      </p:sp>
      <p:sp>
        <p:nvSpPr>
          <p:cNvPr id="108" name="Google Shape;108;p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0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are the components of a full strategy and how do we need to think about it?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p20"/>
          <p:cNvSpPr txBox="1">
            <a:spLocks noGrp="1"/>
          </p:cNvSpPr>
          <p:nvPr>
            <p:ph type="body" idx="1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 b="1"/>
              <a:t>Measurement: </a:t>
            </a:r>
            <a:r>
              <a:rPr lang="en" sz="1600"/>
              <a:t>How you assess performance (Mission, Goals, and KPIs)</a:t>
            </a:r>
            <a:br>
              <a:rPr lang="en" sz="1600"/>
            </a:br>
            <a:endParaRPr sz="160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 b="1"/>
              <a:t>Collection</a:t>
            </a:r>
            <a:r>
              <a:rPr lang="en" sz="1600"/>
              <a:t>:</a:t>
            </a:r>
            <a:r>
              <a:rPr lang="en" sz="1600" b="1"/>
              <a:t> </a:t>
            </a:r>
            <a:r>
              <a:rPr lang="en" sz="1600"/>
              <a:t>How the tool is implemented</a:t>
            </a:r>
            <a:br>
              <a:rPr lang="en" sz="1600"/>
            </a:br>
            <a:endParaRPr sz="160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 b="1"/>
              <a:t>Reporting</a:t>
            </a:r>
            <a:r>
              <a:rPr lang="en" sz="1600"/>
              <a:t>: How to pull relevant data from reports</a:t>
            </a:r>
            <a:br>
              <a:rPr lang="en" sz="1600"/>
            </a:br>
            <a:endParaRPr sz="160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 b="1"/>
              <a:t>Analysis</a:t>
            </a:r>
            <a:r>
              <a:rPr lang="en" sz="1600"/>
              <a:t>: How you understand the data </a:t>
            </a:r>
            <a:br>
              <a:rPr lang="en" sz="1600"/>
            </a:br>
            <a:endParaRPr sz="160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 b="1"/>
              <a:t>Optimizing</a:t>
            </a:r>
            <a:r>
              <a:rPr lang="en" sz="1600"/>
              <a:t>: How you use insights to improve your site’s user experience</a:t>
            </a:r>
            <a:endParaRPr sz="160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1600"/>
          </a:p>
        </p:txBody>
      </p:sp>
      <p:sp>
        <p:nvSpPr>
          <p:cNvPr id="115" name="Google Shape;115;p2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1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Measurement</a:t>
            </a:r>
            <a:endParaRPr/>
          </a:p>
        </p:txBody>
      </p:sp>
      <p:sp>
        <p:nvSpPr>
          <p:cNvPr id="121" name="Google Shape;121;p21"/>
          <p:cNvSpPr txBox="1">
            <a:spLocks noGrp="1"/>
          </p:cNvSpPr>
          <p:nvPr>
            <p:ph type="body" idx="1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How you assess performance:</a:t>
            </a:r>
            <a:endParaRPr sz="1800"/>
          </a:p>
          <a:p>
            <a:pPr marL="457200" lvl="0" indent="-342900" algn="l" rtl="0">
              <a:spcBef>
                <a:spcPts val="1600"/>
              </a:spcBef>
              <a:spcAft>
                <a:spcPts val="0"/>
              </a:spcAft>
              <a:buSzPts val="1800"/>
              <a:buAutoNum type="arabicPeriod"/>
            </a:pPr>
            <a:r>
              <a:rPr lang="en" sz="1800"/>
              <a:t>Mission</a:t>
            </a:r>
            <a:endParaRPr sz="180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 sz="1800"/>
              <a:t>Goals</a:t>
            </a:r>
            <a:endParaRPr sz="180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 sz="1800"/>
              <a:t>Key Performance Indicators</a:t>
            </a:r>
            <a:br>
              <a:rPr lang="en" sz="1800"/>
            </a:br>
            <a:endParaRPr sz="18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80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1800"/>
          </a:p>
        </p:txBody>
      </p:sp>
      <p:sp>
        <p:nvSpPr>
          <p:cNvPr id="122" name="Google Shape;122;p2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aradigm">
  <a:themeElements>
    <a:clrScheme name="Paradigm">
      <a:dk1>
        <a:srgbClr val="31394D"/>
      </a:dk1>
      <a:lt1>
        <a:srgbClr val="FFFFFF"/>
      </a:lt1>
      <a:dk2>
        <a:srgbClr val="666666"/>
      </a:dk2>
      <a:lt2>
        <a:srgbClr val="626B73"/>
      </a:lt2>
      <a:accent1>
        <a:srgbClr val="002F4A"/>
      </a:accent1>
      <a:accent2>
        <a:srgbClr val="D9C4B1"/>
      </a:accent2>
      <a:accent3>
        <a:srgbClr val="EDE3DA"/>
      </a:accent3>
      <a:accent4>
        <a:srgbClr val="B85741"/>
      </a:accent4>
      <a:accent5>
        <a:srgbClr val="009384"/>
      </a:accent5>
      <a:accent6>
        <a:srgbClr val="D0F6FF"/>
      </a:accent6>
      <a:hlink>
        <a:srgbClr val="009384"/>
      </a:hlink>
      <a:folHlink>
        <a:srgbClr val="00938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1290</Words>
  <Application>Microsoft Macintosh PowerPoint</Application>
  <PresentationFormat>On-screen Show (16:9)</PresentationFormat>
  <Paragraphs>186</Paragraphs>
  <Slides>33</Slides>
  <Notes>33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7" baseType="lpstr">
      <vt:lpstr>Arial</vt:lpstr>
      <vt:lpstr>Merriweather</vt:lpstr>
      <vt:lpstr>Roboto</vt:lpstr>
      <vt:lpstr>Paradigm</vt:lpstr>
      <vt:lpstr>FedRAMP &amp; DAP Case Study Part 1: Assessing Analytics Strategy</vt:lpstr>
      <vt:lpstr>Overview</vt:lpstr>
      <vt:lpstr>A big thank you to the FedRAMP team</vt:lpstr>
      <vt:lpstr>What we’ll cover today in Part 1 </vt:lpstr>
      <vt:lpstr>How to assess your website strategy</vt:lpstr>
      <vt:lpstr>Strategy is the linchpin</vt:lpstr>
      <vt:lpstr>You’re probably wondering...where do I begin?</vt:lpstr>
      <vt:lpstr>What are the components of a full strategy and how do we need to think about it? </vt:lpstr>
      <vt:lpstr>Measurement</vt:lpstr>
      <vt:lpstr>Define your website mission, goals &amp; KPIs</vt:lpstr>
      <vt:lpstr>What is your website mission?</vt:lpstr>
      <vt:lpstr>FedRAMP Redesign</vt:lpstr>
      <vt:lpstr>What are your website goals?</vt:lpstr>
      <vt:lpstr>Comparison of DAP vs. FedRAMP GA account</vt:lpstr>
      <vt:lpstr>Goal 1</vt:lpstr>
      <vt:lpstr>Goal 2</vt:lpstr>
      <vt:lpstr>Goal 3</vt:lpstr>
      <vt:lpstr>Additional Goals under consideration &amp; development</vt:lpstr>
      <vt:lpstr>Collection</vt:lpstr>
      <vt:lpstr>Tracking engagement, goals &amp; KPIs</vt:lpstr>
      <vt:lpstr>How does FedRAMP currently track engagement?</vt:lpstr>
      <vt:lpstr>Fireside chat with the FedRAMP team</vt:lpstr>
      <vt:lpstr>How did your team previously report on user journeys?  </vt:lpstr>
      <vt:lpstr>When you were thinking about website goals, did you think of anything you wanted to de-emphasize after going through this process?  </vt:lpstr>
      <vt:lpstr>What are the most important things you want your users to do on the site?</vt:lpstr>
      <vt:lpstr>What is the importance of collecting analytics in light of the website redesign? </vt:lpstr>
      <vt:lpstr>How did you use data for the redesign of FedRAMP.gov?</vt:lpstr>
      <vt:lpstr>What are some examples of things the FedRAMP team initially looked at, but are now less important after this exercise?</vt:lpstr>
      <vt:lpstr>How do you use the goals in reality?  </vt:lpstr>
      <vt:lpstr>Benefits</vt:lpstr>
      <vt:lpstr>Advice to the audience</vt:lpstr>
      <vt:lpstr>Questions from the audience?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FedRAMP &amp; DAP Case Study Part 1: Assessing Analytics Strategy</dc:title>
  <cp:lastModifiedBy>Microsoft Office User</cp:lastModifiedBy>
  <cp:revision>3</cp:revision>
  <dcterms:modified xsi:type="dcterms:W3CDTF">2021-07-27T21:32:22Z</dcterms:modified>
</cp:coreProperties>
</file>