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84"/>
  </p:notesMasterIdLst>
  <p:sldIdLst>
    <p:sldId id="256" r:id="rId3"/>
    <p:sldId id="257" r:id="rId4"/>
    <p:sldId id="258" r:id="rId5"/>
    <p:sldId id="259" r:id="rId6"/>
    <p:sldId id="260" r:id="rId7"/>
    <p:sldId id="33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5143500" type="screen16x9"/>
  <p:notesSz cx="6858000" cy="9144000"/>
  <p:embeddedFontLst>
    <p:embeddedFont>
      <p:font typeface="IBM Plex Mono" panose="020B0509050203000203" pitchFamily="49" charset="0"/>
      <p:regular r:id="rId85"/>
      <p:bold r:id="rId86"/>
      <p:italic r:id="rId87"/>
      <p:boldItalic r:id="rId88"/>
    </p:embeddedFont>
    <p:embeddedFont>
      <p:font typeface="IBM Plex Mono Medium" panose="020B0609050203000203" pitchFamily="49" charset="0"/>
      <p:regular r:id="rId89"/>
      <p:bold r:id="rId90"/>
      <p:italic r:id="rId91"/>
      <p:boldItalic r:id="rId92"/>
    </p:embeddedFont>
    <p:embeddedFont>
      <p:font typeface="Public Sans" panose="020B0604020202020204" charset="0"/>
      <p:regular r:id="rId93"/>
      <p:bold r:id="rId94"/>
      <p:italic r:id="rId95"/>
      <p:boldItalic r:id="rId96"/>
    </p:embeddedFont>
    <p:embeddedFont>
      <p:font typeface="Public Sans ExtraBold" panose="020B0604020202020204" charset="0"/>
      <p:bold r:id="rId97"/>
      <p:italic r:id="rId98"/>
      <p:boldItalic r:id="rId99"/>
    </p:embeddedFont>
    <p:embeddedFont>
      <p:font typeface="Public Sans ExtraLight" panose="020B0604020202020204" charset="0"/>
      <p:regular r:id="rId100"/>
      <p:bold r:id="rId101"/>
      <p:italic r:id="rId102"/>
      <p:boldItalic r:id="rId103"/>
    </p:embeddedFont>
    <p:embeddedFont>
      <p:font typeface="Public Sans Light" panose="020B0604020202020204" charset="0"/>
      <p:regular r:id="rId104"/>
      <p:bold r:id="rId105"/>
      <p:italic r:id="rId106"/>
      <p:boldItalic r:id="rId107"/>
    </p:embeddedFont>
    <p:embeddedFont>
      <p:font typeface="Public Sans Medium" panose="020B0604020202020204" charset="0"/>
      <p:regular r:id="rId108"/>
      <p:bold r:id="rId109"/>
      <p:italic r:id="rId110"/>
      <p:boldItalic r:id="rId111"/>
    </p:embeddedFont>
    <p:embeddedFont>
      <p:font typeface="Public Sans Thin" panose="020B0604020202020204" charset="0"/>
      <p:regular r:id="rId112"/>
      <p:bold r:id="rId113"/>
      <p:italic r:id="rId114"/>
      <p:boldItalic r:id="rId1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674"/>
  </p:normalViewPr>
  <p:slideViewPr>
    <p:cSldViewPr snapToGrid="0">
      <p:cViewPr varScale="1">
        <p:scale>
          <a:sx n="79" d="100"/>
          <a:sy n="79" d="100"/>
        </p:scale>
        <p:origin x="18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2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112" Type="http://schemas.openxmlformats.org/officeDocument/2006/relationships/font" Target="fonts/font28.fntdata"/><Relationship Id="rId16" Type="http://schemas.openxmlformats.org/officeDocument/2006/relationships/slide" Target="slides/slide14.xml"/><Relationship Id="rId107" Type="http://schemas.openxmlformats.org/officeDocument/2006/relationships/font" Target="fonts/font23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18.fntdata"/><Relationship Id="rId5" Type="http://schemas.openxmlformats.org/officeDocument/2006/relationships/slide" Target="slides/slide3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29.fntdata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font" Target="fonts/font1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19.fntdata"/><Relationship Id="rId108" Type="http://schemas.openxmlformats.org/officeDocument/2006/relationships/font" Target="fonts/font24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30.fntdata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font" Target="fonts/font15.fntdata"/><Relationship Id="rId10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25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13.fntdata"/><Relationship Id="rId104" Type="http://schemas.openxmlformats.org/officeDocument/2006/relationships/font" Target="fonts/font20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3.fntdata"/><Relationship Id="rId110" Type="http://schemas.openxmlformats.org/officeDocument/2006/relationships/font" Target="fonts/font26.fntdata"/><Relationship Id="rId115" Type="http://schemas.openxmlformats.org/officeDocument/2006/relationships/font" Target="fonts/font31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16.fntdata"/><Relationship Id="rId105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9.fntdata"/><Relationship Id="rId98" Type="http://schemas.openxmlformats.org/officeDocument/2006/relationships/font" Target="fonts/font14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font" Target="fonts/font4.fntdata"/><Relationship Id="rId111" Type="http://schemas.openxmlformats.org/officeDocument/2006/relationships/font" Target="fonts/font27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5e0c4a84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65e0c4a84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85eb21a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685eb21a3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ad2144292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ad2144292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034bf2f1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034bf2f1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685eb21a3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685eb21a3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85eb21a3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685eb21a3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85eb21a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685eb21a3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85eb21a3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685eb21a3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685eb21a3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685eb21a3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85eb21a3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685eb21a3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85eb21a3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685eb21a3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85eb21a3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685eb21a3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85eb21a3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685eb21a3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685eb21a3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685eb21a3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85eb21a3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685eb21a3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685eb21a3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685eb21a3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b9537d7e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b9537d7e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85eb21a3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685eb21a3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685eb21a3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685eb21a3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685eb21a3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685eb21a3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685eb21a3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685eb21a3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685eb21a3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685eb21a3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685eb21a35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685eb21a35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685eb21a3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685eb21a3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b9537d7e7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b9537d7e7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b9537d7e76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b9537d7e76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b9537d7e76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b9537d7e76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b9537d7e7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b9537d7e76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9537d7e7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b9537d7e7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b9537d7e7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b9537d7e7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d21442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ad21442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685eb21a35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685eb21a35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685eb21a35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685eb21a35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b9537d7e7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b9537d7e7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685eb21a35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685eb21a35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685eb21a35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685eb21a35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685eb21a35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685eb21a35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85eb21a35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685eb21a35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b9537d7e7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b9537d7e7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685eb21a35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685eb21a35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85eb21a35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685eb21a35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685eb21a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685eb21a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685eb21a35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685eb21a35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b9537d7e7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b9537d7e7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685eb21a35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685eb21a35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685eb21a35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685eb21a35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685eb21a35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685eb21a35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685eb21a3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685eb21a3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685eb21a35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685eb21a35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b9537d7e7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b9537d7e7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685eb21a3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685eb21a35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b9537d7e7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b9537d7e7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d214429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ad214429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685eb21a35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685eb21a35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685eb21a35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2685eb21a35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685eb21a3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685eb21a35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685eb21a3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685eb21a35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b9537d7e7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b9537d7e7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b9537d7e7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b9537d7e7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685eb21a3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685eb21a3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685eb21a3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685eb21a35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b9537d7e7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b9537d7e7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b9537d7e7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b9537d7e7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d2144292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ad2144292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b9537d7e7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b9537d7e7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b9537d7e7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b9537d7e7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b9537d7e7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b9537d7e7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b9537d7e7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b9537d7e7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685eb21a35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685eb21a35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685eb21a35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2685eb21a35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685eb21a3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685eb21a3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685eb21a35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685eb21a35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685eb21a35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685eb21a35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685eb21a35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685eb21a35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d214429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ad214429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d2144292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d2144292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28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3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33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0" name="Google Shape;180;p35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4" name="Google Shape;184;p36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9" name="Google Shape;189;p3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6" name="Google Shape;206;p42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43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43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43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r.grants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/uswds/discussions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esignsystem.digital.gov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25" name="Google Shape;225;p44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2024</a:t>
            </a:r>
            <a:endParaRPr/>
          </a:p>
        </p:txBody>
      </p:sp>
      <p:pic>
        <p:nvPicPr>
          <p:cNvPr id="226" name="Google Shape;226;p44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28" name="Google Shape;22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Accessibility tests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93" name="Google Shape;29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Coming in February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Table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Icon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Typography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9" name="Google Shape;299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Component lifecycle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and new component proposals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05" name="Google Shape;305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Where we’re going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1" name="Google Shape;311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>
            <a:spLocks noGrp="1"/>
          </p:cNvSpPr>
          <p:nvPr>
            <p:ph type="title"/>
          </p:nvPr>
        </p:nvSpPr>
        <p:spPr>
          <a:xfrm>
            <a:off x="809450" y="445025"/>
            <a:ext cx="75381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Polestar</a:t>
            </a:r>
            <a:endParaRPr sz="32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We help government teams align, design, and keep their websites and services up to date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17" name="Google Shape;317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>
            <a:spLocks noGrp="1"/>
          </p:cNvSpPr>
          <p:nvPr>
            <p:ph type="title"/>
          </p:nvPr>
        </p:nvSpPr>
        <p:spPr>
          <a:xfrm>
            <a:off x="809450" y="445025"/>
            <a:ext cx="75381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BE2E"/>
                </a:solidFill>
                <a:latin typeface="Public Sans"/>
                <a:ea typeface="Public Sans"/>
                <a:cs typeface="Public Sans"/>
                <a:sym typeface="Public Sans"/>
              </a:rPr>
              <a:t>Vision</a:t>
            </a:r>
            <a:endParaRPr sz="3200">
              <a:solidFill>
                <a:srgbClr val="FFBE2E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Empowered and supported </a:t>
            </a:r>
            <a:br>
              <a:rPr lang="en" sz="3200">
                <a:solidFill>
                  <a:schemeClr val="lt1"/>
                </a:solidFill>
              </a:rPr>
            </a:br>
            <a:r>
              <a:rPr lang="en" sz="3200">
                <a:solidFill>
                  <a:schemeClr val="lt1"/>
                </a:solidFill>
              </a:rPr>
              <a:t>digital service teams. </a:t>
            </a:r>
            <a:endParaRPr sz="32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Familiar and easy-to-use </a:t>
            </a:r>
            <a:br>
              <a:rPr lang="en" sz="3200">
                <a:solidFill>
                  <a:schemeClr val="lt1"/>
                </a:solidFill>
              </a:rPr>
            </a:br>
            <a:r>
              <a:rPr lang="en" sz="3200">
                <a:solidFill>
                  <a:schemeClr val="lt1"/>
                </a:solidFill>
              </a:rPr>
              <a:t>digital services.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23" name="Google Shape;323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9"/>
          <p:cNvSpPr txBox="1">
            <a:spLocks noGrp="1"/>
          </p:cNvSpPr>
          <p:nvPr>
            <p:ph type="title"/>
          </p:nvPr>
        </p:nvSpPr>
        <p:spPr>
          <a:xfrm>
            <a:off x="809450" y="445025"/>
            <a:ext cx="75381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4"/>
                </a:solidFill>
                <a:latin typeface="Public Sans"/>
                <a:ea typeface="Public Sans"/>
                <a:cs typeface="Public Sans"/>
                <a:sym typeface="Public Sans"/>
              </a:rPr>
              <a:t>Mission</a:t>
            </a:r>
            <a:endParaRPr sz="3200">
              <a:solidFill>
                <a:schemeClr val="accent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Shaping the future of </a:t>
            </a:r>
            <a:br>
              <a:rPr lang="en" sz="3200">
                <a:solidFill>
                  <a:schemeClr val="lt1"/>
                </a:solidFill>
              </a:rPr>
            </a:br>
            <a:r>
              <a:rPr lang="en" sz="3200">
                <a:solidFill>
                  <a:schemeClr val="lt1"/>
                </a:solidFill>
              </a:rPr>
              <a:t>government digital services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29" name="Google Shape;329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Why component lifecycle now?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model of how the design system itself grows and matures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1" name="Google Shape;341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Connect digital design and delivery teams across government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5" name="Google Shape;235;p45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36" name="Google Shape;236;p45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37" name="Google Shape;237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Our government is big.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3" name="Google Shape;353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real mission-driven commitment to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human centered design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Our challenge: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Convert aggregate skills into common infrastructure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5" name="Google Shape;365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Splitting bigger problems into smaller problems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1" name="Google Shape;371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food truck scenario: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Smaller commitments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grow participation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7" name="Google Shape;377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if there were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smaller steps between nothing and everything?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3" name="Google Shape;383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can we lower the barrier to participation?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9" name="Google Shape;389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can we enable contribution?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5" name="Google Shape;395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can we reduce up-front requirements?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1" name="Google Shape;401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And how can we establish conversation and communication?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7" name="Google Shape;407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6"/>
          <p:cNvSpPr txBox="1">
            <a:spLocks noGrp="1"/>
          </p:cNvSpPr>
          <p:nvPr>
            <p:ph type="body" idx="3"/>
          </p:nvPr>
        </p:nvSpPr>
        <p:spPr>
          <a:xfrm>
            <a:off x="373425" y="2627500"/>
            <a:ext cx="8397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lifecycle and proposals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246" name="Google Shape;246;p46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47" name="Google Shape;24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Amy Leadem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13" name="Google Shape;413;p73"/>
          <p:cNvSpPr txBox="1">
            <a:spLocks noGrp="1"/>
          </p:cNvSpPr>
          <p:nvPr>
            <p:ph type="subTitle" idx="1"/>
          </p:nvPr>
        </p:nvSpPr>
        <p:spPr>
          <a:xfrm>
            <a:off x="4248300" y="13883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Developer</a:t>
            </a:r>
            <a:endParaRPr sz="27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Contractor</a:t>
            </a:r>
            <a:endParaRPr/>
          </a:p>
        </p:txBody>
      </p:sp>
      <p:sp>
        <p:nvSpPr>
          <p:cNvPr id="414" name="Google Shape;414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4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 Petersen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they/them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20" name="Google Shape;420;p74"/>
          <p:cNvSpPr txBox="1">
            <a:spLocks noGrp="1"/>
          </p:cNvSpPr>
          <p:nvPr>
            <p:ph type="subTitle" idx="1"/>
          </p:nvPr>
        </p:nvSpPr>
        <p:spPr>
          <a:xfrm>
            <a:off x="4572000" y="1388309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Experience Design Lead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</a:t>
            </a:r>
            <a:endParaRPr/>
          </a:p>
        </p:txBody>
      </p:sp>
      <p:sp>
        <p:nvSpPr>
          <p:cNvPr id="421" name="Google Shape;421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Phases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7" name="Google Shape;427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The overall shape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33" name="Google Shape;433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434" name="Google Shape;434;p76" descr="A hat-shaped lifecycle diagram, flat at the ends, rising into the middle, and flat at the top"/>
          <p:cNvPicPr preferRelativeResize="0"/>
          <p:nvPr/>
        </p:nvPicPr>
        <p:blipFill rotWithShape="1">
          <a:blip r:embed="rId3">
            <a:alphaModFix/>
          </a:blip>
          <a:srcRect t="27771"/>
          <a:stretch/>
        </p:blipFill>
        <p:spPr>
          <a:xfrm>
            <a:off x="2475" y="1428450"/>
            <a:ext cx="9139048" cy="37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Lifecycle phases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40" name="Google Shape;440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441" name="Google Shape;441;p77" descr="Four phase lifecycle diagram has a rising-and-falling shape. Rising in Proposal and Development, flat in Released, and falling in Deprecated"/>
          <p:cNvPicPr preferRelativeResize="0"/>
          <p:nvPr/>
        </p:nvPicPr>
        <p:blipFill rotWithShape="1">
          <a:blip r:embed="rId3">
            <a:alphaModFix/>
          </a:blip>
          <a:srcRect t="27771"/>
          <a:stretch/>
        </p:blipFill>
        <p:spPr>
          <a:xfrm>
            <a:off x="2475" y="1428450"/>
            <a:ext cx="9139048" cy="37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Lifecycle sub-phases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47" name="Google Shape;447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448" name="Google Shape;448;p78" descr="Four phase lifecycle diagram has a rising-and-falling shape. Rising in Proposal and Development, flat in Released, and falling in Deprecated. Each phase is split into small, unlabeled sections"/>
          <p:cNvPicPr preferRelativeResize="0"/>
          <p:nvPr/>
        </p:nvPicPr>
        <p:blipFill rotWithShape="1">
          <a:blip r:embed="rId3">
            <a:alphaModFix/>
          </a:blip>
          <a:srcRect t="27771"/>
          <a:stretch/>
        </p:blipFill>
        <p:spPr>
          <a:xfrm>
            <a:off x="2475" y="1428450"/>
            <a:ext cx="9139048" cy="37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9"/>
          <p:cNvSpPr txBox="1">
            <a:spLocks noGrp="1"/>
          </p:cNvSpPr>
          <p:nvPr>
            <p:ph type="title"/>
          </p:nvPr>
        </p:nvSpPr>
        <p:spPr>
          <a:xfrm>
            <a:off x="-182400" y="445025"/>
            <a:ext cx="9508800" cy="9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The </a:t>
            </a:r>
            <a:r>
              <a:rPr lang="en" sz="3200">
                <a:solidFill>
                  <a:srgbClr val="20C835"/>
                </a:solidFill>
              </a:rPr>
              <a:t>Experimental</a:t>
            </a:r>
            <a:r>
              <a:rPr lang="en" sz="3200">
                <a:solidFill>
                  <a:schemeClr val="lt1"/>
                </a:solidFill>
              </a:rPr>
              <a:t> step of the </a:t>
            </a:r>
            <a:r>
              <a:rPr lang="en" sz="3200">
                <a:solidFill>
                  <a:srgbClr val="70E17B"/>
                </a:solidFill>
              </a:rPr>
              <a:t>Released</a:t>
            </a:r>
            <a:r>
              <a:rPr lang="en" sz="3200">
                <a:solidFill>
                  <a:schemeClr val="lt1"/>
                </a:solidFill>
              </a:rPr>
              <a:t> phase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54" name="Google Shape;454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455" name="Google Shape;455;p79" descr="The released phase is split into three vertical slices: Experimental, Stable, and Use with caution"/>
          <p:cNvPicPr preferRelativeResize="0"/>
          <p:nvPr/>
        </p:nvPicPr>
        <p:blipFill rotWithShape="1">
          <a:blip r:embed="rId3">
            <a:alphaModFix/>
          </a:blip>
          <a:srcRect t="27771"/>
          <a:stretch/>
        </p:blipFill>
        <p:spPr>
          <a:xfrm>
            <a:off x="2475" y="1428450"/>
            <a:ext cx="9139048" cy="37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0"/>
          <p:cNvSpPr txBox="1">
            <a:spLocks noGrp="1"/>
          </p:cNvSpPr>
          <p:nvPr>
            <p:ph type="title"/>
          </p:nvPr>
        </p:nvSpPr>
        <p:spPr>
          <a:xfrm>
            <a:off x="459776" y="186507"/>
            <a:ext cx="42603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Component lifecycle page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463" name="Google Shape;463;p80"/>
          <p:cNvSpPr txBox="1">
            <a:spLocks noGrp="1"/>
          </p:cNvSpPr>
          <p:nvPr>
            <p:ph type="title"/>
          </p:nvPr>
        </p:nvSpPr>
        <p:spPr>
          <a:xfrm>
            <a:off x="486816" y="659594"/>
            <a:ext cx="52791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designsystem.digital.gov</a:t>
            </a:r>
            <a:r>
              <a:rPr lang="en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/components/lifecycle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62" name="Google Shape;462;p80" descr="The component lifecycle webpage shows a section labeled &quot;Phase 1: Proposal&quot;"/>
          <p:cNvPicPr preferRelativeResize="0"/>
          <p:nvPr/>
        </p:nvPicPr>
        <p:blipFill rotWithShape="1">
          <a:blip r:embed="rId3">
            <a:alphaModFix/>
          </a:blip>
          <a:srcRect b="52159"/>
          <a:stretch/>
        </p:blipFill>
        <p:spPr>
          <a:xfrm>
            <a:off x="557275" y="1171406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461" name="Google Shape;461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1"/>
          <p:cNvSpPr txBox="1">
            <a:spLocks noGrp="1"/>
          </p:cNvSpPr>
          <p:nvPr>
            <p:ph type="title"/>
          </p:nvPr>
        </p:nvSpPr>
        <p:spPr>
          <a:xfrm>
            <a:off x="459776" y="186507"/>
            <a:ext cx="42603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Component status page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471" name="Google Shape;471;p81"/>
          <p:cNvSpPr txBox="1">
            <a:spLocks noGrp="1"/>
          </p:cNvSpPr>
          <p:nvPr>
            <p:ph type="title"/>
          </p:nvPr>
        </p:nvSpPr>
        <p:spPr>
          <a:xfrm>
            <a:off x="486816" y="659594"/>
            <a:ext cx="5279100" cy="5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designsystem.digital.gov</a:t>
            </a:r>
            <a:r>
              <a:rPr lang="en" sz="1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/components/status</a:t>
            </a:r>
            <a:endParaRPr sz="1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70" name="Google Shape;470;p81" descr="The component status website shows the current status of many components. Most are &quot;Stable&quot; but the component &quot;CUI Banner&quot; is labeled &quot;Proposal in progress&quot;"/>
          <p:cNvPicPr preferRelativeResize="0"/>
          <p:nvPr/>
        </p:nvPicPr>
        <p:blipFill rotWithShape="1">
          <a:blip r:embed="rId3">
            <a:alphaModFix/>
          </a:blip>
          <a:srcRect t="561" b="59335"/>
          <a:stretch/>
        </p:blipFill>
        <p:spPr>
          <a:xfrm>
            <a:off x="557275" y="1171406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469" name="Google Shape;469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What’s next?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83" name="Google Shape;483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253" name="Google Shape;25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Iteration!</a:t>
            </a:r>
            <a:r>
              <a:rPr lang="en">
                <a:solidFill>
                  <a:schemeClr val="dk2"/>
                </a:solidFill>
              </a:rPr>
              <a:t> In action!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9" name="Google Shape;489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Our assumption: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We’ll need more clarity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5" name="Google Shape;495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Starting from our stated values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1" name="Google Shape;501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Public, practical, easy-to-understand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requirements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7" name="Google Shape;507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process is in beta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3" name="Google Shape;513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Where to start?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At the beginning.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9" name="Google Shape;51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Starting with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component proposal process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5" name="Google Shape;525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Starting with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discussion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1" name="Google Shape;531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Finding the elephant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7" name="Google Shape;537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elephant in the room: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 proposal for a component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3" name="Google Shape;543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Grants.gov</a:t>
            </a:r>
            <a:endParaRPr dirty="0"/>
          </a:p>
        </p:txBody>
      </p:sp>
      <p:sp>
        <p:nvSpPr>
          <p:cNvPr id="260" name="Google Shape;260;p48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simpler.grants.gov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61" name="Google Shape;261;p48" descr="The simpler.grants.gov homepage features a simple, text-focused layout, with a large blue hero field and the words &quot;We're building a simpler Grants.gov!&quot;"/>
          <p:cNvPicPr preferRelativeResize="0"/>
          <p:nvPr/>
        </p:nvPicPr>
        <p:blipFill rotWithShape="1">
          <a:blip r:embed="rId4">
            <a:alphaModFix/>
          </a:blip>
          <a:srcRect b="52159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259" name="Google Shape;25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</a:t>
            </a:r>
            <a:r>
              <a:rPr lang="en">
                <a:solidFill>
                  <a:schemeClr val="dk2"/>
                </a:solidFill>
              </a:rPr>
              <a:t>need</a:t>
            </a:r>
            <a:r>
              <a:rPr lang="en">
                <a:solidFill>
                  <a:schemeClr val="lt1"/>
                </a:solidFill>
              </a:rPr>
              <a:t> discussions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9" name="Google Shape;549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shape of a proposal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5" name="Google Shape;555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Not a requirements doc,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but a case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61" name="Google Shape;561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Not prescriptive,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actionable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67" name="Google Shape;567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more participation,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the better the proposals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3" name="Google Shape;573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Proposals: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How we introduce 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new component ideas and evaluate them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79" name="Google Shape;579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Intuitive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85" name="Google Shape;585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Incremental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91" name="Google Shape;591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The frontstage: </a:t>
            </a:r>
            <a:r>
              <a:rPr lang="en" sz="2400">
                <a:solidFill>
                  <a:schemeClr val="lt1"/>
                </a:solidFill>
              </a:rPr>
              <a:t>A component proposal discussion board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pic>
        <p:nvPicPr>
          <p:cNvPr id="598" name="Google Shape;598;p102" descr="Screenshot of component proposal discussion board, with the header &quot;Getting started with USWDS component discussions&quot;"/>
          <p:cNvPicPr preferRelativeResize="0"/>
          <p:nvPr/>
        </p:nvPicPr>
        <p:blipFill rotWithShape="1">
          <a:blip r:embed="rId3">
            <a:alphaModFix/>
          </a:blip>
          <a:srcRect t="8214" b="43945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597" name="Google Shape;597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7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</a:rPr>
              <a:t>The backstage:</a:t>
            </a:r>
            <a:r>
              <a:rPr lang="en" sz="2400">
                <a:solidFill>
                  <a:schemeClr val="accent1"/>
                </a:solidFill>
              </a:rPr>
              <a:t> </a:t>
            </a:r>
            <a:r>
              <a:rPr lang="en" sz="2400">
                <a:solidFill>
                  <a:schemeClr val="lt1"/>
                </a:solidFill>
              </a:rPr>
              <a:t>A component proposal repo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pic>
        <p:nvPicPr>
          <p:cNvPr id="605" name="Google Shape;605;p103" descr="Screenshot of the uswds-proposals repo on Github shows the heading &quot;USWDS component proposal process&quot;"/>
          <p:cNvPicPr preferRelativeResize="0"/>
          <p:nvPr/>
        </p:nvPicPr>
        <p:blipFill rotWithShape="1">
          <a:blip r:embed="rId3">
            <a:alphaModFix/>
          </a:blip>
          <a:srcRect t="8156" b="44003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604" name="Google Shape;604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Search.gov</a:t>
            </a:r>
            <a:r>
              <a:rPr lang="en" dirty="0"/>
              <a:t> hosted results on </a:t>
            </a:r>
            <a:r>
              <a:rPr lang="en" dirty="0" err="1"/>
              <a:t>Digital.gov</a:t>
            </a:r>
            <a:endParaRPr dirty="0"/>
          </a:p>
        </p:txBody>
      </p:sp>
      <p:sp>
        <p:nvSpPr>
          <p:cNvPr id="268" name="Google Shape;268;p49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/>
              <a:t>digital.gov</a:t>
            </a:r>
            <a:endParaRPr dirty="0"/>
          </a:p>
        </p:txBody>
      </p:sp>
      <p:pic>
        <p:nvPicPr>
          <p:cNvPr id="269" name="Google Shape;269;p49" descr="the Digital.gov search results page for the keyword &quot;usability&quot;. We see a clean display of search results, as well as a way to select between all search results and just videos.  "/>
          <p:cNvPicPr preferRelativeResize="0"/>
          <p:nvPr/>
        </p:nvPicPr>
        <p:blipFill rotWithShape="1">
          <a:blip r:embed="rId3">
            <a:alphaModFix/>
          </a:blip>
          <a:srcRect b="52159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267" name="Google Shape;26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Component proposal board: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lt1"/>
                </a:solidFill>
              </a:rPr>
              <a:t>The central hub for community discussion about new USWDS component ideas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1" name="Google Shape;611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Why discussion boards?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7" name="Google Shape;617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sp>
        <p:nvSpPr>
          <p:cNvPr id="618" name="Google Shape;618;p105"/>
          <p:cNvSpPr txBox="1">
            <a:spLocks noGrp="1"/>
          </p:cNvSpPr>
          <p:nvPr>
            <p:ph type="title"/>
          </p:nvPr>
        </p:nvSpPr>
        <p:spPr>
          <a:xfrm>
            <a:off x="311700" y="1681925"/>
            <a:ext cx="8520600" cy="21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Threaded comments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Sorting, filtering, and labels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Upvoting</a:t>
            </a:r>
            <a:endParaRPr sz="32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619" name="Google Shape;619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2200" y="1739309"/>
            <a:ext cx="8515500" cy="2149228"/>
            <a:chOff x="332200" y="1661819"/>
            <a:chExt cx="8515500" cy="2149228"/>
          </a:xfrm>
        </p:grpSpPr>
        <p:cxnSp>
          <p:nvCxnSpPr>
            <p:cNvPr id="620" name="Google Shape;620;p105"/>
            <p:cNvCxnSpPr/>
            <p:nvPr/>
          </p:nvCxnSpPr>
          <p:spPr>
            <a:xfrm>
              <a:off x="332200" y="1661819"/>
              <a:ext cx="85155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05"/>
            <p:cNvCxnSpPr/>
            <p:nvPr/>
          </p:nvCxnSpPr>
          <p:spPr>
            <a:xfrm>
              <a:off x="332200" y="2360666"/>
              <a:ext cx="85155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05"/>
            <p:cNvCxnSpPr/>
            <p:nvPr/>
          </p:nvCxnSpPr>
          <p:spPr>
            <a:xfrm>
              <a:off x="332200" y="3125672"/>
              <a:ext cx="85155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05"/>
            <p:cNvCxnSpPr/>
            <p:nvPr/>
          </p:nvCxnSpPr>
          <p:spPr>
            <a:xfrm>
              <a:off x="332200" y="3811047"/>
              <a:ext cx="85155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Are you interested in suggesting a new component?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and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Is there already an existing discussion?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29" name="Google Shape;629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Incremental, informal, and persistent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5" name="Google Shape;635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00500" y="1275025"/>
            <a:ext cx="3543000" cy="849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41" name="Google Shape;641;p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New discussion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github.com/uswds/uswds/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</a:rPr>
              <a:t>discussions/categories/component-proposals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642" name="Google Shape;642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How do we turn 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discussions into proposals?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8" name="Google Shape;648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</a:t>
            </a:r>
            <a:r>
              <a:rPr lang="en" u="sng">
                <a:solidFill>
                  <a:schemeClr val="dk2"/>
                </a:solidFill>
              </a:rPr>
              <a:t>are</a:t>
            </a:r>
            <a:r>
              <a:rPr lang="en">
                <a:solidFill>
                  <a:schemeClr val="dk2"/>
                </a:solidFill>
              </a:rPr>
              <a:t> looking to collect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 few specific bits of information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4" name="Google Shape;654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1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information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2" name="Google Shape;662;p111"/>
          <p:cNvSpPr txBox="1">
            <a:spLocks noGrp="1"/>
          </p:cNvSpPr>
          <p:nvPr>
            <p:ph type="body" idx="2"/>
          </p:nvPr>
        </p:nvSpPr>
        <p:spPr>
          <a:xfrm>
            <a:off x="4509900" y="298762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Public Sans"/>
                <a:ea typeface="Public Sans"/>
                <a:cs typeface="Public Sans"/>
                <a:sym typeface="Public Sans"/>
              </a:rPr>
              <a:t>What’s the common name </a:t>
            </a:r>
            <a:br>
              <a:rPr lang="en" dirty="0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dirty="0">
                <a:latin typeface="Public Sans"/>
                <a:ea typeface="Public Sans"/>
                <a:cs typeface="Public Sans"/>
                <a:sym typeface="Public Sans"/>
              </a:rPr>
              <a:t>(or names) of this component? </a:t>
            </a:r>
            <a:endParaRPr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Public Sans"/>
                <a:ea typeface="Public Sans"/>
                <a:cs typeface="Public Sans"/>
                <a:sym typeface="Public Sans"/>
              </a:rPr>
              <a:t>What gap does it fill in the </a:t>
            </a:r>
            <a:br>
              <a:rPr lang="en" dirty="0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dirty="0">
                <a:latin typeface="Public Sans"/>
                <a:ea typeface="Public Sans"/>
                <a:cs typeface="Public Sans"/>
                <a:sym typeface="Public Sans"/>
              </a:rPr>
              <a:t>design system? </a:t>
            </a:r>
            <a:endParaRPr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Public Sans"/>
                <a:ea typeface="Public Sans"/>
                <a:cs typeface="Public Sans"/>
                <a:sym typeface="Public Sans"/>
              </a:rPr>
              <a:t>How is this different from existing USWDS components?</a:t>
            </a:r>
            <a:endParaRPr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Public Sans"/>
                <a:ea typeface="Public Sans"/>
                <a:cs typeface="Public Sans"/>
                <a:sym typeface="Public Sans"/>
              </a:rPr>
              <a:t>Does this component directly support any federal laws, guidance, or policies?</a:t>
            </a:r>
            <a:endParaRPr dirty="0"/>
          </a:p>
        </p:txBody>
      </p:sp>
      <p:cxnSp>
        <p:nvCxnSpPr>
          <p:cNvPr id="663" name="Google Shape;663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1553919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768794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2399419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3244919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4362194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0" name="Google Shape;660;p1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67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12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design ideas and context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75" name="Google Shape;675;p112"/>
          <p:cNvSpPr txBox="1">
            <a:spLocks noGrp="1"/>
          </p:cNvSpPr>
          <p:nvPr>
            <p:ph type="body" idx="2"/>
          </p:nvPr>
        </p:nvSpPr>
        <p:spPr>
          <a:xfrm>
            <a:off x="4509900" y="30651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What’s the potential core functionality of the component?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Are there any examples of how the component might work?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676" name="Google Shape;676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2551619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1766494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3397119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3" name="Google Shape;673;p1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68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3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Appropriate use cases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86" name="Google Shape;686;p113"/>
          <p:cNvSpPr txBox="1">
            <a:spLocks noGrp="1"/>
          </p:cNvSpPr>
          <p:nvPr>
            <p:ph type="body" idx="2"/>
          </p:nvPr>
        </p:nvSpPr>
        <p:spPr>
          <a:xfrm>
            <a:off x="4509900" y="30651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What common interactions does this component support?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What does this component need to do to be successful and effective?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What kind of content would be ideal for this component?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687" name="Google Shape;687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2128860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1343735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2974360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0" name="Google Shape;690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3809810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4" name="Google Shape;684;p1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69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Inappropriate </a:t>
            </a:r>
            <a:br>
              <a:rPr lang="en"/>
            </a:br>
            <a:r>
              <a:rPr lang="en"/>
              <a:t>use cases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8" name="Google Shape;698;p114"/>
          <p:cNvSpPr txBox="1">
            <a:spLocks noGrp="1"/>
          </p:cNvSpPr>
          <p:nvPr>
            <p:ph type="body" idx="2"/>
          </p:nvPr>
        </p:nvSpPr>
        <p:spPr>
          <a:xfrm>
            <a:off x="4509900" y="30651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Are there common ways this type of component is misused?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Are there similar interactions that would be better supported by other components?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What kind of content should teams not use with this component?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699" name="Google Shape;699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1976460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0" name="Google Shape;700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1191335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1" name="Google Shape;701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3136825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3972275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6" name="Google Shape;696;p1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70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UX considerations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0" name="Google Shape;710;p1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What are the characteristics of a successful interaction with this component?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What would make this component less usable?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What are common pitfalls or implementation mistakes associated with this component?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How might the mobile context affect how you use this component?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711" name="Google Shape;711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1810651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700595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2654676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4" name="Google Shape;714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3806467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5" name="Google Shape;715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4651967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8" name="Google Shape;708;p1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71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1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considerations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3" name="Google Shape;723;p116"/>
          <p:cNvSpPr txBox="1">
            <a:spLocks noGrp="1"/>
          </p:cNvSpPr>
          <p:nvPr>
            <p:ph type="body" idx="2"/>
          </p:nvPr>
        </p:nvSpPr>
        <p:spPr>
          <a:xfrm>
            <a:off x="4509900" y="322009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Will this component cause difficulty for people who use any assistive technologies? 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Could this component be difficult for any other audiences?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724" name="Google Shape;724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2722610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5" name="Google Shape;725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1612554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6" name="Google Shape;726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3566635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1" name="Google Shape;721;p1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72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7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Potential stakeholders, advocates, </a:t>
            </a:r>
            <a:br>
              <a:rPr lang="en" dirty="0"/>
            </a:br>
            <a:r>
              <a:rPr lang="en" dirty="0"/>
              <a:t>and volunteers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34" name="Google Shape;734;p117"/>
          <p:cNvSpPr txBox="1">
            <a:spLocks noGrp="1"/>
          </p:cNvSpPr>
          <p:nvPr>
            <p:ph type="body" idx="2"/>
          </p:nvPr>
        </p:nvSpPr>
        <p:spPr>
          <a:xfrm>
            <a:off x="4509900" y="31426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Folks willing to help design, develop, or test the component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Significant support from an </a:t>
            </a:r>
            <a:br>
              <a:rPr lang="en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agency or group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735" name="Google Shape;735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2564469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1739081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9925" y="3408494"/>
            <a:ext cx="39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2" name="Google Shape;732;p1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73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We’ll collect this information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into a formal proposal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in our </a:t>
            </a:r>
            <a:r>
              <a:rPr lang="en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uswds-proposals</a:t>
            </a:r>
            <a:r>
              <a:rPr lang="en">
                <a:solidFill>
                  <a:schemeClr val="dk2"/>
                </a:solidFill>
              </a:rPr>
              <a:t> repo.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3" name="Google Shape;743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Proposal </a:t>
            </a:r>
            <a:r>
              <a:rPr lang="en" sz="3200">
                <a:solidFill>
                  <a:schemeClr val="lt1"/>
                </a:solidFill>
              </a:rPr>
              <a:t>→</a:t>
            </a:r>
            <a:r>
              <a:rPr lang="en" sz="3200">
                <a:solidFill>
                  <a:schemeClr val="dk2"/>
                </a:solidFill>
              </a:rPr>
              <a:t> Comment </a:t>
            </a:r>
            <a:r>
              <a:rPr lang="en" sz="3200">
                <a:solidFill>
                  <a:schemeClr val="lt1"/>
                </a:solidFill>
              </a:rPr>
              <a:t>→</a:t>
            </a:r>
            <a:r>
              <a:rPr lang="en" sz="3200">
                <a:solidFill>
                  <a:schemeClr val="dk2"/>
                </a:solidFill>
              </a:rPr>
              <a:t> Assignment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749" name="Google Shape;749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We’ll highlight active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discussions in our newsletter and in these monthly calls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5" name="Google Shape;755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If GitHub isn’t an option for you: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uswds@gsa.gov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1" name="Google Shape;761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nervous system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7" name="Google Shape;767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Shaping the future of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government digital services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3" name="Google Shape;773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24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779" name="Google Shape;779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25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85" name="Google Shape;785;p125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March: Building new things that feel like USWDS</a:t>
            </a:r>
            <a:b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786" name="Google Shape;786;p125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>
                <a:solidFill>
                  <a:schemeClr val="bg2"/>
                </a:solidFill>
              </a:rPr>
              <a:t>#</a:t>
            </a:r>
            <a:r>
              <a:rPr lang="en" dirty="0" err="1">
                <a:solidFill>
                  <a:schemeClr val="bg2"/>
                </a:solidFill>
              </a:rPr>
              <a:t>uswds</a:t>
            </a:r>
            <a:r>
              <a:rPr lang="en" dirty="0">
                <a:solidFill>
                  <a:schemeClr val="bg2"/>
                </a:solidFill>
              </a:rPr>
              <a:t>-public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/discussions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87" name="Google Shape;787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3.8.0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Coming in February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7" name="Google Shape;28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On-screen Show (16:9)</PresentationFormat>
  <Paragraphs>225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Public Sans Medium</vt:lpstr>
      <vt:lpstr>Public Sans Thin</vt:lpstr>
      <vt:lpstr>IBM Plex Mono Medium</vt:lpstr>
      <vt:lpstr>Public Sans Light</vt:lpstr>
      <vt:lpstr>Public Sans ExtraLight</vt:lpstr>
      <vt:lpstr>Public Sans ExtraBold</vt:lpstr>
      <vt:lpstr>Public Sans</vt:lpstr>
      <vt:lpstr>Arial</vt:lpstr>
      <vt:lpstr>IBM Plex Mono</vt:lpstr>
      <vt:lpstr>USWDS</vt:lpstr>
      <vt:lpstr>USWDS</vt:lpstr>
      <vt:lpstr>USWDS Monthly Call</vt:lpstr>
      <vt:lpstr>Hi!</vt:lpstr>
      <vt:lpstr>Agenda</vt:lpstr>
      <vt:lpstr>Site launches</vt:lpstr>
      <vt:lpstr>Grants.gov</vt:lpstr>
      <vt:lpstr>Search.gov hosted results on Digital.gov</vt:lpstr>
      <vt:lpstr>Great work!</vt:lpstr>
      <vt:lpstr>Product updates</vt:lpstr>
      <vt:lpstr>USWDS 3.8.0 Coming in February</vt:lpstr>
      <vt:lpstr>Accessibility tests</vt:lpstr>
      <vt:lpstr>Coming in February Table Icon Typography</vt:lpstr>
      <vt:lpstr>Component lifecycle  and new component proposals</vt:lpstr>
      <vt:lpstr>Where we’re going</vt:lpstr>
      <vt:lpstr>Polestar We help government teams align, design, and keep their websites and services up to date</vt:lpstr>
      <vt:lpstr>Vision Empowered and supported  digital service teams.  Familiar and easy-to-use  digital services.</vt:lpstr>
      <vt:lpstr>Mission Shaping the future of  government digital services</vt:lpstr>
      <vt:lpstr>Why component lifecycle now?</vt:lpstr>
      <vt:lpstr>A model of how the design system itself grows and matures</vt:lpstr>
      <vt:lpstr>Connect digital design and delivery teams across government</vt:lpstr>
      <vt:lpstr>Our government is big.</vt:lpstr>
      <vt:lpstr>A real mission-driven commitment to  human centered design</vt:lpstr>
      <vt:lpstr>Our challenge: Convert aggregate skills into common infrastructure</vt:lpstr>
      <vt:lpstr>Splitting bigger problems into smaller problems</vt:lpstr>
      <vt:lpstr>The food truck scenario: Smaller commitments  grow participation</vt:lpstr>
      <vt:lpstr>What if there were  smaller steps between nothing and everything?</vt:lpstr>
      <vt:lpstr>How can we lower the barrier to participation?</vt:lpstr>
      <vt:lpstr>How can we enable contribution?</vt:lpstr>
      <vt:lpstr>How can we reduce up-front requirements?</vt:lpstr>
      <vt:lpstr>And how can we establish conversation and communication?</vt:lpstr>
      <vt:lpstr>Amy Leadem she/her</vt:lpstr>
      <vt:lpstr>Anne Petersen they/them</vt:lpstr>
      <vt:lpstr>Phases</vt:lpstr>
      <vt:lpstr>The overall shape</vt:lpstr>
      <vt:lpstr>Lifecycle phases</vt:lpstr>
      <vt:lpstr>Lifecycle sub-phases</vt:lpstr>
      <vt:lpstr>The Experimental step of the Released phase</vt:lpstr>
      <vt:lpstr>Component lifecycle page</vt:lpstr>
      <vt:lpstr>Component status page</vt:lpstr>
      <vt:lpstr>What’s next?</vt:lpstr>
      <vt:lpstr>Iteration! In action! </vt:lpstr>
      <vt:lpstr>Our assumption:  We’ll need more clarity</vt:lpstr>
      <vt:lpstr>Starting from our stated values</vt:lpstr>
      <vt:lpstr>Public, practical, easy-to-understand  requirements</vt:lpstr>
      <vt:lpstr>This process is in beta</vt:lpstr>
      <vt:lpstr>Where to start? At the beginning.</vt:lpstr>
      <vt:lpstr>Starting with  the component proposal process</vt:lpstr>
      <vt:lpstr>Starting with  a discussion</vt:lpstr>
      <vt:lpstr>Finding the elephant</vt:lpstr>
      <vt:lpstr>The elephant in the room:  a proposal for a component</vt:lpstr>
      <vt:lpstr>We need discussions</vt:lpstr>
      <vt:lpstr>The shape of a proposal</vt:lpstr>
      <vt:lpstr>Not a requirements doc,  but a case</vt:lpstr>
      <vt:lpstr>Not prescriptive,  actionable</vt:lpstr>
      <vt:lpstr>The more participation,  the better the proposals</vt:lpstr>
      <vt:lpstr>Proposals: How we introduce  new component ideas and evaluate them</vt:lpstr>
      <vt:lpstr>Intuitive</vt:lpstr>
      <vt:lpstr>Incremental</vt:lpstr>
      <vt:lpstr>The frontstage: A component proposal discussion board </vt:lpstr>
      <vt:lpstr>The backstage: A component proposal repo </vt:lpstr>
      <vt:lpstr>Component proposal board: The central hub for community discussion about new USWDS component ideas</vt:lpstr>
      <vt:lpstr>Why discussion boards?</vt:lpstr>
      <vt:lpstr>Are you interested in suggesting a new component? and Is there already an existing discussion?</vt:lpstr>
      <vt:lpstr>Incremental, informal, and persistent</vt:lpstr>
      <vt:lpstr>New discussion   github.com/uswds/uswds/ discussions/categories/component-proposals</vt:lpstr>
      <vt:lpstr>How do we turn  discussions into proposals?</vt:lpstr>
      <vt:lpstr>We are looking to collect  a few specific bits of information</vt:lpstr>
      <vt:lpstr>General information</vt:lpstr>
      <vt:lpstr>Potential design ideas and context</vt:lpstr>
      <vt:lpstr>Appropriate use cases</vt:lpstr>
      <vt:lpstr>Inappropriate  use cases</vt:lpstr>
      <vt:lpstr>UX considerations</vt:lpstr>
      <vt:lpstr>Accessibility considerations</vt:lpstr>
      <vt:lpstr>Potential stakeholders, advocates,  and volunteers</vt:lpstr>
      <vt:lpstr>We’ll collect this information  into a formal proposal  in our uswds-proposals repo.</vt:lpstr>
      <vt:lpstr>Proposal → Comment → Assignment</vt:lpstr>
      <vt:lpstr>We’ll highlight active  discussions in our newsletter and in these monthly calls</vt:lpstr>
      <vt:lpstr>If GitHub isn’t an option for you: uswds@gsa.gov </vt:lpstr>
      <vt:lpstr>A nervous system</vt:lpstr>
      <vt:lpstr>Shaping the future of  government digital services</vt:lpstr>
      <vt:lpstr>Q&amp;A</vt:lpstr>
      <vt:lpstr>Next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2024-02-15T16:26:58Z</dcterms:modified>
  <cp:category/>
</cp:coreProperties>
</file>