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0" r:id="rId1"/>
  </p:sldMasterIdLst>
  <p:notesMasterIdLst>
    <p:notesMasterId r:id="rId23"/>
  </p:notesMasterIdLst>
  <p:sldIdLst>
    <p:sldId id="256" r:id="rId2"/>
    <p:sldId id="277" r:id="rId3"/>
    <p:sldId id="258" r:id="rId4"/>
    <p:sldId id="278" r:id="rId5"/>
    <p:sldId id="279" r:id="rId6"/>
    <p:sldId id="261" r:id="rId7"/>
    <p:sldId id="280" r:id="rId8"/>
    <p:sldId id="263" r:id="rId9"/>
    <p:sldId id="264" r:id="rId10"/>
    <p:sldId id="281" r:id="rId11"/>
    <p:sldId id="266" r:id="rId12"/>
    <p:sldId id="282"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Helvetica Neue" panose="020B0604020202020204"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
      <p:font typeface="Source Sans Pro Light" panose="020B0604020202020204" pitchFamily="34" charset="0"/>
      <p:regular r:id="rId32"/>
      <p:bold r:id="rId33"/>
      <p:italic r:id="rId34"/>
      <p:boldItalic r:id="rId35"/>
    </p:embeddedFont>
    <p:embeddedFont>
      <p:font typeface="Source Sans Pro SemiBold" panose="020B0603030403020204" pitchFamily="34" charset="0"/>
      <p:regular r:id="rId36"/>
      <p:bold r:id="rId37"/>
      <p:italic r:id="rId38"/>
      <p:boldItalic r:id="rId39"/>
    </p:embeddedFont>
    <p:embeddedFont>
      <p:font typeface="Tahoma" panose="020B0604030504040204"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D1F"/>
    <a:srgbClr val="CCECF2"/>
    <a:srgbClr val="1138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1"/>
    <p:restoredTop sz="95775"/>
  </p:normalViewPr>
  <p:slideViewPr>
    <p:cSldViewPr snapToGrid="0">
      <p:cViewPr varScale="1">
        <p:scale>
          <a:sx n="90" d="100"/>
          <a:sy n="90" d="100"/>
        </p:scale>
        <p:origin x="96" y="93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b2e154a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4b2e154a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4cb1c9327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4cb1c9327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03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4cb1c9327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4cb1c9327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4cb1c9327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4cb1c9327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199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4cb1c9327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4cb1c9327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4cb1c9327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4cb1c9327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4cb1c9327f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4cb1c9327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4cb1c9327f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4cb1c9327f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4cb1c9327f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4cb1c9327f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4cb1c9327f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4cb1c9327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b1c9327f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b1c9327f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b2e154af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4b2e154af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3225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4cb1c9327f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4cb1c9327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4cb1c9327f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4cb1c9327f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4b2e154afc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4b2e154afc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4b2e154afc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4b2e154afc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260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b2e154afc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4b2e154afc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715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4b2e154afc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4b2e154af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4b2e154afc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4b2e154afc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47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4cb1c9327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4cb1c9327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4cb1c9327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4cb1c9327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2" Type="http://schemas.openxmlformats.org/officeDocument/2006/relationships/image" Target="../media/image1.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hyperlink" Target="https://picons.me/" TargetMode="External"/><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8" Type="http://schemas.openxmlformats.org/officeDocument/2006/relationships/image" Target="../media/image12.png"/><Relationship Id="rId3"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for Presentation" type="title">
  <p:cSld name="TITLE">
    <p:bg>
      <p:bgPr>
        <a:solidFill>
          <a:srgbClr val="02BFE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735274" y="4099500"/>
            <a:ext cx="5187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11" name="Google Shape;11;p2"/>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000"/>
              <a:buFont typeface="Source Sans Pro SemiBold"/>
              <a:buNone/>
              <a:defRPr sz="5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pic>
        <p:nvPicPr>
          <p:cNvPr id="12" name="Google Shape;12;p2"/>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3" name="Google Shape;13;p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resenters of Presentation 1" preserve="1">
  <p:cSld name="1_Presenters of Presentation 1">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2" name="Google Shape;22;p4"/>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3" name="Google Shape;23;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2" name="Google Shape;309;p35" descr="Dark blue colored rectangle &#10;">
            <a:extLst>
              <a:ext uri="{FF2B5EF4-FFF2-40B4-BE49-F238E27FC236}">
                <a16:creationId xmlns:a16="http://schemas.microsoft.com/office/drawing/2014/main" id="{F4D7FDC6-9485-5600-BE32-270688229266}"/>
              </a:ext>
            </a:extLst>
          </p:cNvPr>
          <p:cNvSpPr/>
          <p:nvPr userDrawn="1"/>
        </p:nvSpPr>
        <p:spPr>
          <a:xfrm>
            <a:off x="670326" y="444050"/>
            <a:ext cx="3548590"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05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resenters of Presentation 1" preserve="1">
  <p:cSld name="1_Presenters of Presentation 1">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2" name="Google Shape;22;p4"/>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3" name="Google Shape;23;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2" name="Google Shape;258;p30" descr="Dark blue colored rectangle ">
            <a:extLst>
              <a:ext uri="{FF2B5EF4-FFF2-40B4-BE49-F238E27FC236}">
                <a16:creationId xmlns:a16="http://schemas.microsoft.com/office/drawing/2014/main" id="{2FBE7EF1-C25E-22C4-4BE2-908E10987D94}"/>
              </a:ext>
            </a:extLst>
          </p:cNvPr>
          <p:cNvSpPr/>
          <p:nvPr userDrawn="1"/>
        </p:nvSpPr>
        <p:spPr>
          <a:xfrm>
            <a:off x="670325" y="444050"/>
            <a:ext cx="5494800"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53;p30" descr="Light blue colored circle&#10;&#10;">
            <a:extLst>
              <a:ext uri="{FF2B5EF4-FFF2-40B4-BE49-F238E27FC236}">
                <a16:creationId xmlns:a16="http://schemas.microsoft.com/office/drawing/2014/main" id="{A5149CE5-8791-4A67-5929-5B679E78EB7D}"/>
              </a:ext>
            </a:extLst>
          </p:cNvPr>
          <p:cNvSpPr/>
          <p:nvPr userDrawn="1"/>
        </p:nvSpPr>
        <p:spPr>
          <a:xfrm>
            <a:off x="809275" y="3345525"/>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6;p30" descr="Light blue colored circle&#10;">
            <a:extLst>
              <a:ext uri="{FF2B5EF4-FFF2-40B4-BE49-F238E27FC236}">
                <a16:creationId xmlns:a16="http://schemas.microsoft.com/office/drawing/2014/main" id="{FE7D9F08-2A86-1F9A-A16A-8F9775666FCA}"/>
              </a:ext>
            </a:extLst>
          </p:cNvPr>
          <p:cNvSpPr/>
          <p:nvPr userDrawn="1"/>
        </p:nvSpPr>
        <p:spPr>
          <a:xfrm>
            <a:off x="809275" y="1823050"/>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2;p30" descr="Light blue colored circle&#10;">
            <a:extLst>
              <a:ext uri="{FF2B5EF4-FFF2-40B4-BE49-F238E27FC236}">
                <a16:creationId xmlns:a16="http://schemas.microsoft.com/office/drawing/2014/main" id="{3B6B55C1-7C34-2184-4468-550E9FFAFA99}"/>
              </a:ext>
            </a:extLst>
          </p:cNvPr>
          <p:cNvSpPr/>
          <p:nvPr userDrawn="1"/>
        </p:nvSpPr>
        <p:spPr>
          <a:xfrm>
            <a:off x="4616900" y="3345525"/>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5;p30" descr="Light blue colored circle&#10;">
            <a:extLst>
              <a:ext uri="{FF2B5EF4-FFF2-40B4-BE49-F238E27FC236}">
                <a16:creationId xmlns:a16="http://schemas.microsoft.com/office/drawing/2014/main" id="{39213CAF-B3DB-9AA5-B111-3492BFCA2B78}"/>
              </a:ext>
            </a:extLst>
          </p:cNvPr>
          <p:cNvSpPr/>
          <p:nvPr userDrawn="1"/>
        </p:nvSpPr>
        <p:spPr>
          <a:xfrm>
            <a:off x="4616900" y="1823050"/>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537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esenters of Presentation 1" preserve="1">
  <p:cSld name="1_Presenters of Presentation 1">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2" name="Google Shape;22;p4"/>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3" name="Google Shape;23;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3" name="Google Shape;253;p30" descr="Light blue colored circle&#10;&#10;">
            <a:extLst>
              <a:ext uri="{FF2B5EF4-FFF2-40B4-BE49-F238E27FC236}">
                <a16:creationId xmlns:a16="http://schemas.microsoft.com/office/drawing/2014/main" id="{A5149CE5-8791-4A67-5929-5B679E78EB7D}"/>
              </a:ext>
            </a:extLst>
          </p:cNvPr>
          <p:cNvSpPr/>
          <p:nvPr userDrawn="1"/>
        </p:nvSpPr>
        <p:spPr>
          <a:xfrm>
            <a:off x="809275" y="3345525"/>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6;p30" descr="Light blue colored circle&#10;">
            <a:extLst>
              <a:ext uri="{FF2B5EF4-FFF2-40B4-BE49-F238E27FC236}">
                <a16:creationId xmlns:a16="http://schemas.microsoft.com/office/drawing/2014/main" id="{FE7D9F08-2A86-1F9A-A16A-8F9775666FCA}"/>
              </a:ext>
            </a:extLst>
          </p:cNvPr>
          <p:cNvSpPr/>
          <p:nvPr userDrawn="1"/>
        </p:nvSpPr>
        <p:spPr>
          <a:xfrm>
            <a:off x="809275" y="1823050"/>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2;p30" descr="Light blue colored circle&#10;">
            <a:extLst>
              <a:ext uri="{FF2B5EF4-FFF2-40B4-BE49-F238E27FC236}">
                <a16:creationId xmlns:a16="http://schemas.microsoft.com/office/drawing/2014/main" id="{3B6B55C1-7C34-2184-4468-550E9FFAFA99}"/>
              </a:ext>
            </a:extLst>
          </p:cNvPr>
          <p:cNvSpPr/>
          <p:nvPr userDrawn="1"/>
        </p:nvSpPr>
        <p:spPr>
          <a:xfrm>
            <a:off x="4616900" y="3345525"/>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5;p30" descr="Light blue colored circle&#10;">
            <a:extLst>
              <a:ext uri="{FF2B5EF4-FFF2-40B4-BE49-F238E27FC236}">
                <a16:creationId xmlns:a16="http://schemas.microsoft.com/office/drawing/2014/main" id="{39213CAF-B3DB-9AA5-B111-3492BFCA2B78}"/>
              </a:ext>
            </a:extLst>
          </p:cNvPr>
          <p:cNvSpPr/>
          <p:nvPr userDrawn="1"/>
        </p:nvSpPr>
        <p:spPr>
          <a:xfrm>
            <a:off x="4616900" y="1823050"/>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9;p35" descr="Dark blue colored rectangle &#10;">
            <a:extLst>
              <a:ext uri="{FF2B5EF4-FFF2-40B4-BE49-F238E27FC236}">
                <a16:creationId xmlns:a16="http://schemas.microsoft.com/office/drawing/2014/main" id="{E9CFF11D-5DBE-B215-79C1-2AAC2018BB4A}"/>
              </a:ext>
            </a:extLst>
          </p:cNvPr>
          <p:cNvSpPr/>
          <p:nvPr userDrawn="1"/>
        </p:nvSpPr>
        <p:spPr>
          <a:xfrm>
            <a:off x="670325" y="444050"/>
            <a:ext cx="4091798"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240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esenters of Presentation 1" preserve="1">
  <p:cSld name="1_Presenters of Presentation 1">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2" name="Google Shape;22;p4"/>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3" name="Google Shape;23;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2" name="Light blue colored rectangle" title="artifact">
            <a:extLst>
              <a:ext uri="{FF2B5EF4-FFF2-40B4-BE49-F238E27FC236}">
                <a16:creationId xmlns:a16="http://schemas.microsoft.com/office/drawing/2014/main" id="{F88AE38F-BA83-3555-6B9B-223D2E005A43}"/>
              </a:ext>
            </a:extLst>
          </p:cNvPr>
          <p:cNvSpPr/>
          <p:nvPr userDrawn="1"/>
        </p:nvSpPr>
        <p:spPr>
          <a:xfrm>
            <a:off x="670325" y="1507450"/>
            <a:ext cx="5372400" cy="1948800"/>
          </a:xfrm>
          <a:prstGeom prst="rect">
            <a:avLst/>
          </a:prstGeom>
          <a:solidFill>
            <a:srgbClr val="CCEC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186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slides of Presentation 1">
  <p:cSld name="TITLE_1_1_1">
    <p:bg>
      <p:bgPr>
        <a:solidFill>
          <a:srgbClr val="CCECF2"/>
        </a:solidFill>
        <a:effectLst/>
      </p:bgPr>
    </p:bg>
    <p:spTree>
      <p:nvGrpSpPr>
        <p:cNvPr id="1" name="Shape 24"/>
        <p:cNvGrpSpPr/>
        <p:nvPr/>
      </p:nvGrpSpPr>
      <p:grpSpPr>
        <a:xfrm>
          <a:off x="0" y="0"/>
          <a:ext cx="0" cy="0"/>
          <a:chOff x="0" y="0"/>
          <a:chExt cx="0" cy="0"/>
        </a:xfrm>
      </p:grpSpPr>
      <p:sp>
        <p:nvSpPr>
          <p:cNvPr id="25" name="Google Shape;25;p5"/>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7" name="Google Shape;27;p5"/>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8" name="Google Shape;28;p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slides of Presentation 1" preserve="1">
  <p:cSld name="1_Header slides of Presentation 1">
    <p:bg>
      <p:bgPr>
        <a:solidFill>
          <a:srgbClr val="CCECF2"/>
        </a:solidFill>
        <a:effectLst/>
      </p:bgPr>
    </p:bg>
    <p:spTree>
      <p:nvGrpSpPr>
        <p:cNvPr id="1" name="Shape 24"/>
        <p:cNvGrpSpPr/>
        <p:nvPr/>
      </p:nvGrpSpPr>
      <p:grpSpPr>
        <a:xfrm>
          <a:off x="0" y="0"/>
          <a:ext cx="0" cy="0"/>
          <a:chOff x="0" y="0"/>
          <a:chExt cx="0" cy="0"/>
        </a:xfrm>
      </p:grpSpPr>
      <p:sp>
        <p:nvSpPr>
          <p:cNvPr id="25" name="Google Shape;25;p5"/>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7" name="Google Shape;27;p5"/>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8" name="Google Shape;28;p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4" name="Dark blue colored square" title="artifact">
            <a:extLst>
              <a:ext uri="{FF2B5EF4-FFF2-40B4-BE49-F238E27FC236}">
                <a16:creationId xmlns:a16="http://schemas.microsoft.com/office/drawing/2014/main" id="{20A6F96E-ADC7-FCA0-BF76-6752344FFB84}"/>
              </a:ext>
            </a:extLst>
          </p:cNvPr>
          <p:cNvSpPr/>
          <p:nvPr userDrawn="1"/>
        </p:nvSpPr>
        <p:spPr>
          <a:xfrm>
            <a:off x="670325" y="1968050"/>
            <a:ext cx="548700"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757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slides of Presentation 1" preserve="1">
  <p:cSld name="1_Header slides of Presentation 1">
    <p:bg>
      <p:bgPr>
        <a:solidFill>
          <a:srgbClr val="CCECF2"/>
        </a:solidFill>
        <a:effectLst/>
      </p:bgPr>
    </p:bg>
    <p:spTree>
      <p:nvGrpSpPr>
        <p:cNvPr id="1" name="Shape 24"/>
        <p:cNvGrpSpPr/>
        <p:nvPr/>
      </p:nvGrpSpPr>
      <p:grpSpPr>
        <a:xfrm>
          <a:off x="0" y="0"/>
          <a:ext cx="0" cy="0"/>
          <a:chOff x="0" y="0"/>
          <a:chExt cx="0" cy="0"/>
        </a:xfrm>
      </p:grpSpPr>
      <p:sp>
        <p:nvSpPr>
          <p:cNvPr id="25" name="Google Shape;25;p5"/>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7" name="Google Shape;27;p5"/>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8" name="Google Shape;28;p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2" name="Artifact/" title="artifact">
            <a:extLst>
              <a:ext uri="{FF2B5EF4-FFF2-40B4-BE49-F238E27FC236}">
                <a16:creationId xmlns:a16="http://schemas.microsoft.com/office/drawing/2014/main" id="{7B6FA145-3158-529F-3E82-04AD7B1C9844}"/>
              </a:ext>
            </a:extLst>
          </p:cNvPr>
          <p:cNvSpPr/>
          <p:nvPr userDrawn="1"/>
        </p:nvSpPr>
        <p:spPr>
          <a:xfrm>
            <a:off x="670325" y="1815650"/>
            <a:ext cx="3349500"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ark blue colored rectangle" title="artifact">
            <a:extLst>
              <a:ext uri="{FF2B5EF4-FFF2-40B4-BE49-F238E27FC236}">
                <a16:creationId xmlns:a16="http://schemas.microsoft.com/office/drawing/2014/main" id="{532ECE36-1956-AE55-E62F-8FF0A48A7221}"/>
              </a:ext>
            </a:extLst>
          </p:cNvPr>
          <p:cNvSpPr/>
          <p:nvPr userDrawn="1"/>
        </p:nvSpPr>
        <p:spPr>
          <a:xfrm>
            <a:off x="4572000" y="1794275"/>
            <a:ext cx="3349500"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10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s of Presentation 1">
  <p:cSld name="TITLE_1_1_1_1">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a:off x="0" y="4667900"/>
            <a:ext cx="9144000" cy="47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32" name="Google Shape;32;p6"/>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33" name="Google Shape;33;p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0" y="0"/>
            <a:ext cx="9144000" cy="13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2">
  <p:cSld name="CUSTOM_2">
    <p:bg>
      <p:bgPr>
        <a:solidFill>
          <a:srgbClr val="11385B"/>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for Print" type="secHead">
  <p:cSld name="SECTION_HEADER">
    <p:bg>
      <p:bgPr>
        <a:solidFill>
          <a:srgbClr val="FFFFFF"/>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5000"/>
              <a:buFont typeface="Source Sans Pro SemiBold"/>
              <a:buNone/>
              <a:defRPr sz="5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39" name="Google Shape;39;p8"/>
          <p:cNvSpPr txBox="1">
            <a:spLocks noGrp="1"/>
          </p:cNvSpPr>
          <p:nvPr>
            <p:ph type="subTitle" idx="1"/>
          </p:nvPr>
        </p:nvSpPr>
        <p:spPr>
          <a:xfrm>
            <a:off x="735274" y="4099500"/>
            <a:ext cx="5414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a:endParaRPr/>
          </a:p>
        </p:txBody>
      </p:sp>
      <p:sp>
        <p:nvSpPr>
          <p:cNvPr id="40" name="Google Shape;40;p8"/>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8"/>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42" name="Google Shape;42;p8"/>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or Presentation 1">
  <p:cSld name="TITLE_1">
    <p:bg>
      <p:bgPr>
        <a:solidFill>
          <a:srgbClr val="11385B"/>
        </a:solidFill>
        <a:effectLst/>
      </p:bgPr>
    </p:bg>
    <p:spTree>
      <p:nvGrpSpPr>
        <p:cNvPr id="1" name="Shape 14"/>
        <p:cNvGrpSpPr/>
        <p:nvPr/>
      </p:nvGrpSpPr>
      <p:grpSpPr>
        <a:xfrm>
          <a:off x="0" y="0"/>
          <a:ext cx="0" cy="0"/>
          <a:chOff x="0" y="0"/>
          <a:chExt cx="0" cy="0"/>
        </a:xfrm>
      </p:grpSpPr>
      <p:sp>
        <p:nvSpPr>
          <p:cNvPr id="15" name="Google Shape;15;p3"/>
          <p:cNvSpPr/>
          <p:nvPr/>
        </p:nvSpPr>
        <p:spPr>
          <a:xfrm>
            <a:off x="-5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17" name="Google Shape;17;p3"/>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18" name="Google Shape;18;p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Dark Blue">
  <p:cSld name="TITLE_AND_BODY_2">
    <p:bg>
      <p:bgPr>
        <a:solidFill>
          <a:srgbClr val="02BFE7"/>
        </a:solidFill>
        <a:effectLst/>
      </p:bgPr>
    </p:bg>
    <p:spTree>
      <p:nvGrpSpPr>
        <p:cNvPr id="1" name="Shape 43"/>
        <p:cNvGrpSpPr/>
        <p:nvPr/>
      </p:nvGrpSpPr>
      <p:grpSpPr>
        <a:xfrm>
          <a:off x="0" y="0"/>
          <a:ext cx="0" cy="0"/>
          <a:chOff x="0" y="0"/>
          <a:chExt cx="0" cy="0"/>
        </a:xfrm>
      </p:grpSpPr>
      <p:sp>
        <p:nvSpPr>
          <p:cNvPr id="44" name="Google Shape;44;p9"/>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Font typeface="Source Sans Pro SemiBold"/>
              <a:buNone/>
              <a:defRPr sz="6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45" name="Google Shape;45;p9"/>
          <p:cNvSpPr txBox="1">
            <a:spLocks noGrp="1"/>
          </p:cNvSpPr>
          <p:nvPr>
            <p:ph type="subTitle" idx="1"/>
          </p:nvPr>
        </p:nvSpPr>
        <p:spPr>
          <a:xfrm>
            <a:off x="746072"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46" name="Google Shape;46;p9"/>
          <p:cNvSpPr/>
          <p:nvPr/>
        </p:nvSpPr>
        <p:spPr>
          <a:xfrm>
            <a:off x="25" y="-3600"/>
            <a:ext cx="9144000" cy="2166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9"/>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48" name="Google Shape;48;p9"/>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White">
  <p:cSld name="TITLE_AND_BODY_2_1">
    <p:bg>
      <p:bgPr>
        <a:solidFill>
          <a:srgbClr val="FFFFFF"/>
        </a:solidFill>
        <a:effectLst/>
      </p:bgPr>
    </p:bg>
    <p:spTree>
      <p:nvGrpSpPr>
        <p:cNvPr id="1" name="Shape 49"/>
        <p:cNvGrpSpPr/>
        <p:nvPr/>
      </p:nvGrpSpPr>
      <p:grpSpPr>
        <a:xfrm>
          <a:off x="0" y="0"/>
          <a:ext cx="0" cy="0"/>
          <a:chOff x="0" y="0"/>
          <a:chExt cx="0" cy="0"/>
        </a:xfrm>
      </p:grpSpPr>
      <p:sp>
        <p:nvSpPr>
          <p:cNvPr id="50" name="Google Shape;50;p10"/>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1385B"/>
              </a:buClr>
              <a:buSzPts val="6000"/>
              <a:buFont typeface="Source Sans Pro SemiBold"/>
              <a:buNone/>
              <a:defRPr sz="60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1" name="Google Shape;51;p10"/>
          <p:cNvSpPr txBox="1">
            <a:spLocks noGrp="1"/>
          </p:cNvSpPr>
          <p:nvPr>
            <p:ph type="subTitle" idx="1"/>
          </p:nvPr>
        </p:nvSpPr>
        <p:spPr>
          <a:xfrm>
            <a:off x="746072"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52" name="Google Shape;52;p10"/>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3" name="Google Shape;53;p10"/>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hite - LG quote">
  <p:cSld name="TITLE_AND_BODY_2_1_1_1">
    <p:bg>
      <p:bgPr>
        <a:solidFill>
          <a:srgbClr val="FFFFFF"/>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1385B"/>
              </a:buClr>
              <a:buSzPts val="3200"/>
              <a:buFont typeface="Source Sans Pro SemiBold"/>
              <a:buNone/>
              <a:defRPr sz="32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56" name="Google Shape;56;p11"/>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57;p11"/>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58" name="Google Shape;58;p11"/>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hite - LG quote 1">
  <p:cSld name="TITLE_AND_BODY_2_1_1_1_1">
    <p:bg>
      <p:bgPr>
        <a:solidFill>
          <a:srgbClr val="FFFFFF"/>
        </a:solidFill>
        <a:effectLst/>
      </p:bgPr>
    </p:bg>
    <p:spTree>
      <p:nvGrpSpPr>
        <p:cNvPr id="1" name="Shape 59"/>
        <p:cNvGrpSpPr/>
        <p:nvPr/>
      </p:nvGrpSpPr>
      <p:grpSpPr>
        <a:xfrm>
          <a:off x="0" y="0"/>
          <a:ext cx="0" cy="0"/>
          <a:chOff x="0" y="0"/>
          <a:chExt cx="0" cy="0"/>
        </a:xfrm>
      </p:grpSpPr>
      <p:sp>
        <p:nvSpPr>
          <p:cNvPr id="60" name="Google Shape;60;p12"/>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12"/>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62" name="Google Shape;62;p12"/>
          <p:cNvSpPr txBox="1"/>
          <p:nvPr/>
        </p:nvSpPr>
        <p:spPr>
          <a:xfrm>
            <a:off x="718662" y="614727"/>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11385B"/>
                </a:solidFill>
              </a:rPr>
              <a:t>Title or statement</a:t>
            </a:r>
            <a:endParaRPr sz="2600">
              <a:solidFill>
                <a:srgbClr val="11385B"/>
              </a:solidFill>
            </a:endParaRPr>
          </a:p>
        </p:txBody>
      </p:sp>
      <p:sp>
        <p:nvSpPr>
          <p:cNvPr id="63" name="Google Shape;63;p12"/>
          <p:cNvSpPr txBox="1"/>
          <p:nvPr/>
        </p:nvSpPr>
        <p:spPr>
          <a:xfrm>
            <a:off x="697434" y="171406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Swag fixie jean shorts try-hard. Sunt twee odio, before they sold out meditation post-ironic butcher master cleanse proident flexitarian 90's authentic. Plaid officia eu, meggings Blue Bottle do pork belly.</a:t>
            </a:r>
            <a:endParaRPr/>
          </a:p>
          <a:p>
            <a:pPr marL="0" lvl="0" indent="0" algn="l" rtl="0">
              <a:spcBef>
                <a:spcPts val="0"/>
              </a:spcBef>
              <a:spcAft>
                <a:spcPts val="0"/>
              </a:spcAft>
              <a:buNone/>
            </a:pPr>
            <a:r>
              <a:rPr lang="en"/>
              <a:t>Fap culpa street art, polaroid Tumblr migas retro Brooklyn plaid ullamco McSweeney's laborum yr High Life.</a:t>
            </a:r>
            <a:endParaRPr/>
          </a:p>
        </p:txBody>
      </p:sp>
      <p:sp>
        <p:nvSpPr>
          <p:cNvPr id="64" name="Google Shape;64;p12"/>
          <p:cNvSpPr txBox="1"/>
          <p:nvPr/>
        </p:nvSpPr>
        <p:spPr>
          <a:xfrm>
            <a:off x="4675870" y="1737313"/>
            <a:ext cx="3617700" cy="263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Cupidatat salvia trust fund typewriter, est paleo Carles. Proident labore High Life cornhole. Dreamcatcher plaid tousled. Street art, polaroid Tumblr migas retro Brooklyn plaid ullamco McSweeney's laborum yr High Life. </a:t>
            </a:r>
            <a:endParaRPr/>
          </a:p>
          <a:p>
            <a:pPr marL="0" lvl="0" indent="0" algn="l" rtl="0">
              <a:spcBef>
                <a:spcPts val="0"/>
              </a:spcBef>
              <a:spcAft>
                <a:spcPts val="0"/>
              </a:spcAft>
              <a:buNone/>
            </a:pPr>
            <a:r>
              <a:rPr lang="en"/>
              <a:t>Cupidatat salvia trust fund typewriter, est paleo cleanse proident flexitarian 90's authentic.</a:t>
            </a:r>
            <a:endParaRPr/>
          </a:p>
        </p:txBody>
      </p:sp>
      <p:sp>
        <p:nvSpPr>
          <p:cNvPr id="65" name="Google Shape;65;p12"/>
          <p:cNvSpPr txBox="1"/>
          <p:nvPr/>
        </p:nvSpPr>
        <p:spPr>
          <a:xfrm>
            <a:off x="718647" y="292250"/>
            <a:ext cx="5017500" cy="66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Running subhead</a:t>
            </a:r>
            <a:endParaRPr/>
          </a:p>
        </p:txBody>
      </p:sp>
      <p:sp>
        <p:nvSpPr>
          <p:cNvPr id="66" name="Google Shape;66;p1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White - 1 column">
  <p:cSld name="TITLE_AND_BODY_2_1_1_1_1_2">
    <p:bg>
      <p:bgPr>
        <a:solidFill>
          <a:srgbClr val="FFFFFF"/>
        </a:solidFill>
        <a:effectLst/>
      </p:bgPr>
    </p:bg>
    <p:spTree>
      <p:nvGrpSpPr>
        <p:cNvPr id="1" name="Shape 67"/>
        <p:cNvGrpSpPr/>
        <p:nvPr/>
      </p:nvGrpSpPr>
      <p:grpSpPr>
        <a:xfrm>
          <a:off x="0" y="0"/>
          <a:ext cx="0" cy="0"/>
          <a:chOff x="0" y="0"/>
          <a:chExt cx="0" cy="0"/>
        </a:xfrm>
      </p:grpSpPr>
      <p:sp>
        <p:nvSpPr>
          <p:cNvPr id="68" name="Google Shape;68;p13"/>
          <p:cNvSpPr txBox="1">
            <a:spLocks noGrp="1"/>
          </p:cNvSpPr>
          <p:nvPr>
            <p:ph type="body" idx="1"/>
          </p:nvPr>
        </p:nvSpPr>
        <p:spPr>
          <a:xfrm>
            <a:off x="623400" y="1662376"/>
            <a:ext cx="78915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1C304A"/>
              </a:buClr>
              <a:buSzPts val="1800"/>
              <a:buChar char="●"/>
              <a:defRPr>
                <a:solidFill>
                  <a:srgbClr val="1C304A"/>
                </a:solidFill>
              </a:defRPr>
            </a:lvl1pPr>
            <a:lvl2pPr marL="914400" lvl="1" indent="-317500" rtl="0">
              <a:spcBef>
                <a:spcPts val="1600"/>
              </a:spcBef>
              <a:spcAft>
                <a:spcPts val="0"/>
              </a:spcAft>
              <a:buClr>
                <a:srgbClr val="1C304A"/>
              </a:buClr>
              <a:buSzPts val="1400"/>
              <a:buChar char="○"/>
              <a:defRPr>
                <a:solidFill>
                  <a:srgbClr val="1C304A"/>
                </a:solidFill>
              </a:defRPr>
            </a:lvl2pPr>
            <a:lvl3pPr marL="1371600" lvl="2" indent="-317500" rtl="0">
              <a:spcBef>
                <a:spcPts val="1600"/>
              </a:spcBef>
              <a:spcAft>
                <a:spcPts val="0"/>
              </a:spcAft>
              <a:buClr>
                <a:srgbClr val="1C304A"/>
              </a:buClr>
              <a:buSzPts val="1400"/>
              <a:buChar char="■"/>
              <a:defRPr>
                <a:solidFill>
                  <a:srgbClr val="1C304A"/>
                </a:solidFill>
              </a:defRPr>
            </a:lvl3pPr>
            <a:lvl4pPr marL="1828800" lvl="3" indent="-304800" rtl="0">
              <a:spcBef>
                <a:spcPts val="1600"/>
              </a:spcBef>
              <a:spcAft>
                <a:spcPts val="0"/>
              </a:spcAft>
              <a:buClr>
                <a:srgbClr val="1C304A"/>
              </a:buClr>
              <a:buSzPts val="1200"/>
              <a:buChar char="●"/>
              <a:defRPr>
                <a:solidFill>
                  <a:srgbClr val="1C304A"/>
                </a:solidFill>
              </a:defRPr>
            </a:lvl4pPr>
            <a:lvl5pPr marL="2286000" lvl="4" indent="-292100" rtl="0">
              <a:spcBef>
                <a:spcPts val="1600"/>
              </a:spcBef>
              <a:spcAft>
                <a:spcPts val="0"/>
              </a:spcAft>
              <a:buClr>
                <a:srgbClr val="1C304A"/>
              </a:buClr>
              <a:buSzPts val="1000"/>
              <a:buChar char="○"/>
              <a:defRPr>
                <a:solidFill>
                  <a:srgbClr val="1C304A"/>
                </a:solidFill>
              </a:defRPr>
            </a:lvl5pPr>
            <a:lvl6pPr marL="2743200" lvl="5" indent="-279400" rtl="0">
              <a:spcBef>
                <a:spcPts val="1600"/>
              </a:spcBef>
              <a:spcAft>
                <a:spcPts val="0"/>
              </a:spcAft>
              <a:buClr>
                <a:srgbClr val="1C304A"/>
              </a:buClr>
              <a:buSzPts val="800"/>
              <a:buChar char="■"/>
              <a:defRPr>
                <a:solidFill>
                  <a:srgbClr val="1C304A"/>
                </a:solidFill>
              </a:defRPr>
            </a:lvl6pPr>
            <a:lvl7pPr marL="3200400" lvl="6" indent="-279400" rtl="0">
              <a:spcBef>
                <a:spcPts val="1600"/>
              </a:spcBef>
              <a:spcAft>
                <a:spcPts val="0"/>
              </a:spcAft>
              <a:buClr>
                <a:srgbClr val="1C304A"/>
              </a:buClr>
              <a:buSzPts val="800"/>
              <a:buChar char="●"/>
              <a:defRPr>
                <a:solidFill>
                  <a:srgbClr val="1C304A"/>
                </a:solidFill>
              </a:defRPr>
            </a:lvl7pPr>
            <a:lvl8pPr marL="3657600" lvl="7" indent="-279400" rtl="0">
              <a:spcBef>
                <a:spcPts val="1600"/>
              </a:spcBef>
              <a:spcAft>
                <a:spcPts val="0"/>
              </a:spcAft>
              <a:buClr>
                <a:srgbClr val="1C304A"/>
              </a:buClr>
              <a:buSzPts val="800"/>
              <a:buChar char="○"/>
              <a:defRPr>
                <a:solidFill>
                  <a:srgbClr val="1C304A"/>
                </a:solidFill>
              </a:defRPr>
            </a:lvl8pPr>
            <a:lvl9pPr marL="4114800" lvl="8" indent="-279400" rtl="0">
              <a:spcBef>
                <a:spcPts val="1600"/>
              </a:spcBef>
              <a:spcAft>
                <a:spcPts val="1600"/>
              </a:spcAft>
              <a:buClr>
                <a:srgbClr val="1C304A"/>
              </a:buClr>
              <a:buSzPts val="800"/>
              <a:buChar char="■"/>
              <a:defRPr>
                <a:solidFill>
                  <a:srgbClr val="1C304A"/>
                </a:solidFill>
              </a:defRPr>
            </a:lvl9pPr>
          </a:lstStyle>
          <a:p>
            <a:endParaRPr/>
          </a:p>
        </p:txBody>
      </p:sp>
      <p:sp>
        <p:nvSpPr>
          <p:cNvPr id="69" name="Google Shape;69;p13"/>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13"/>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71" name="Google Shape;71;p13"/>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72" name="Google Shape;72;p1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hite - 2 column">
  <p:cSld name="TITLE_AND_BODY_2_1_1_1_1_1">
    <p:bg>
      <p:bgPr>
        <a:solidFill>
          <a:srgbClr val="FFFFFF"/>
        </a:solidFill>
        <a:effectLst/>
      </p:bgPr>
    </p:bg>
    <p:spTree>
      <p:nvGrpSpPr>
        <p:cNvPr id="1" name="Shape 73"/>
        <p:cNvGrpSpPr/>
        <p:nvPr/>
      </p:nvGrpSpPr>
      <p:grpSpPr>
        <a:xfrm>
          <a:off x="0" y="0"/>
          <a:ext cx="0" cy="0"/>
          <a:chOff x="0" y="0"/>
          <a:chExt cx="0" cy="0"/>
        </a:xfrm>
      </p:grpSpPr>
      <p:sp>
        <p:nvSpPr>
          <p:cNvPr id="74" name="Google Shape;74;p14"/>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4"/>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76" name="Google Shape;76;p14"/>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77" name="Google Shape;77;p14"/>
          <p:cNvSpPr txBox="1">
            <a:spLocks noGrp="1"/>
          </p:cNvSpPr>
          <p:nvPr>
            <p:ph type="body" idx="1"/>
          </p:nvPr>
        </p:nvSpPr>
        <p:spPr>
          <a:xfrm>
            <a:off x="725280" y="172202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78" name="Google Shape;78;p14"/>
          <p:cNvSpPr txBox="1">
            <a:spLocks noGrp="1"/>
          </p:cNvSpPr>
          <p:nvPr>
            <p:ph type="body" idx="2"/>
          </p:nvPr>
        </p:nvSpPr>
        <p:spPr>
          <a:xfrm>
            <a:off x="4675870" y="1745270"/>
            <a:ext cx="3617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79" name="Google Shape;79;p14"/>
          <p:cNvSpPr txBox="1">
            <a:spLocks noGrp="1"/>
          </p:cNvSpPr>
          <p:nvPr>
            <p:ph type="subTitle" idx="3"/>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80" name="Google Shape;80;p1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White - 3 column ">
  <p:cSld name="TITLE_AND_TWO_COLUMNS_1">
    <p:spTree>
      <p:nvGrpSpPr>
        <p:cNvPr id="1" name="Shape 81"/>
        <p:cNvGrpSpPr/>
        <p:nvPr/>
      </p:nvGrpSpPr>
      <p:grpSpPr>
        <a:xfrm>
          <a:off x="0" y="0"/>
          <a:ext cx="0" cy="0"/>
          <a:chOff x="0" y="0"/>
          <a:chExt cx="0" cy="0"/>
        </a:xfrm>
      </p:grpSpPr>
      <p:sp>
        <p:nvSpPr>
          <p:cNvPr id="82" name="Google Shape;82;p15"/>
          <p:cNvSpPr txBox="1">
            <a:spLocks noGrp="1"/>
          </p:cNvSpPr>
          <p:nvPr>
            <p:ph type="body" idx="1"/>
          </p:nvPr>
        </p:nvSpPr>
        <p:spPr>
          <a:xfrm>
            <a:off x="5909667"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 name="Google Shape;83;p15"/>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5"/>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85" name="Google Shape;85;p15"/>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86" name="Google Shape;86;p15"/>
          <p:cNvSpPr txBox="1">
            <a:spLocks noGrp="1"/>
          </p:cNvSpPr>
          <p:nvPr>
            <p:ph type="subTitle" idx="2"/>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87" name="Google Shape;87;p15"/>
          <p:cNvSpPr txBox="1">
            <a:spLocks noGrp="1"/>
          </p:cNvSpPr>
          <p:nvPr>
            <p:ph type="body" idx="3"/>
          </p:nvPr>
        </p:nvSpPr>
        <p:spPr>
          <a:xfrm>
            <a:off x="737118"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8" name="Google Shape;88;p15"/>
          <p:cNvSpPr txBox="1">
            <a:spLocks noGrp="1"/>
          </p:cNvSpPr>
          <p:nvPr>
            <p:ph type="body" idx="4"/>
          </p:nvPr>
        </p:nvSpPr>
        <p:spPr>
          <a:xfrm>
            <a:off x="3323393" y="2471784"/>
            <a:ext cx="2258100" cy="1332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9" name="Google Shape;89;p15"/>
          <p:cNvSpPr/>
          <p:nvPr/>
        </p:nvSpPr>
        <p:spPr>
          <a:xfrm>
            <a:off x="81552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0" name="Google Shape;90;p15"/>
          <p:cNvSpPr txBox="1"/>
          <p:nvPr/>
        </p:nvSpPr>
        <p:spPr>
          <a:xfrm>
            <a:off x="81157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solidFill>
                  <a:srgbClr val="004F87"/>
                </a:solidFill>
                <a:latin typeface="Helvetica Neue"/>
                <a:ea typeface="Helvetica Neue"/>
                <a:cs typeface="Helvetica Neue"/>
                <a:sym typeface="Helvetica Neue"/>
              </a:rPr>
              <a:t>1</a:t>
            </a:r>
            <a:endParaRPr sz="1800">
              <a:solidFill>
                <a:srgbClr val="004F87"/>
              </a:solidFill>
            </a:endParaRPr>
          </a:p>
        </p:txBody>
      </p:sp>
      <p:sp>
        <p:nvSpPr>
          <p:cNvPr id="91" name="Google Shape;91;p15"/>
          <p:cNvSpPr/>
          <p:nvPr/>
        </p:nvSpPr>
        <p:spPr>
          <a:xfrm>
            <a:off x="3375583"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2" name="Google Shape;92;p15"/>
          <p:cNvSpPr txBox="1"/>
          <p:nvPr/>
        </p:nvSpPr>
        <p:spPr>
          <a:xfrm>
            <a:off x="3371633"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2</a:t>
            </a:r>
            <a:endParaRPr sz="1800">
              <a:solidFill>
                <a:srgbClr val="004F87"/>
              </a:solidFill>
            </a:endParaRPr>
          </a:p>
        </p:txBody>
      </p:sp>
      <p:sp>
        <p:nvSpPr>
          <p:cNvPr id="93" name="Google Shape;93;p15"/>
          <p:cNvSpPr/>
          <p:nvPr/>
        </p:nvSpPr>
        <p:spPr>
          <a:xfrm>
            <a:off x="5993435" y="1841949"/>
            <a:ext cx="467100" cy="4671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4" name="Google Shape;94;p15"/>
          <p:cNvSpPr txBox="1"/>
          <p:nvPr/>
        </p:nvSpPr>
        <p:spPr>
          <a:xfrm>
            <a:off x="5989485" y="1852625"/>
            <a:ext cx="4671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4F87"/>
                </a:solidFill>
                <a:latin typeface="Helvetica Neue"/>
                <a:ea typeface="Helvetica Neue"/>
                <a:cs typeface="Helvetica Neue"/>
                <a:sym typeface="Helvetica Neue"/>
              </a:rPr>
              <a:t>3</a:t>
            </a:r>
            <a:endParaRPr sz="1800">
              <a:solidFill>
                <a:srgbClr val="004F87"/>
              </a:solidFill>
            </a:endParaRPr>
          </a:p>
        </p:txBody>
      </p:sp>
      <p:sp>
        <p:nvSpPr>
          <p:cNvPr id="95" name="Google Shape;95;p15"/>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ite - 2 column icons">
  <p:cSld name="TITLE_AND_TWO_COLUMNS_1_2">
    <p:bg>
      <p:bgPr>
        <a:solidFill>
          <a:srgbClr val="FFFFFF"/>
        </a:solidFill>
        <a:effectLst/>
      </p:bgPr>
    </p:bg>
    <p:spTree>
      <p:nvGrpSpPr>
        <p:cNvPr id="1" name="Shape 96"/>
        <p:cNvGrpSpPr/>
        <p:nvPr/>
      </p:nvGrpSpPr>
      <p:grpSpPr>
        <a:xfrm>
          <a:off x="0" y="0"/>
          <a:ext cx="0" cy="0"/>
          <a:chOff x="0" y="0"/>
          <a:chExt cx="0" cy="0"/>
        </a:xfrm>
      </p:grpSpPr>
      <p:sp>
        <p:nvSpPr>
          <p:cNvPr id="97" name="Google Shape;97;p16"/>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Google Shape;98;p16"/>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99" name="Google Shape;99;p16"/>
          <p:cNvSpPr txBox="1">
            <a:spLocks noGrp="1"/>
          </p:cNvSpPr>
          <p:nvPr>
            <p:ph type="body" idx="1"/>
          </p:nvPr>
        </p:nvSpPr>
        <p:spPr>
          <a:xfrm>
            <a:off x="1493788" y="1694407"/>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0" name="Google Shape;100;p16"/>
          <p:cNvSpPr/>
          <p:nvPr/>
        </p:nvSpPr>
        <p:spPr>
          <a:xfrm>
            <a:off x="815525" y="1804118"/>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1" name="Google Shape;101;p16"/>
          <p:cNvSpPr/>
          <p:nvPr/>
        </p:nvSpPr>
        <p:spPr>
          <a:xfrm>
            <a:off x="4349050" y="1804118"/>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2" name="Google Shape;102;p16"/>
          <p:cNvSpPr txBox="1">
            <a:spLocks noGrp="1"/>
          </p:cNvSpPr>
          <p:nvPr>
            <p:ph type="body" idx="2"/>
          </p:nvPr>
        </p:nvSpPr>
        <p:spPr>
          <a:xfrm>
            <a:off x="5027312" y="1694407"/>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3" name="Google Shape;103;p16"/>
          <p:cNvSpPr txBox="1">
            <a:spLocks noGrp="1"/>
          </p:cNvSpPr>
          <p:nvPr>
            <p:ph type="body" idx="3"/>
          </p:nvPr>
        </p:nvSpPr>
        <p:spPr>
          <a:xfrm>
            <a:off x="1493788"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4" name="Google Shape;104;p16"/>
          <p:cNvSpPr/>
          <p:nvPr/>
        </p:nvSpPr>
        <p:spPr>
          <a:xfrm>
            <a:off x="815525"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5" name="Google Shape;105;p16"/>
          <p:cNvSpPr/>
          <p:nvPr/>
        </p:nvSpPr>
        <p:spPr>
          <a:xfrm>
            <a:off x="4349050" y="3427125"/>
            <a:ext cx="611400" cy="611400"/>
          </a:xfrm>
          <a:prstGeom prst="ellipse">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06" name="Google Shape;106;p16"/>
          <p:cNvSpPr txBox="1">
            <a:spLocks noGrp="1"/>
          </p:cNvSpPr>
          <p:nvPr>
            <p:ph type="body" idx="4"/>
          </p:nvPr>
        </p:nvSpPr>
        <p:spPr>
          <a:xfrm>
            <a:off x="5027312" y="3313631"/>
            <a:ext cx="2622900" cy="890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7" name="Google Shape;107;p16"/>
          <p:cNvSpPr txBox="1">
            <a:spLocks noGrp="1"/>
          </p:cNvSpPr>
          <p:nvPr>
            <p:ph type="ctrTitle"/>
          </p:nvPr>
        </p:nvSpPr>
        <p:spPr>
          <a:xfrm>
            <a:off x="712850" y="289402"/>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None/>
              <a:defRPr>
                <a:solidFill>
                  <a:srgbClr val="1C304A"/>
                </a:solidFill>
              </a:defRPr>
            </a:lvl2pPr>
            <a:lvl3pPr lvl="2" algn="ctr" rtl="0">
              <a:spcBef>
                <a:spcPts val="0"/>
              </a:spcBef>
              <a:spcAft>
                <a:spcPts val="0"/>
              </a:spcAft>
              <a:buClr>
                <a:srgbClr val="1C304A"/>
              </a:buClr>
              <a:buSzPts val="2800"/>
              <a:buNone/>
              <a:defRPr>
                <a:solidFill>
                  <a:srgbClr val="1C304A"/>
                </a:solidFill>
              </a:defRPr>
            </a:lvl3pPr>
            <a:lvl4pPr lvl="3" algn="ctr" rtl="0">
              <a:spcBef>
                <a:spcPts val="0"/>
              </a:spcBef>
              <a:spcAft>
                <a:spcPts val="0"/>
              </a:spcAft>
              <a:buClr>
                <a:srgbClr val="1C304A"/>
              </a:buClr>
              <a:buSzPts val="2800"/>
              <a:buNone/>
              <a:defRPr>
                <a:solidFill>
                  <a:srgbClr val="1C304A"/>
                </a:solidFill>
              </a:defRPr>
            </a:lvl4pPr>
            <a:lvl5pPr lvl="4" algn="ctr" rtl="0">
              <a:spcBef>
                <a:spcPts val="0"/>
              </a:spcBef>
              <a:spcAft>
                <a:spcPts val="0"/>
              </a:spcAft>
              <a:buClr>
                <a:srgbClr val="1C304A"/>
              </a:buClr>
              <a:buSzPts val="2800"/>
              <a:buNone/>
              <a:defRPr>
                <a:solidFill>
                  <a:srgbClr val="1C304A"/>
                </a:solidFill>
              </a:defRPr>
            </a:lvl5pPr>
            <a:lvl6pPr lvl="5" algn="ctr" rtl="0">
              <a:spcBef>
                <a:spcPts val="0"/>
              </a:spcBef>
              <a:spcAft>
                <a:spcPts val="0"/>
              </a:spcAft>
              <a:buClr>
                <a:srgbClr val="1C304A"/>
              </a:buClr>
              <a:buSzPts val="2800"/>
              <a:buNone/>
              <a:defRPr>
                <a:solidFill>
                  <a:srgbClr val="1C304A"/>
                </a:solidFill>
              </a:defRPr>
            </a:lvl6pPr>
            <a:lvl7pPr lvl="6" algn="ctr" rtl="0">
              <a:spcBef>
                <a:spcPts val="0"/>
              </a:spcBef>
              <a:spcAft>
                <a:spcPts val="0"/>
              </a:spcAft>
              <a:buClr>
                <a:srgbClr val="1C304A"/>
              </a:buClr>
              <a:buSzPts val="2800"/>
              <a:buNone/>
              <a:defRPr>
                <a:solidFill>
                  <a:srgbClr val="1C304A"/>
                </a:solidFill>
              </a:defRPr>
            </a:lvl7pPr>
            <a:lvl8pPr lvl="7" algn="ctr" rtl="0">
              <a:spcBef>
                <a:spcPts val="0"/>
              </a:spcBef>
              <a:spcAft>
                <a:spcPts val="0"/>
              </a:spcAft>
              <a:buClr>
                <a:srgbClr val="1C304A"/>
              </a:buClr>
              <a:buSzPts val="2800"/>
              <a:buNone/>
              <a:defRPr>
                <a:solidFill>
                  <a:srgbClr val="1C304A"/>
                </a:solidFill>
              </a:defRPr>
            </a:lvl8pPr>
            <a:lvl9pPr lvl="8" algn="ctr" rtl="0">
              <a:spcBef>
                <a:spcPts val="0"/>
              </a:spcBef>
              <a:spcAft>
                <a:spcPts val="0"/>
              </a:spcAft>
              <a:buClr>
                <a:srgbClr val="1C304A"/>
              </a:buClr>
              <a:buSzPts val="2800"/>
              <a:buNone/>
              <a:defRPr>
                <a:solidFill>
                  <a:srgbClr val="1C304A"/>
                </a:solidFill>
              </a:defRPr>
            </a:lvl9pPr>
          </a:lstStyle>
          <a:p>
            <a:endParaRPr/>
          </a:p>
        </p:txBody>
      </p:sp>
      <p:sp>
        <p:nvSpPr>
          <p:cNvPr id="108" name="Google Shape;108;p16"/>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p:cSld name="CUSTOM">
    <p:spTree>
      <p:nvGrpSpPr>
        <p:cNvPr id="1" name="Shape 109"/>
        <p:cNvGrpSpPr/>
        <p:nvPr/>
      </p:nvGrpSpPr>
      <p:grpSpPr>
        <a:xfrm>
          <a:off x="0" y="0"/>
          <a:ext cx="0" cy="0"/>
          <a:chOff x="0" y="0"/>
          <a:chExt cx="0" cy="0"/>
        </a:xfrm>
      </p:grpSpPr>
      <p:sp>
        <p:nvSpPr>
          <p:cNvPr id="110" name="Google Shape;110;p17"/>
          <p:cNvSpPr txBox="1">
            <a:spLocks noGrp="1"/>
          </p:cNvSpPr>
          <p:nvPr>
            <p:ph type="subTitle" idx="1"/>
          </p:nvPr>
        </p:nvSpPr>
        <p:spPr>
          <a:xfrm>
            <a:off x="718647" y="292250"/>
            <a:ext cx="50175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solidFill>
                  <a:srgbClr val="1C304A"/>
                </a:solidFill>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111" name="Google Shape;111;p17"/>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1385B"/>
              </a:buClr>
              <a:buSzPts val="2600"/>
              <a:buFont typeface="Source Sans Pro SemiBold"/>
              <a:buNone/>
              <a:defRPr sz="2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112" name="Google Shape;112;p17"/>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7"/>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14" name="Google Shape;114;p17"/>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arge Photo">
  <p:cSld name="MAIN_POINT">
    <p:bg>
      <p:bgPr>
        <a:solidFill>
          <a:srgbClr val="1E242D"/>
        </a:solidFill>
        <a:effectLst/>
      </p:bgPr>
    </p:bg>
    <p:spTree>
      <p:nvGrpSpPr>
        <p:cNvPr id="1" name="Shape 115"/>
        <p:cNvGrpSpPr/>
        <p:nvPr/>
      </p:nvGrpSpPr>
      <p:grpSpPr>
        <a:xfrm>
          <a:off x="0" y="0"/>
          <a:ext cx="0" cy="0"/>
          <a:chOff x="0" y="0"/>
          <a:chExt cx="0" cy="0"/>
        </a:xfrm>
      </p:grpSpPr>
      <p:pic>
        <p:nvPicPr>
          <p:cNvPr id="116" name="Google Shape;116;p18"/>
          <p:cNvPicPr preferRelativeResize="0"/>
          <p:nvPr/>
        </p:nvPicPr>
        <p:blipFill rotWithShape="1">
          <a:blip r:embed="rId2">
            <a:alphaModFix/>
          </a:blip>
          <a:srcRect l="6272" t="6909" r="11416" b="30901"/>
          <a:stretch/>
        </p:blipFill>
        <p:spPr>
          <a:xfrm>
            <a:off x="9375" y="9250"/>
            <a:ext cx="9144000" cy="5143500"/>
          </a:xfrm>
          <a:prstGeom prst="rect">
            <a:avLst/>
          </a:prstGeom>
          <a:noFill/>
          <a:ln>
            <a:noFill/>
          </a:ln>
        </p:spPr>
      </p:pic>
      <p:sp>
        <p:nvSpPr>
          <p:cNvPr id="117" name="Google Shape;117;p18"/>
          <p:cNvSpPr/>
          <p:nvPr/>
        </p:nvSpPr>
        <p:spPr>
          <a:xfrm>
            <a:off x="3792700" y="3578887"/>
            <a:ext cx="4891200" cy="975900"/>
          </a:xfrm>
          <a:prstGeom prst="rect">
            <a:avLst/>
          </a:prstGeom>
          <a:solidFill>
            <a:srgbClr val="02BFE7"/>
          </a:solidFill>
          <a:ln>
            <a:noFill/>
          </a:ln>
        </p:spPr>
        <p:txBody>
          <a:bodyPr spcFirstLastPara="1" wrap="square" lIns="167425" tIns="167425" rIns="167425" bIns="167425" anchor="t" anchorCtr="0">
            <a:noAutofit/>
          </a:bodyPr>
          <a:lstStyle/>
          <a:p>
            <a:pPr marL="0" marR="0" lvl="1" indent="88900" algn="l" rtl="0">
              <a:spcBef>
                <a:spcPts val="700"/>
              </a:spcBef>
              <a:spcAft>
                <a:spcPts val="0"/>
              </a:spcAft>
              <a:buNone/>
            </a:pPr>
            <a:endParaRPr sz="1700" b="0" i="1" u="none" strike="noStrike" cap="none">
              <a:solidFill>
                <a:srgbClr val="26818F"/>
              </a:solidFill>
              <a:latin typeface="Source Sans Pro"/>
              <a:ea typeface="Source Sans Pro"/>
              <a:cs typeface="Source Sans Pro"/>
              <a:sym typeface="Source Sans Pro"/>
            </a:endParaRPr>
          </a:p>
        </p:txBody>
      </p:sp>
      <p:sp>
        <p:nvSpPr>
          <p:cNvPr id="118" name="Google Shape;118;p18"/>
          <p:cNvSpPr txBox="1">
            <a:spLocks noGrp="1"/>
          </p:cNvSpPr>
          <p:nvPr>
            <p:ph type="ctrTitle"/>
          </p:nvPr>
        </p:nvSpPr>
        <p:spPr>
          <a:xfrm>
            <a:off x="3959450" y="3697025"/>
            <a:ext cx="4489800" cy="104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385B"/>
              </a:buClr>
              <a:buSzPts val="3600"/>
              <a:buFont typeface="Source Sans Pro SemiBold"/>
              <a:buNone/>
              <a:defRPr sz="3600">
                <a:solidFill>
                  <a:srgbClr val="11385B"/>
                </a:solidFill>
                <a:latin typeface="Source Sans Pro SemiBold"/>
                <a:ea typeface="Source Sans Pro SemiBold"/>
                <a:cs typeface="Source Sans Pro SemiBold"/>
                <a:sym typeface="Source Sans Pro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119" name="Google Shape;119;p18"/>
          <p:cNvPicPr preferRelativeResize="0"/>
          <p:nvPr/>
        </p:nvPicPr>
        <p:blipFill rotWithShape="1">
          <a:blip r:embed="rId3">
            <a:alphaModFix/>
          </a:blip>
          <a:srcRect/>
          <a:stretch/>
        </p:blipFill>
        <p:spPr>
          <a:xfrm>
            <a:off x="216750" y="4409125"/>
            <a:ext cx="548699" cy="5486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esenters of Presentation 1" preserve="1">
  <p:cSld name="1_Presenters of Presentation 1">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2" name="Google Shape;22;p4"/>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 name="page number">
            <a:extLst>
              <a:ext uri="{FF2B5EF4-FFF2-40B4-BE49-F238E27FC236}">
                <a16:creationId xmlns:a16="http://schemas.microsoft.com/office/drawing/2014/main" id="{1932F58A-C2AD-99F2-DBA6-C3CC8DE3B243}"/>
              </a:ext>
            </a:extLst>
          </p:cNvPr>
          <p:cNvSpPr txBox="1">
            <a:spLocks/>
          </p:cNvSpPr>
          <p:nvPr userDrawn="1"/>
        </p:nvSpPr>
        <p:spPr>
          <a:xfrm>
            <a:off x="17684" y="4765389"/>
            <a:ext cx="548700" cy="26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Helvetica Neue"/>
                <a:ea typeface="Helvetica Neue"/>
                <a:cs typeface="Helvetica Neue"/>
                <a:sym typeface="Helvetica Neue"/>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Helvetica Neue"/>
                <a:ea typeface="Helvetica Neue"/>
                <a:cs typeface="Helvetica Neue"/>
                <a:sym typeface="Helvetica Neue"/>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Helvetica Neue"/>
                <a:ea typeface="Helvetica Neue"/>
                <a:cs typeface="Helvetica Neue"/>
                <a:sym typeface="Helvetica Neue"/>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Helvetica Neue"/>
                <a:ea typeface="Helvetica Neue"/>
                <a:cs typeface="Helvetica Neue"/>
                <a:sym typeface="Helvetica Neue"/>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Helvetica Neue"/>
                <a:ea typeface="Helvetica Neue"/>
                <a:cs typeface="Helvetica Neue"/>
                <a:sym typeface="Helvetica Neue"/>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Helvetica Neue"/>
                <a:ea typeface="Helvetica Neue"/>
                <a:cs typeface="Helvetica Neue"/>
                <a:sym typeface="Helvetica Neue"/>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Helvetica Neue"/>
                <a:ea typeface="Helvetica Neue"/>
                <a:cs typeface="Helvetica Neue"/>
                <a:sym typeface="Helvetica Neue"/>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Helvetica Neue"/>
                <a:ea typeface="Helvetica Neue"/>
                <a:cs typeface="Helvetica Neue"/>
                <a:sym typeface="Helvetica Neue"/>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
        <p:nvSpPr>
          <p:cNvPr id="3" name="Google Shape;310;p35" descr="Title slide indicates that the following slides will report on USAGov metrics." title="USAGov Web Metrics">
            <a:extLst>
              <a:ext uri="{FF2B5EF4-FFF2-40B4-BE49-F238E27FC236}">
                <a16:creationId xmlns:a16="http://schemas.microsoft.com/office/drawing/2014/main" id="{63DA3F5A-F416-1BB3-D780-E5A1E5A5B2FD}"/>
              </a:ext>
            </a:extLst>
          </p:cNvPr>
          <p:cNvSpPr txBox="1"/>
          <p:nvPr userDrawn="1"/>
        </p:nvSpPr>
        <p:spPr>
          <a:xfrm>
            <a:off x="670325" y="435566"/>
            <a:ext cx="3647675" cy="6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chemeClr val="lt1"/>
                </a:solidFill>
                <a:latin typeface="Source Sans Pro"/>
                <a:ea typeface="Source Sans Pro"/>
                <a:cs typeface="Source Sans Pro SemiBold"/>
                <a:sym typeface="Source Sans Pro"/>
              </a:rPr>
              <a:t>Conversation design</a:t>
            </a:r>
            <a:endParaRPr sz="3000" dirty="0">
              <a:solidFill>
                <a:schemeClr val="lt1"/>
              </a:solidFill>
              <a:latin typeface="Source Sans Pro SemiBold"/>
              <a:ea typeface="Source Sans Pro SemiBold"/>
              <a:cs typeface="Source Sans Pro SemiBold"/>
              <a:sym typeface="Source Sans Pro SemiBold"/>
            </a:endParaRPr>
          </a:p>
        </p:txBody>
      </p:sp>
    </p:spTree>
    <p:extLst>
      <p:ext uri="{BB962C8B-B14F-4D97-AF65-F5344CB8AC3E}">
        <p14:creationId xmlns:p14="http://schemas.microsoft.com/office/powerpoint/2010/main" val="2062579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ark Blue Section Title ">
  <p:cSld name="SECTION_TITLE_AND_DESCRIPTION_1">
    <p:bg>
      <p:bgPr>
        <a:solidFill>
          <a:srgbClr val="02BFE7"/>
        </a:solidFill>
        <a:effectLst/>
      </p:bgPr>
    </p:bg>
    <p:spTree>
      <p:nvGrpSpPr>
        <p:cNvPr id="1" name="Shape 120"/>
        <p:cNvGrpSpPr/>
        <p:nvPr/>
      </p:nvGrpSpPr>
      <p:grpSpPr>
        <a:xfrm>
          <a:off x="0" y="0"/>
          <a:ext cx="0" cy="0"/>
          <a:chOff x="0" y="0"/>
          <a:chExt cx="0" cy="0"/>
        </a:xfrm>
      </p:grpSpPr>
      <p:pic>
        <p:nvPicPr>
          <p:cNvPr id="121" name="Google Shape;121;p19"/>
          <p:cNvPicPr preferRelativeResize="0"/>
          <p:nvPr/>
        </p:nvPicPr>
        <p:blipFill rotWithShape="1">
          <a:blip r:embed="rId2">
            <a:alphaModFix/>
          </a:blip>
          <a:srcRect l="33156" t="2167" r="39192" b="12842"/>
          <a:stretch/>
        </p:blipFill>
        <p:spPr>
          <a:xfrm>
            <a:off x="4572000" y="0"/>
            <a:ext cx="4572000" cy="5143500"/>
          </a:xfrm>
          <a:prstGeom prst="rect">
            <a:avLst/>
          </a:prstGeom>
          <a:noFill/>
          <a:ln>
            <a:noFill/>
          </a:ln>
        </p:spPr>
      </p:pic>
      <p:sp>
        <p:nvSpPr>
          <p:cNvPr id="122" name="Google Shape;122;p19"/>
          <p:cNvSpPr txBox="1">
            <a:spLocks noGrp="1"/>
          </p:cNvSpPr>
          <p:nvPr>
            <p:ph type="sldNum" idx="12"/>
          </p:nvPr>
        </p:nvSpPr>
        <p:spPr>
          <a:xfrm>
            <a:off x="8472450" y="4881626"/>
            <a:ext cx="548700" cy="261900"/>
          </a:xfrm>
          <a:prstGeom prst="rect">
            <a:avLst/>
          </a:prstGeom>
        </p:spPr>
        <p:txBody>
          <a:bodyPr spcFirstLastPara="1" wrap="square" lIns="91425" tIns="91425" rIns="91425" bIns="91425" anchor="ctr" anchorCtr="0">
            <a:noAutofit/>
          </a:bodyPr>
          <a:lstStyle>
            <a:lvl1pPr lvl="0" rtl="0">
              <a:buNone/>
              <a:defRPr sz="600">
                <a:solidFill>
                  <a:srgbClr val="000000"/>
                </a:solidFill>
                <a:latin typeface="Source Sans Pro"/>
                <a:ea typeface="Source Sans Pro"/>
                <a:cs typeface="Source Sans Pro"/>
                <a:sym typeface="Source Sans Pro"/>
              </a:defRPr>
            </a:lvl1pPr>
            <a:lvl2pPr lvl="1" rtl="0">
              <a:buNone/>
              <a:defRPr sz="600">
                <a:solidFill>
                  <a:srgbClr val="000000"/>
                </a:solidFill>
                <a:latin typeface="Source Sans Pro"/>
                <a:ea typeface="Source Sans Pro"/>
                <a:cs typeface="Source Sans Pro"/>
                <a:sym typeface="Source Sans Pro"/>
              </a:defRPr>
            </a:lvl2pPr>
            <a:lvl3pPr lvl="2" rtl="0">
              <a:buNone/>
              <a:defRPr sz="600">
                <a:solidFill>
                  <a:srgbClr val="000000"/>
                </a:solidFill>
                <a:latin typeface="Source Sans Pro"/>
                <a:ea typeface="Source Sans Pro"/>
                <a:cs typeface="Source Sans Pro"/>
                <a:sym typeface="Source Sans Pro"/>
              </a:defRPr>
            </a:lvl3pPr>
            <a:lvl4pPr lvl="3" rtl="0">
              <a:buNone/>
              <a:defRPr sz="600">
                <a:solidFill>
                  <a:srgbClr val="000000"/>
                </a:solidFill>
                <a:latin typeface="Source Sans Pro"/>
                <a:ea typeface="Source Sans Pro"/>
                <a:cs typeface="Source Sans Pro"/>
                <a:sym typeface="Source Sans Pro"/>
              </a:defRPr>
            </a:lvl4pPr>
            <a:lvl5pPr lvl="4" rtl="0">
              <a:buNone/>
              <a:defRPr sz="600">
                <a:solidFill>
                  <a:srgbClr val="000000"/>
                </a:solidFill>
                <a:latin typeface="Source Sans Pro"/>
                <a:ea typeface="Source Sans Pro"/>
                <a:cs typeface="Source Sans Pro"/>
                <a:sym typeface="Source Sans Pro"/>
              </a:defRPr>
            </a:lvl5pPr>
            <a:lvl6pPr lvl="5" rtl="0">
              <a:buNone/>
              <a:defRPr sz="600">
                <a:solidFill>
                  <a:srgbClr val="000000"/>
                </a:solidFill>
                <a:latin typeface="Source Sans Pro"/>
                <a:ea typeface="Source Sans Pro"/>
                <a:cs typeface="Source Sans Pro"/>
                <a:sym typeface="Source Sans Pro"/>
              </a:defRPr>
            </a:lvl6pPr>
            <a:lvl7pPr lvl="6" rtl="0">
              <a:buNone/>
              <a:defRPr sz="600">
                <a:solidFill>
                  <a:srgbClr val="000000"/>
                </a:solidFill>
                <a:latin typeface="Source Sans Pro"/>
                <a:ea typeface="Source Sans Pro"/>
                <a:cs typeface="Source Sans Pro"/>
                <a:sym typeface="Source Sans Pro"/>
              </a:defRPr>
            </a:lvl7pPr>
            <a:lvl8pPr lvl="7" rtl="0">
              <a:buNone/>
              <a:defRPr sz="600">
                <a:solidFill>
                  <a:srgbClr val="000000"/>
                </a:solidFill>
                <a:latin typeface="Source Sans Pro"/>
                <a:ea typeface="Source Sans Pro"/>
                <a:cs typeface="Source Sans Pro"/>
                <a:sym typeface="Source Sans Pro"/>
              </a:defRPr>
            </a:lvl8pPr>
            <a:lvl9pPr lvl="8" rtl="0">
              <a:buNone/>
              <a:defRPr sz="600">
                <a:solidFill>
                  <a:srgbClr val="00000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19"/>
          <p:cNvSpPr txBox="1">
            <a:spLocks noGrp="1"/>
          </p:cNvSpPr>
          <p:nvPr>
            <p:ph type="ctrTitle"/>
          </p:nvPr>
        </p:nvSpPr>
        <p:spPr>
          <a:xfrm>
            <a:off x="718656" y="614725"/>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sp>
        <p:nvSpPr>
          <p:cNvPr id="124" name="Google Shape;124;p19"/>
          <p:cNvSpPr txBox="1">
            <a:spLocks noGrp="1"/>
          </p:cNvSpPr>
          <p:nvPr>
            <p:ph type="body" idx="1"/>
          </p:nvPr>
        </p:nvSpPr>
        <p:spPr>
          <a:xfrm>
            <a:off x="725275" y="1722025"/>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125" name="Google Shape;125;p19"/>
          <p:cNvSpPr txBox="1">
            <a:spLocks noGrp="1"/>
          </p:cNvSpPr>
          <p:nvPr>
            <p:ph type="subTitle" idx="2"/>
          </p:nvPr>
        </p:nvSpPr>
        <p:spPr>
          <a:xfrm>
            <a:off x="718649" y="292250"/>
            <a:ext cx="3546300" cy="667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Source Sans Pro"/>
                <a:ea typeface="Source Sans Pro"/>
                <a:cs typeface="Source Sans Pro"/>
                <a:sym typeface="Source Sans Pro"/>
              </a:defRPr>
            </a:lvl1pPr>
            <a:lvl2pPr lvl="1" rtl="0">
              <a:spcBef>
                <a:spcPts val="1600"/>
              </a:spcBef>
              <a:spcAft>
                <a:spcPts val="0"/>
              </a:spcAft>
              <a:buNone/>
              <a:defRPr>
                <a:latin typeface="Source Sans Pro"/>
                <a:ea typeface="Source Sans Pro"/>
                <a:cs typeface="Source Sans Pro"/>
                <a:sym typeface="Source Sans Pro"/>
              </a:defRPr>
            </a:lvl2pPr>
            <a:lvl3pPr lvl="2" rtl="0">
              <a:spcBef>
                <a:spcPts val="1600"/>
              </a:spcBef>
              <a:spcAft>
                <a:spcPts val="0"/>
              </a:spcAft>
              <a:buNone/>
              <a:defRPr>
                <a:latin typeface="Source Sans Pro"/>
                <a:ea typeface="Source Sans Pro"/>
                <a:cs typeface="Source Sans Pro"/>
                <a:sym typeface="Source Sans Pro"/>
              </a:defRPr>
            </a:lvl3pPr>
            <a:lvl4pPr lvl="3" rtl="0">
              <a:spcBef>
                <a:spcPts val="1600"/>
              </a:spcBef>
              <a:spcAft>
                <a:spcPts val="0"/>
              </a:spcAft>
              <a:buNone/>
              <a:defRPr>
                <a:latin typeface="Source Sans Pro"/>
                <a:ea typeface="Source Sans Pro"/>
                <a:cs typeface="Source Sans Pro"/>
                <a:sym typeface="Source Sans Pro"/>
              </a:defRPr>
            </a:lvl4pPr>
            <a:lvl5pPr lvl="4" rtl="0">
              <a:spcBef>
                <a:spcPts val="1600"/>
              </a:spcBef>
              <a:spcAft>
                <a:spcPts val="0"/>
              </a:spcAft>
              <a:buNone/>
              <a:defRPr>
                <a:latin typeface="Source Sans Pro"/>
                <a:ea typeface="Source Sans Pro"/>
                <a:cs typeface="Source Sans Pro"/>
                <a:sym typeface="Source Sans Pro"/>
              </a:defRPr>
            </a:lvl5pPr>
            <a:lvl6pPr lvl="5" rtl="0">
              <a:spcBef>
                <a:spcPts val="1600"/>
              </a:spcBef>
              <a:spcAft>
                <a:spcPts val="0"/>
              </a:spcAft>
              <a:buNone/>
              <a:defRPr>
                <a:latin typeface="Source Sans Pro"/>
                <a:ea typeface="Source Sans Pro"/>
                <a:cs typeface="Source Sans Pro"/>
                <a:sym typeface="Source Sans Pro"/>
              </a:defRPr>
            </a:lvl6pPr>
            <a:lvl7pPr lvl="6" rtl="0">
              <a:spcBef>
                <a:spcPts val="1600"/>
              </a:spcBef>
              <a:spcAft>
                <a:spcPts val="0"/>
              </a:spcAft>
              <a:buNone/>
              <a:defRPr>
                <a:latin typeface="Source Sans Pro"/>
                <a:ea typeface="Source Sans Pro"/>
                <a:cs typeface="Source Sans Pro"/>
                <a:sym typeface="Source Sans Pro"/>
              </a:defRPr>
            </a:lvl7pPr>
            <a:lvl8pPr lvl="7" rtl="0">
              <a:spcBef>
                <a:spcPts val="1600"/>
              </a:spcBef>
              <a:spcAft>
                <a:spcPts val="0"/>
              </a:spcAft>
              <a:buNone/>
              <a:defRPr>
                <a:latin typeface="Source Sans Pro"/>
                <a:ea typeface="Source Sans Pro"/>
                <a:cs typeface="Source Sans Pro"/>
                <a:sym typeface="Source Sans Pro"/>
              </a:defRPr>
            </a:lvl8pPr>
            <a:lvl9pPr lvl="8" rtl="0">
              <a:spcBef>
                <a:spcPts val="1600"/>
              </a:spcBef>
              <a:spcAft>
                <a:spcPts val="1600"/>
              </a:spcAft>
              <a:buNone/>
              <a:defRPr>
                <a:latin typeface="Source Sans Pro"/>
                <a:ea typeface="Source Sans Pro"/>
                <a:cs typeface="Source Sans Pro"/>
                <a:sym typeface="Source Sans Pro"/>
              </a:defRPr>
            </a:lvl9pPr>
          </a:lstStyle>
          <a:p>
            <a:endParaRPr/>
          </a:p>
        </p:txBody>
      </p:sp>
      <p:sp>
        <p:nvSpPr>
          <p:cNvPr id="126" name="Google Shape;126;p19"/>
          <p:cNvSpPr txBox="1">
            <a:spLocks noGrp="1"/>
          </p:cNvSpPr>
          <p:nvPr>
            <p:ph type="sldNum" idx="3"/>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ark Blue Section Title  1">
  <p:cSld name="SECTION_TITLE_AND_DESCRIPTION_1_2">
    <p:bg>
      <p:bgPr>
        <a:solidFill>
          <a:srgbClr val="02BFE7"/>
        </a:solidFill>
        <a:effectLst/>
      </p:bgPr>
    </p:bg>
    <p:spTree>
      <p:nvGrpSpPr>
        <p:cNvPr id="1" name="Shape 127"/>
        <p:cNvGrpSpPr/>
        <p:nvPr/>
      </p:nvGrpSpPr>
      <p:grpSpPr>
        <a:xfrm>
          <a:off x="0" y="0"/>
          <a:ext cx="0" cy="0"/>
          <a:chOff x="0" y="0"/>
          <a:chExt cx="0" cy="0"/>
        </a:xfrm>
      </p:grpSpPr>
      <p:pic>
        <p:nvPicPr>
          <p:cNvPr id="128" name="Google Shape;128;p20"/>
          <p:cNvPicPr preferRelativeResize="0"/>
          <p:nvPr/>
        </p:nvPicPr>
        <p:blipFill rotWithShape="1">
          <a:blip r:embed="rId2">
            <a:alphaModFix/>
          </a:blip>
          <a:srcRect l="16864" r="23816"/>
          <a:stretch/>
        </p:blipFill>
        <p:spPr>
          <a:xfrm>
            <a:off x="0" y="0"/>
            <a:ext cx="4572000" cy="5143500"/>
          </a:xfrm>
          <a:prstGeom prst="rect">
            <a:avLst/>
          </a:prstGeom>
          <a:noFill/>
          <a:ln>
            <a:noFill/>
          </a:ln>
        </p:spPr>
      </p:pic>
      <p:sp>
        <p:nvSpPr>
          <p:cNvPr id="129" name="Google Shape;129;p20"/>
          <p:cNvSpPr txBox="1">
            <a:spLocks noGrp="1"/>
          </p:cNvSpPr>
          <p:nvPr>
            <p:ph type="ctrTitle"/>
          </p:nvPr>
        </p:nvSpPr>
        <p:spPr>
          <a:xfrm>
            <a:off x="5072574" y="216827"/>
            <a:ext cx="3494700" cy="8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600"/>
              <a:buFont typeface="Source Sans Pro SemiBold"/>
              <a:buNone/>
              <a:defRPr sz="26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2pPr>
            <a:lvl3pPr lvl="2"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3pPr>
            <a:lvl4pPr lvl="3"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4pPr>
            <a:lvl5pPr lvl="4"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5pPr>
            <a:lvl6pPr lvl="5"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6pPr>
            <a:lvl7pPr lvl="6"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7pPr>
            <a:lvl8pPr lvl="7"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8pPr>
            <a:lvl9pPr lvl="8" algn="ctr" rtl="0">
              <a:spcBef>
                <a:spcPts val="0"/>
              </a:spcBef>
              <a:spcAft>
                <a:spcPts val="0"/>
              </a:spcAft>
              <a:buClr>
                <a:srgbClr val="1C304A"/>
              </a:buClr>
              <a:buSzPts val="2800"/>
              <a:buFont typeface="Source Sans Pro"/>
              <a:buNone/>
              <a:defRPr>
                <a:solidFill>
                  <a:srgbClr val="1C304A"/>
                </a:solidFill>
                <a:latin typeface="Source Sans Pro"/>
                <a:ea typeface="Source Sans Pro"/>
                <a:cs typeface="Source Sans Pro"/>
                <a:sym typeface="Source Sans Pro"/>
              </a:defRPr>
            </a:lvl9pPr>
          </a:lstStyle>
          <a:p>
            <a:endParaRPr/>
          </a:p>
        </p:txBody>
      </p:sp>
      <p:pic>
        <p:nvPicPr>
          <p:cNvPr id="130" name="Google Shape;130;p20"/>
          <p:cNvPicPr preferRelativeResize="0"/>
          <p:nvPr/>
        </p:nvPicPr>
        <p:blipFill>
          <a:blip r:embed="rId3">
            <a:alphaModFix/>
          </a:blip>
          <a:stretch>
            <a:fillRect/>
          </a:stretch>
        </p:blipFill>
        <p:spPr>
          <a:xfrm>
            <a:off x="8433375" y="4432350"/>
            <a:ext cx="536751" cy="536751"/>
          </a:xfrm>
          <a:prstGeom prst="rect">
            <a:avLst/>
          </a:prstGeom>
          <a:noFill/>
          <a:ln>
            <a:noFill/>
          </a:ln>
        </p:spPr>
      </p:pic>
      <p:sp>
        <p:nvSpPr>
          <p:cNvPr id="131" name="Google Shape;131;p20"/>
          <p:cNvSpPr txBox="1">
            <a:spLocks noGrp="1"/>
          </p:cNvSpPr>
          <p:nvPr>
            <p:ph type="body" idx="1"/>
          </p:nvPr>
        </p:nvSpPr>
        <p:spPr>
          <a:xfrm>
            <a:off x="4965375" y="1252950"/>
            <a:ext cx="3515700" cy="263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Source Sans Pro"/>
              <a:buChar char="●"/>
              <a:defRPr sz="1200">
                <a:latin typeface="Source Sans Pro"/>
                <a:ea typeface="Source Sans Pro"/>
                <a:cs typeface="Source Sans Pro"/>
                <a:sym typeface="Source Sans Pro"/>
              </a:defRPr>
            </a:lvl1pPr>
            <a:lvl2pPr marL="914400" lvl="1"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rtl="0">
              <a:spcBef>
                <a:spcPts val="10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rtl="0">
              <a:spcBef>
                <a:spcPts val="1000"/>
              </a:spcBef>
              <a:spcAft>
                <a:spcPts val="100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132" name="Google Shape;132;p20"/>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bg>
      <p:bgPr>
        <a:solidFill>
          <a:srgbClr val="02BFE7"/>
        </a:solidFill>
        <a:effectLst/>
      </p:bgPr>
    </p:bg>
    <p:spTree>
      <p:nvGrpSpPr>
        <p:cNvPr id="1" name="Shape 133"/>
        <p:cNvGrpSpPr/>
        <p:nvPr/>
      </p:nvGrpSpPr>
      <p:grpSpPr>
        <a:xfrm>
          <a:off x="0" y="0"/>
          <a:ext cx="0" cy="0"/>
          <a:chOff x="0" y="0"/>
          <a:chExt cx="0" cy="0"/>
        </a:xfrm>
      </p:grpSpPr>
      <p:sp>
        <p:nvSpPr>
          <p:cNvPr id="134" name="Google Shape;134;p21"/>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Font typeface="Source Sans Pro SemiBold"/>
              <a:buNone/>
              <a:defRPr sz="6000">
                <a:solidFill>
                  <a:srgbClr val="FFFFFF"/>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1C304A"/>
              </a:buClr>
              <a:buSzPts val="6000"/>
              <a:buNone/>
              <a:defRPr sz="6000">
                <a:solidFill>
                  <a:srgbClr val="1C304A"/>
                </a:solidFill>
              </a:defRPr>
            </a:lvl2pPr>
            <a:lvl3pPr lvl="2" algn="ctr" rtl="0">
              <a:spcBef>
                <a:spcPts val="0"/>
              </a:spcBef>
              <a:spcAft>
                <a:spcPts val="0"/>
              </a:spcAft>
              <a:buClr>
                <a:srgbClr val="1C304A"/>
              </a:buClr>
              <a:buSzPts val="6000"/>
              <a:buNone/>
              <a:defRPr sz="6000">
                <a:solidFill>
                  <a:srgbClr val="1C304A"/>
                </a:solidFill>
              </a:defRPr>
            </a:lvl3pPr>
            <a:lvl4pPr lvl="3" algn="ctr" rtl="0">
              <a:spcBef>
                <a:spcPts val="0"/>
              </a:spcBef>
              <a:spcAft>
                <a:spcPts val="0"/>
              </a:spcAft>
              <a:buClr>
                <a:srgbClr val="1C304A"/>
              </a:buClr>
              <a:buSzPts val="6000"/>
              <a:buNone/>
              <a:defRPr sz="6000">
                <a:solidFill>
                  <a:srgbClr val="1C304A"/>
                </a:solidFill>
              </a:defRPr>
            </a:lvl4pPr>
            <a:lvl5pPr lvl="4" algn="ctr" rtl="0">
              <a:spcBef>
                <a:spcPts val="0"/>
              </a:spcBef>
              <a:spcAft>
                <a:spcPts val="0"/>
              </a:spcAft>
              <a:buClr>
                <a:srgbClr val="1C304A"/>
              </a:buClr>
              <a:buSzPts val="6000"/>
              <a:buNone/>
              <a:defRPr sz="6000">
                <a:solidFill>
                  <a:srgbClr val="1C304A"/>
                </a:solidFill>
              </a:defRPr>
            </a:lvl5pPr>
            <a:lvl6pPr lvl="5" algn="ctr" rtl="0">
              <a:spcBef>
                <a:spcPts val="0"/>
              </a:spcBef>
              <a:spcAft>
                <a:spcPts val="0"/>
              </a:spcAft>
              <a:buClr>
                <a:srgbClr val="1C304A"/>
              </a:buClr>
              <a:buSzPts val="6000"/>
              <a:buNone/>
              <a:defRPr sz="6000">
                <a:solidFill>
                  <a:srgbClr val="1C304A"/>
                </a:solidFill>
              </a:defRPr>
            </a:lvl6pPr>
            <a:lvl7pPr lvl="6" algn="ctr" rtl="0">
              <a:spcBef>
                <a:spcPts val="0"/>
              </a:spcBef>
              <a:spcAft>
                <a:spcPts val="0"/>
              </a:spcAft>
              <a:buClr>
                <a:srgbClr val="1C304A"/>
              </a:buClr>
              <a:buSzPts val="6000"/>
              <a:buNone/>
              <a:defRPr sz="6000">
                <a:solidFill>
                  <a:srgbClr val="1C304A"/>
                </a:solidFill>
              </a:defRPr>
            </a:lvl7pPr>
            <a:lvl8pPr lvl="7" algn="ctr" rtl="0">
              <a:spcBef>
                <a:spcPts val="0"/>
              </a:spcBef>
              <a:spcAft>
                <a:spcPts val="0"/>
              </a:spcAft>
              <a:buClr>
                <a:srgbClr val="1C304A"/>
              </a:buClr>
              <a:buSzPts val="6000"/>
              <a:buNone/>
              <a:defRPr sz="6000">
                <a:solidFill>
                  <a:srgbClr val="1C304A"/>
                </a:solidFill>
              </a:defRPr>
            </a:lvl8pPr>
            <a:lvl9pPr lvl="8" algn="ctr" rtl="0">
              <a:spcBef>
                <a:spcPts val="0"/>
              </a:spcBef>
              <a:spcAft>
                <a:spcPts val="0"/>
              </a:spcAft>
              <a:buClr>
                <a:srgbClr val="1C304A"/>
              </a:buClr>
              <a:buSzPts val="6000"/>
              <a:buNone/>
              <a:defRPr sz="6000">
                <a:solidFill>
                  <a:srgbClr val="1C304A"/>
                </a:solidFill>
              </a:defRPr>
            </a:lvl9pPr>
          </a:lstStyle>
          <a:p>
            <a:endParaRPr/>
          </a:p>
        </p:txBody>
      </p:sp>
      <p:sp>
        <p:nvSpPr>
          <p:cNvPr id="135" name="Google Shape;135;p21"/>
          <p:cNvSpPr txBox="1">
            <a:spLocks noGrp="1"/>
          </p:cNvSpPr>
          <p:nvPr>
            <p:ph type="body" idx="1"/>
          </p:nvPr>
        </p:nvSpPr>
        <p:spPr>
          <a:xfrm>
            <a:off x="737118" y="3585136"/>
            <a:ext cx="2258100" cy="13326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Font typeface="Source Sans Pro"/>
              <a:buChar char="●"/>
              <a:defRPr sz="1000">
                <a:latin typeface="Source Sans Pro"/>
                <a:ea typeface="Source Sans Pro"/>
                <a:cs typeface="Source Sans Pro"/>
                <a:sym typeface="Source Sans Pro"/>
              </a:defRPr>
            </a:lvl1pPr>
            <a:lvl2pPr marL="914400" lvl="1"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2pPr>
            <a:lvl3pPr marL="1371600" lvl="2"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3pPr>
            <a:lvl4pPr marL="1828800" lvl="3"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4pPr>
            <a:lvl5pPr marL="2286000" lvl="4" indent="-292100" rtl="0">
              <a:spcBef>
                <a:spcPts val="1600"/>
              </a:spcBef>
              <a:spcAft>
                <a:spcPts val="0"/>
              </a:spcAft>
              <a:buSzPts val="1000"/>
              <a:buFont typeface="Source Sans Pro"/>
              <a:buChar char="○"/>
              <a:defRPr>
                <a:latin typeface="Source Sans Pro"/>
                <a:ea typeface="Source Sans Pro"/>
                <a:cs typeface="Source Sans Pro"/>
                <a:sym typeface="Source Sans Pro"/>
              </a:defRPr>
            </a:lvl5pPr>
            <a:lvl6pPr marL="2743200" lvl="5"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6pPr>
            <a:lvl7pPr marL="3200400" lvl="6"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7pPr>
            <a:lvl8pPr marL="3657600" lvl="7" indent="-292100" rtl="0">
              <a:spcBef>
                <a:spcPts val="1600"/>
              </a:spcBef>
              <a:spcAft>
                <a:spcPts val="0"/>
              </a:spcAft>
              <a:buSzPts val="1000"/>
              <a:buFont typeface="Source Sans Pro"/>
              <a:buChar char="○"/>
              <a:defRPr sz="1000">
                <a:latin typeface="Source Sans Pro"/>
                <a:ea typeface="Source Sans Pro"/>
                <a:cs typeface="Source Sans Pro"/>
                <a:sym typeface="Source Sans Pro"/>
              </a:defRPr>
            </a:lvl8pPr>
            <a:lvl9pPr marL="4114800" lvl="8" indent="-292100" rtl="0">
              <a:spcBef>
                <a:spcPts val="1600"/>
              </a:spcBef>
              <a:spcAft>
                <a:spcPts val="1600"/>
              </a:spcAft>
              <a:buSzPts val="1000"/>
              <a:buFont typeface="Source Sans Pro"/>
              <a:buChar char="■"/>
              <a:defRPr sz="1000">
                <a:latin typeface="Source Sans Pro"/>
                <a:ea typeface="Source Sans Pro"/>
                <a:cs typeface="Source Sans Pro"/>
                <a:sym typeface="Source Sans Pro"/>
              </a:defRPr>
            </a:lvl9pPr>
          </a:lstStyle>
          <a:p>
            <a:endParaRPr/>
          </a:p>
        </p:txBody>
      </p:sp>
      <p:pic>
        <p:nvPicPr>
          <p:cNvPr id="136" name="Google Shape;136;p21"/>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37" name="Google Shape;137;p21"/>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138"/>
        <p:cNvGrpSpPr/>
        <p:nvPr/>
      </p:nvGrpSpPr>
      <p:grpSpPr>
        <a:xfrm>
          <a:off x="0" y="0"/>
          <a:ext cx="0" cy="0"/>
          <a:chOff x="0" y="0"/>
          <a:chExt cx="0" cy="0"/>
        </a:xfrm>
      </p:grpSpPr>
      <p:sp>
        <p:nvSpPr>
          <p:cNvPr id="139" name="Google Shape;139;p22"/>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22"/>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41" name="Google Shape;141;p22"/>
          <p:cNvSpPr txBox="1"/>
          <p:nvPr/>
        </p:nvSpPr>
        <p:spPr>
          <a:xfrm>
            <a:off x="712850" y="289400"/>
            <a:ext cx="82122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1385B"/>
                </a:solidFill>
                <a:latin typeface="Source Sans Pro SemiBold"/>
                <a:ea typeface="Source Sans Pro SemiBold"/>
                <a:cs typeface="Source Sans Pro SemiBold"/>
                <a:sym typeface="Source Sans Pro SemiBold"/>
              </a:rPr>
              <a:t>Icons to use in presentations</a:t>
            </a:r>
            <a:endParaRPr sz="280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a:solidFill>
                  <a:srgbClr val="11385B"/>
                </a:solidFill>
                <a:latin typeface="Source Sans Pro"/>
                <a:ea typeface="Source Sans Pro"/>
                <a:cs typeface="Source Sans Pro"/>
                <a:sym typeface="Source Sans Pro"/>
              </a:rPr>
              <a:t>Copy icons from master slide for use in your presentation (Slide&gt;Edit theme) </a:t>
            </a:r>
            <a:endParaRPr sz="1800">
              <a:solidFill>
                <a:srgbClr val="11385B"/>
              </a:solidFill>
              <a:latin typeface="Source Sans Pro"/>
              <a:ea typeface="Source Sans Pro"/>
              <a:cs typeface="Source Sans Pro"/>
              <a:sym typeface="Source Sans Pro"/>
            </a:endParaRPr>
          </a:p>
        </p:txBody>
      </p:sp>
      <p:pic>
        <p:nvPicPr>
          <p:cNvPr id="142" name="Google Shape;142;p22" descr="thin-0001_compose_write_pencil_new.png"/>
          <p:cNvPicPr preferRelativeResize="0"/>
          <p:nvPr/>
        </p:nvPicPr>
        <p:blipFill>
          <a:blip r:embed="rId3">
            <a:alphaModFix/>
          </a:blip>
          <a:stretch>
            <a:fillRect/>
          </a:stretch>
        </p:blipFill>
        <p:spPr>
          <a:xfrm>
            <a:off x="908685" y="1443808"/>
            <a:ext cx="468822" cy="468821"/>
          </a:xfrm>
          <a:prstGeom prst="rect">
            <a:avLst/>
          </a:prstGeom>
          <a:noFill/>
          <a:ln>
            <a:noFill/>
          </a:ln>
        </p:spPr>
      </p:pic>
      <p:pic>
        <p:nvPicPr>
          <p:cNvPr id="143" name="Google Shape;143;p22" descr="thin-0019_mobile_iphone.png"/>
          <p:cNvPicPr preferRelativeResize="0"/>
          <p:nvPr/>
        </p:nvPicPr>
        <p:blipFill>
          <a:blip r:embed="rId4">
            <a:alphaModFix/>
          </a:blip>
          <a:stretch>
            <a:fillRect/>
          </a:stretch>
        </p:blipFill>
        <p:spPr>
          <a:xfrm>
            <a:off x="1664805" y="1450141"/>
            <a:ext cx="536962" cy="536961"/>
          </a:xfrm>
          <a:prstGeom prst="rect">
            <a:avLst/>
          </a:prstGeom>
          <a:noFill/>
          <a:ln>
            <a:noFill/>
          </a:ln>
        </p:spPr>
      </p:pic>
      <p:pic>
        <p:nvPicPr>
          <p:cNvPr id="144" name="Google Shape;144;p22" descr="thin-0020_ipad_reading_mobile.png"/>
          <p:cNvPicPr preferRelativeResize="0"/>
          <p:nvPr/>
        </p:nvPicPr>
        <p:blipFill>
          <a:blip r:embed="rId5">
            <a:alphaModFix/>
          </a:blip>
          <a:stretch>
            <a:fillRect/>
          </a:stretch>
        </p:blipFill>
        <p:spPr>
          <a:xfrm>
            <a:off x="2396869" y="1450150"/>
            <a:ext cx="559498" cy="559498"/>
          </a:xfrm>
          <a:prstGeom prst="rect">
            <a:avLst/>
          </a:prstGeom>
          <a:noFill/>
          <a:ln>
            <a:noFill/>
          </a:ln>
        </p:spPr>
      </p:pic>
      <p:pic>
        <p:nvPicPr>
          <p:cNvPr id="145" name="Google Shape;145;p22" descr="thin-0021_calendar_month_day_planner.png"/>
          <p:cNvPicPr preferRelativeResize="0"/>
          <p:nvPr/>
        </p:nvPicPr>
        <p:blipFill>
          <a:blip r:embed="rId6">
            <a:alphaModFix/>
          </a:blip>
          <a:stretch>
            <a:fillRect/>
          </a:stretch>
        </p:blipFill>
        <p:spPr>
          <a:xfrm>
            <a:off x="5559837" y="2146012"/>
            <a:ext cx="559498" cy="559498"/>
          </a:xfrm>
          <a:prstGeom prst="rect">
            <a:avLst/>
          </a:prstGeom>
          <a:noFill/>
          <a:ln>
            <a:noFill/>
          </a:ln>
        </p:spPr>
      </p:pic>
      <p:pic>
        <p:nvPicPr>
          <p:cNvPr id="146" name="Google Shape;146;p22" descr="thin-0027_stopwatch_timer_running_time.png"/>
          <p:cNvPicPr preferRelativeResize="0"/>
          <p:nvPr/>
        </p:nvPicPr>
        <p:blipFill>
          <a:blip r:embed="rId7">
            <a:alphaModFix/>
          </a:blip>
          <a:stretch>
            <a:fillRect/>
          </a:stretch>
        </p:blipFill>
        <p:spPr>
          <a:xfrm>
            <a:off x="6251855" y="2146012"/>
            <a:ext cx="559498" cy="559498"/>
          </a:xfrm>
          <a:prstGeom prst="rect">
            <a:avLst/>
          </a:prstGeom>
          <a:noFill/>
          <a:ln>
            <a:noFill/>
          </a:ln>
        </p:spPr>
      </p:pic>
      <p:pic>
        <p:nvPicPr>
          <p:cNvPr id="147" name="Google Shape;147;p22" descr="thin-0032_flag.png"/>
          <p:cNvPicPr preferRelativeResize="0"/>
          <p:nvPr/>
        </p:nvPicPr>
        <p:blipFill>
          <a:blip r:embed="rId8">
            <a:alphaModFix/>
          </a:blip>
          <a:stretch>
            <a:fillRect/>
          </a:stretch>
        </p:blipFill>
        <p:spPr>
          <a:xfrm>
            <a:off x="7240360" y="2124953"/>
            <a:ext cx="559498" cy="559498"/>
          </a:xfrm>
          <a:prstGeom prst="rect">
            <a:avLst/>
          </a:prstGeom>
          <a:noFill/>
          <a:ln>
            <a:noFill/>
          </a:ln>
        </p:spPr>
      </p:pic>
      <p:pic>
        <p:nvPicPr>
          <p:cNvPr id="148" name="Google Shape;148;p22" descr="thin-0033_search_find_zoom.png"/>
          <p:cNvPicPr preferRelativeResize="0"/>
          <p:nvPr/>
        </p:nvPicPr>
        <p:blipFill>
          <a:blip r:embed="rId9">
            <a:alphaModFix/>
          </a:blip>
          <a:stretch>
            <a:fillRect/>
          </a:stretch>
        </p:blipFill>
        <p:spPr>
          <a:xfrm>
            <a:off x="7277677" y="1496399"/>
            <a:ext cx="559498" cy="559498"/>
          </a:xfrm>
          <a:prstGeom prst="rect">
            <a:avLst/>
          </a:prstGeom>
          <a:noFill/>
          <a:ln>
            <a:noFill/>
          </a:ln>
        </p:spPr>
      </p:pic>
      <p:pic>
        <p:nvPicPr>
          <p:cNvPr id="149" name="Google Shape;149;p22" descr="thin-0042_attachment.png"/>
          <p:cNvPicPr preferRelativeResize="0"/>
          <p:nvPr/>
        </p:nvPicPr>
        <p:blipFill>
          <a:blip r:embed="rId10">
            <a:alphaModFix/>
          </a:blip>
          <a:stretch>
            <a:fillRect/>
          </a:stretch>
        </p:blipFill>
        <p:spPr>
          <a:xfrm>
            <a:off x="6413491" y="1438883"/>
            <a:ext cx="559498" cy="559498"/>
          </a:xfrm>
          <a:prstGeom prst="rect">
            <a:avLst/>
          </a:prstGeom>
          <a:noFill/>
          <a:ln>
            <a:noFill/>
          </a:ln>
        </p:spPr>
      </p:pic>
      <p:pic>
        <p:nvPicPr>
          <p:cNvPr id="150" name="Google Shape;150;p22" descr="thin-0052_settings_gears_preferences_gearbox.png"/>
          <p:cNvPicPr preferRelativeResize="0"/>
          <p:nvPr/>
        </p:nvPicPr>
        <p:blipFill>
          <a:blip r:embed="rId11">
            <a:alphaModFix/>
          </a:blip>
          <a:stretch>
            <a:fillRect/>
          </a:stretch>
        </p:blipFill>
        <p:spPr>
          <a:xfrm>
            <a:off x="5741103" y="1484220"/>
            <a:ext cx="559498" cy="559498"/>
          </a:xfrm>
          <a:prstGeom prst="rect">
            <a:avLst/>
          </a:prstGeom>
          <a:noFill/>
          <a:ln>
            <a:noFill/>
          </a:ln>
        </p:spPr>
      </p:pic>
      <p:pic>
        <p:nvPicPr>
          <p:cNvPr id="151" name="Google Shape;151;p22" descr="thin-0055_settings_tools_configuration_preferences.png"/>
          <p:cNvPicPr preferRelativeResize="0"/>
          <p:nvPr/>
        </p:nvPicPr>
        <p:blipFill>
          <a:blip r:embed="rId12">
            <a:alphaModFix/>
          </a:blip>
          <a:stretch>
            <a:fillRect/>
          </a:stretch>
        </p:blipFill>
        <p:spPr>
          <a:xfrm>
            <a:off x="5140550" y="1438883"/>
            <a:ext cx="559498" cy="559498"/>
          </a:xfrm>
          <a:prstGeom prst="rect">
            <a:avLst/>
          </a:prstGeom>
          <a:noFill/>
          <a:ln>
            <a:noFill/>
          </a:ln>
        </p:spPr>
      </p:pic>
      <p:pic>
        <p:nvPicPr>
          <p:cNvPr id="152" name="Google Shape;152;p22" descr="thin-0070_paper_role.png"/>
          <p:cNvPicPr preferRelativeResize="0"/>
          <p:nvPr/>
        </p:nvPicPr>
        <p:blipFill>
          <a:blip r:embed="rId13">
            <a:alphaModFix/>
          </a:blip>
          <a:stretch>
            <a:fillRect/>
          </a:stretch>
        </p:blipFill>
        <p:spPr>
          <a:xfrm>
            <a:off x="4487066" y="1438883"/>
            <a:ext cx="559498" cy="559498"/>
          </a:xfrm>
          <a:prstGeom prst="rect">
            <a:avLst/>
          </a:prstGeom>
          <a:noFill/>
          <a:ln>
            <a:noFill/>
          </a:ln>
        </p:spPr>
      </p:pic>
      <p:pic>
        <p:nvPicPr>
          <p:cNvPr id="153" name="Google Shape;153;p22" descr="thin-0100_to_do_list_reminder_done.png"/>
          <p:cNvPicPr preferRelativeResize="0"/>
          <p:nvPr/>
        </p:nvPicPr>
        <p:blipFill>
          <a:blip r:embed="rId14">
            <a:alphaModFix/>
          </a:blip>
          <a:stretch>
            <a:fillRect/>
          </a:stretch>
        </p:blipFill>
        <p:spPr>
          <a:xfrm>
            <a:off x="3771636" y="1393545"/>
            <a:ext cx="559498" cy="559498"/>
          </a:xfrm>
          <a:prstGeom prst="rect">
            <a:avLst/>
          </a:prstGeom>
          <a:noFill/>
          <a:ln>
            <a:noFill/>
          </a:ln>
        </p:spPr>
      </p:pic>
      <p:pic>
        <p:nvPicPr>
          <p:cNvPr id="154" name="Google Shape;154;p22" descr="thin-0128_upload_load_share.png"/>
          <p:cNvPicPr preferRelativeResize="0"/>
          <p:nvPr/>
        </p:nvPicPr>
        <p:blipFill>
          <a:blip r:embed="rId15">
            <a:alphaModFix/>
          </a:blip>
          <a:stretch>
            <a:fillRect/>
          </a:stretch>
        </p:blipFill>
        <p:spPr>
          <a:xfrm>
            <a:off x="3109351" y="1377900"/>
            <a:ext cx="559498" cy="559498"/>
          </a:xfrm>
          <a:prstGeom prst="rect">
            <a:avLst/>
          </a:prstGeom>
          <a:noFill/>
          <a:ln>
            <a:noFill/>
          </a:ln>
        </p:spPr>
      </p:pic>
      <p:pic>
        <p:nvPicPr>
          <p:cNvPr id="155" name="Google Shape;155;p22" descr="thin-0143_rotate_clockwise.png"/>
          <p:cNvPicPr preferRelativeResize="0"/>
          <p:nvPr/>
        </p:nvPicPr>
        <p:blipFill>
          <a:blip r:embed="rId16">
            <a:alphaModFix/>
          </a:blip>
          <a:stretch>
            <a:fillRect/>
          </a:stretch>
        </p:blipFill>
        <p:spPr>
          <a:xfrm>
            <a:off x="4822171" y="2193253"/>
            <a:ext cx="512248" cy="512247"/>
          </a:xfrm>
          <a:prstGeom prst="rect">
            <a:avLst/>
          </a:prstGeom>
          <a:noFill/>
          <a:ln>
            <a:noFill/>
          </a:ln>
        </p:spPr>
      </p:pic>
      <p:pic>
        <p:nvPicPr>
          <p:cNvPr id="156" name="Google Shape;156;p22" descr="thin-0153_delete_exit_remove_close.png"/>
          <p:cNvPicPr preferRelativeResize="0"/>
          <p:nvPr/>
        </p:nvPicPr>
        <p:blipFill>
          <a:blip r:embed="rId17">
            <a:alphaModFix/>
          </a:blip>
          <a:stretch>
            <a:fillRect/>
          </a:stretch>
        </p:blipFill>
        <p:spPr>
          <a:xfrm>
            <a:off x="4819971" y="2995724"/>
            <a:ext cx="559498" cy="539397"/>
          </a:xfrm>
          <a:prstGeom prst="rect">
            <a:avLst/>
          </a:prstGeom>
          <a:noFill/>
          <a:ln>
            <a:noFill/>
          </a:ln>
        </p:spPr>
      </p:pic>
      <p:pic>
        <p:nvPicPr>
          <p:cNvPr id="157" name="Google Shape;157;p22" descr="thin-0154_ok_successful_check.png"/>
          <p:cNvPicPr preferRelativeResize="0"/>
          <p:nvPr/>
        </p:nvPicPr>
        <p:blipFill>
          <a:blip r:embed="rId18">
            <a:alphaModFix/>
          </a:blip>
          <a:stretch>
            <a:fillRect/>
          </a:stretch>
        </p:blipFill>
        <p:spPr>
          <a:xfrm>
            <a:off x="5584369" y="2971021"/>
            <a:ext cx="559498" cy="539397"/>
          </a:xfrm>
          <a:prstGeom prst="rect">
            <a:avLst/>
          </a:prstGeom>
          <a:noFill/>
          <a:ln>
            <a:noFill/>
          </a:ln>
        </p:spPr>
      </p:pic>
      <p:pic>
        <p:nvPicPr>
          <p:cNvPr id="158" name="Google Shape;158;p22" descr="thin-0207_list_checkbox_todo_done.png"/>
          <p:cNvPicPr preferRelativeResize="0"/>
          <p:nvPr/>
        </p:nvPicPr>
        <p:blipFill>
          <a:blip r:embed="rId19">
            <a:alphaModFix/>
          </a:blip>
          <a:stretch>
            <a:fillRect/>
          </a:stretch>
        </p:blipFill>
        <p:spPr>
          <a:xfrm>
            <a:off x="6413491" y="2983367"/>
            <a:ext cx="559498" cy="539397"/>
          </a:xfrm>
          <a:prstGeom prst="rect">
            <a:avLst/>
          </a:prstGeom>
          <a:noFill/>
          <a:ln>
            <a:noFill/>
          </a:ln>
        </p:spPr>
      </p:pic>
      <p:pic>
        <p:nvPicPr>
          <p:cNvPr id="159" name="Google Shape;159;p22" descr="thin-0281_chat_message_discussion_bubble_reply_conversation.png"/>
          <p:cNvPicPr preferRelativeResize="0"/>
          <p:nvPr/>
        </p:nvPicPr>
        <p:blipFill>
          <a:blip r:embed="rId20">
            <a:alphaModFix/>
          </a:blip>
          <a:stretch>
            <a:fillRect/>
          </a:stretch>
        </p:blipFill>
        <p:spPr>
          <a:xfrm>
            <a:off x="7277677" y="3030790"/>
            <a:ext cx="559498" cy="539397"/>
          </a:xfrm>
          <a:prstGeom prst="rect">
            <a:avLst/>
          </a:prstGeom>
          <a:noFill/>
          <a:ln>
            <a:noFill/>
          </a:ln>
        </p:spPr>
      </p:pic>
      <p:pic>
        <p:nvPicPr>
          <p:cNvPr id="160" name="Google Shape;160;p22" descr="thin-0310_support_help_talk_call.png"/>
          <p:cNvPicPr preferRelativeResize="0"/>
          <p:nvPr/>
        </p:nvPicPr>
        <p:blipFill>
          <a:blip r:embed="rId21">
            <a:alphaModFix/>
          </a:blip>
          <a:stretch>
            <a:fillRect/>
          </a:stretch>
        </p:blipFill>
        <p:spPr>
          <a:xfrm>
            <a:off x="3284615" y="2893557"/>
            <a:ext cx="559498" cy="539397"/>
          </a:xfrm>
          <a:prstGeom prst="rect">
            <a:avLst/>
          </a:prstGeom>
          <a:noFill/>
          <a:ln>
            <a:noFill/>
          </a:ln>
        </p:spPr>
      </p:pic>
      <p:pic>
        <p:nvPicPr>
          <p:cNvPr id="161" name="Google Shape;161;p22" descr="thin-0358_database_raid.png"/>
          <p:cNvPicPr preferRelativeResize="0"/>
          <p:nvPr/>
        </p:nvPicPr>
        <p:blipFill>
          <a:blip r:embed="rId22">
            <a:alphaModFix/>
          </a:blip>
          <a:stretch>
            <a:fillRect/>
          </a:stretch>
        </p:blipFill>
        <p:spPr>
          <a:xfrm>
            <a:off x="4774921" y="3597529"/>
            <a:ext cx="559498" cy="539397"/>
          </a:xfrm>
          <a:prstGeom prst="rect">
            <a:avLst/>
          </a:prstGeom>
          <a:noFill/>
          <a:ln>
            <a:noFill/>
          </a:ln>
        </p:spPr>
      </p:pic>
      <p:pic>
        <p:nvPicPr>
          <p:cNvPr id="162" name="Google Shape;162;p22" descr="thin-0383_graph_columns_growth_statistics.png"/>
          <p:cNvPicPr preferRelativeResize="0"/>
          <p:nvPr/>
        </p:nvPicPr>
        <p:blipFill>
          <a:blip r:embed="rId23">
            <a:alphaModFix/>
          </a:blip>
          <a:stretch>
            <a:fillRect/>
          </a:stretch>
        </p:blipFill>
        <p:spPr>
          <a:xfrm>
            <a:off x="3245984" y="3637174"/>
            <a:ext cx="559498" cy="539397"/>
          </a:xfrm>
          <a:prstGeom prst="rect">
            <a:avLst/>
          </a:prstGeom>
          <a:noFill/>
          <a:ln>
            <a:noFill/>
          </a:ln>
        </p:spPr>
      </p:pic>
      <p:pic>
        <p:nvPicPr>
          <p:cNvPr id="163" name="Google Shape;163;p22" descr="thin-0384_graph_columns_drop_statistics.png"/>
          <p:cNvPicPr preferRelativeResize="0"/>
          <p:nvPr/>
        </p:nvPicPr>
        <p:blipFill>
          <a:blip r:embed="rId24">
            <a:alphaModFix/>
          </a:blip>
          <a:stretch>
            <a:fillRect/>
          </a:stretch>
        </p:blipFill>
        <p:spPr>
          <a:xfrm>
            <a:off x="4019408" y="3612866"/>
            <a:ext cx="559498" cy="539397"/>
          </a:xfrm>
          <a:prstGeom prst="rect">
            <a:avLst/>
          </a:prstGeom>
          <a:noFill/>
          <a:ln>
            <a:noFill/>
          </a:ln>
        </p:spPr>
      </p:pic>
      <p:pic>
        <p:nvPicPr>
          <p:cNvPr id="164" name="Google Shape;164;p22" descr="thin-0550_attention_error_alert_caution.png"/>
          <p:cNvPicPr preferRelativeResize="0"/>
          <p:nvPr/>
        </p:nvPicPr>
        <p:blipFill>
          <a:blip r:embed="rId25">
            <a:alphaModFix/>
          </a:blip>
          <a:stretch>
            <a:fillRect/>
          </a:stretch>
        </p:blipFill>
        <p:spPr>
          <a:xfrm>
            <a:off x="2493013" y="3582833"/>
            <a:ext cx="559498" cy="539397"/>
          </a:xfrm>
          <a:prstGeom prst="rect">
            <a:avLst/>
          </a:prstGeom>
          <a:noFill/>
          <a:ln>
            <a:noFill/>
          </a:ln>
        </p:spPr>
      </p:pic>
      <p:pic>
        <p:nvPicPr>
          <p:cNvPr id="165" name="Google Shape;165;p22" descr="thin-0661_like_thumb_up_vote.png"/>
          <p:cNvPicPr preferRelativeResize="0"/>
          <p:nvPr/>
        </p:nvPicPr>
        <p:blipFill>
          <a:blip r:embed="rId26">
            <a:alphaModFix/>
          </a:blip>
          <a:stretch>
            <a:fillRect/>
          </a:stretch>
        </p:blipFill>
        <p:spPr>
          <a:xfrm>
            <a:off x="828134" y="3530179"/>
            <a:ext cx="559498" cy="539397"/>
          </a:xfrm>
          <a:prstGeom prst="rect">
            <a:avLst/>
          </a:prstGeom>
          <a:noFill/>
          <a:ln>
            <a:noFill/>
          </a:ln>
        </p:spPr>
      </p:pic>
      <p:pic>
        <p:nvPicPr>
          <p:cNvPr id="166" name="Google Shape;166;p22" descr="thin-0662_dislike_thumb_down_vote.png"/>
          <p:cNvPicPr preferRelativeResize="0"/>
          <p:nvPr/>
        </p:nvPicPr>
        <p:blipFill>
          <a:blip r:embed="rId27">
            <a:alphaModFix/>
          </a:blip>
          <a:stretch>
            <a:fillRect/>
          </a:stretch>
        </p:blipFill>
        <p:spPr>
          <a:xfrm>
            <a:off x="1674930" y="3582833"/>
            <a:ext cx="559498" cy="539397"/>
          </a:xfrm>
          <a:prstGeom prst="rect">
            <a:avLst/>
          </a:prstGeom>
          <a:noFill/>
          <a:ln>
            <a:noFill/>
          </a:ln>
        </p:spPr>
      </p:pic>
      <p:pic>
        <p:nvPicPr>
          <p:cNvPr id="167" name="Google Shape;167;p22" descr="thin-0699_user_profile_avatar_man_male.png"/>
          <p:cNvPicPr preferRelativeResize="0"/>
          <p:nvPr/>
        </p:nvPicPr>
        <p:blipFill>
          <a:blip r:embed="rId28">
            <a:alphaModFix/>
          </a:blip>
          <a:stretch>
            <a:fillRect/>
          </a:stretch>
        </p:blipFill>
        <p:spPr>
          <a:xfrm>
            <a:off x="2493013" y="2893546"/>
            <a:ext cx="559498" cy="539397"/>
          </a:xfrm>
          <a:prstGeom prst="rect">
            <a:avLst/>
          </a:prstGeom>
          <a:noFill/>
          <a:ln>
            <a:noFill/>
          </a:ln>
        </p:spPr>
      </p:pic>
      <p:pic>
        <p:nvPicPr>
          <p:cNvPr id="168" name="Google Shape;168;p22" descr="thin-0700_user_profile_avatar_woman_female.png"/>
          <p:cNvPicPr preferRelativeResize="0"/>
          <p:nvPr/>
        </p:nvPicPr>
        <p:blipFill>
          <a:blip r:embed="rId29">
            <a:alphaModFix/>
          </a:blip>
          <a:stretch>
            <a:fillRect/>
          </a:stretch>
        </p:blipFill>
        <p:spPr>
          <a:xfrm>
            <a:off x="1664805" y="2893546"/>
            <a:ext cx="559498" cy="539397"/>
          </a:xfrm>
          <a:prstGeom prst="rect">
            <a:avLst/>
          </a:prstGeom>
          <a:noFill/>
          <a:ln>
            <a:noFill/>
          </a:ln>
        </p:spPr>
      </p:pic>
      <p:pic>
        <p:nvPicPr>
          <p:cNvPr id="169" name="Google Shape;169;p22" descr="thin-0704_users_profile_group_couple_man_woman.png"/>
          <p:cNvPicPr preferRelativeResize="0"/>
          <p:nvPr/>
        </p:nvPicPr>
        <p:blipFill>
          <a:blip r:embed="rId30">
            <a:alphaModFix/>
          </a:blip>
          <a:stretch>
            <a:fillRect/>
          </a:stretch>
        </p:blipFill>
        <p:spPr>
          <a:xfrm>
            <a:off x="788275" y="2893546"/>
            <a:ext cx="559498" cy="539397"/>
          </a:xfrm>
          <a:prstGeom prst="rect">
            <a:avLst/>
          </a:prstGeom>
          <a:noFill/>
          <a:ln>
            <a:noFill/>
          </a:ln>
        </p:spPr>
      </p:pic>
      <p:pic>
        <p:nvPicPr>
          <p:cNvPr id="170" name="Google Shape;170;p22" descr="thin-0709_user_profile_avatar_man_male.png"/>
          <p:cNvPicPr preferRelativeResize="0"/>
          <p:nvPr/>
        </p:nvPicPr>
        <p:blipFill>
          <a:blip r:embed="rId31">
            <a:alphaModFix/>
          </a:blip>
          <a:stretch>
            <a:fillRect/>
          </a:stretch>
        </p:blipFill>
        <p:spPr>
          <a:xfrm>
            <a:off x="3212139" y="2146013"/>
            <a:ext cx="559498" cy="539397"/>
          </a:xfrm>
          <a:prstGeom prst="rect">
            <a:avLst/>
          </a:prstGeom>
          <a:noFill/>
          <a:ln>
            <a:noFill/>
          </a:ln>
        </p:spPr>
      </p:pic>
      <p:pic>
        <p:nvPicPr>
          <p:cNvPr id="171" name="Google Shape;171;p22" descr="thin-0710_business_tie_user_profile_avatar_man_male.png"/>
          <p:cNvPicPr preferRelativeResize="0"/>
          <p:nvPr/>
        </p:nvPicPr>
        <p:blipFill>
          <a:blip r:embed="rId32">
            <a:alphaModFix/>
          </a:blip>
          <a:stretch>
            <a:fillRect/>
          </a:stretch>
        </p:blipFill>
        <p:spPr>
          <a:xfrm>
            <a:off x="2493013" y="2146013"/>
            <a:ext cx="559498" cy="539397"/>
          </a:xfrm>
          <a:prstGeom prst="rect">
            <a:avLst/>
          </a:prstGeom>
          <a:noFill/>
          <a:ln>
            <a:noFill/>
          </a:ln>
        </p:spPr>
      </p:pic>
      <p:pic>
        <p:nvPicPr>
          <p:cNvPr id="172" name="Google Shape;172;p22" descr="thin-0711_young_boy_user_profile_avatar_man_male.png"/>
          <p:cNvPicPr preferRelativeResize="0"/>
          <p:nvPr/>
        </p:nvPicPr>
        <p:blipFill>
          <a:blip r:embed="rId33">
            <a:alphaModFix/>
          </a:blip>
          <a:stretch>
            <a:fillRect/>
          </a:stretch>
        </p:blipFill>
        <p:spPr>
          <a:xfrm>
            <a:off x="1659294" y="2146013"/>
            <a:ext cx="559498" cy="539397"/>
          </a:xfrm>
          <a:prstGeom prst="rect">
            <a:avLst/>
          </a:prstGeom>
          <a:noFill/>
          <a:ln>
            <a:noFill/>
          </a:ln>
        </p:spPr>
      </p:pic>
      <p:pic>
        <p:nvPicPr>
          <p:cNvPr id="173" name="Google Shape;173;p22" descr="thin-0712_user_profile_avatar_girl_woman_female.png"/>
          <p:cNvPicPr preferRelativeResize="0"/>
          <p:nvPr/>
        </p:nvPicPr>
        <p:blipFill>
          <a:blip r:embed="rId34">
            <a:alphaModFix/>
          </a:blip>
          <a:stretch>
            <a:fillRect/>
          </a:stretch>
        </p:blipFill>
        <p:spPr>
          <a:xfrm>
            <a:off x="788275" y="2068282"/>
            <a:ext cx="559498" cy="539397"/>
          </a:xfrm>
          <a:prstGeom prst="rect">
            <a:avLst/>
          </a:prstGeom>
          <a:noFill/>
          <a:ln>
            <a:noFill/>
          </a:ln>
        </p:spPr>
      </p:pic>
      <p:pic>
        <p:nvPicPr>
          <p:cNvPr id="174" name="Google Shape;174;p22"/>
          <p:cNvPicPr preferRelativeResize="0"/>
          <p:nvPr/>
        </p:nvPicPr>
        <p:blipFill>
          <a:blip r:embed="rId35">
            <a:alphaModFix/>
          </a:blip>
          <a:stretch>
            <a:fillRect/>
          </a:stretch>
        </p:blipFill>
        <p:spPr>
          <a:xfrm>
            <a:off x="5545824" y="3638820"/>
            <a:ext cx="650451" cy="650450"/>
          </a:xfrm>
          <a:prstGeom prst="rect">
            <a:avLst/>
          </a:prstGeom>
          <a:noFill/>
          <a:ln>
            <a:noFill/>
          </a:ln>
        </p:spPr>
      </p:pic>
      <p:pic>
        <p:nvPicPr>
          <p:cNvPr id="175" name="Google Shape;175;p22" descr="thin-0766_weather_snow_flake_winter.png"/>
          <p:cNvPicPr preferRelativeResize="0"/>
          <p:nvPr/>
        </p:nvPicPr>
        <p:blipFill>
          <a:blip r:embed="rId36">
            <a:alphaModFix/>
          </a:blip>
          <a:stretch>
            <a:fillRect/>
          </a:stretch>
        </p:blipFill>
        <p:spPr>
          <a:xfrm>
            <a:off x="4053393" y="2952662"/>
            <a:ext cx="559498" cy="559496"/>
          </a:xfrm>
          <a:prstGeom prst="rect">
            <a:avLst/>
          </a:prstGeom>
          <a:noFill/>
          <a:ln>
            <a:noFill/>
          </a:ln>
        </p:spPr>
      </p:pic>
      <p:pic>
        <p:nvPicPr>
          <p:cNvPr id="176" name="Google Shape;176;p22" descr="thin-0719_group_users_circle.png"/>
          <p:cNvPicPr preferRelativeResize="0"/>
          <p:nvPr/>
        </p:nvPicPr>
        <p:blipFill>
          <a:blip r:embed="rId37">
            <a:alphaModFix/>
          </a:blip>
          <a:stretch>
            <a:fillRect/>
          </a:stretch>
        </p:blipFill>
        <p:spPr>
          <a:xfrm>
            <a:off x="4037255" y="2130666"/>
            <a:ext cx="559498" cy="559496"/>
          </a:xfrm>
          <a:prstGeom prst="rect">
            <a:avLst/>
          </a:prstGeom>
          <a:noFill/>
          <a:ln>
            <a:noFill/>
          </a:ln>
        </p:spPr>
      </p:pic>
      <p:pic>
        <p:nvPicPr>
          <p:cNvPr id="177" name="Google Shape;177;p22" descr="thin-0632_security_lock.png"/>
          <p:cNvPicPr preferRelativeResize="0"/>
          <p:nvPr/>
        </p:nvPicPr>
        <p:blipFill>
          <a:blip r:embed="rId38">
            <a:alphaModFix/>
          </a:blip>
          <a:stretch>
            <a:fillRect/>
          </a:stretch>
        </p:blipFill>
        <p:spPr>
          <a:xfrm>
            <a:off x="7277677" y="3658239"/>
            <a:ext cx="559498" cy="559496"/>
          </a:xfrm>
          <a:prstGeom prst="rect">
            <a:avLst/>
          </a:prstGeom>
          <a:noFill/>
          <a:ln>
            <a:noFill/>
          </a:ln>
        </p:spPr>
      </p:pic>
      <p:pic>
        <p:nvPicPr>
          <p:cNvPr id="178" name="Google Shape;178;p22" descr="thin-0540_map_path_navigation_location_treasure_hunt.png"/>
          <p:cNvPicPr preferRelativeResize="0"/>
          <p:nvPr/>
        </p:nvPicPr>
        <p:blipFill>
          <a:blip r:embed="rId39">
            <a:alphaModFix/>
          </a:blip>
          <a:stretch>
            <a:fillRect/>
          </a:stretch>
        </p:blipFill>
        <p:spPr>
          <a:xfrm>
            <a:off x="6378257" y="3638820"/>
            <a:ext cx="559498" cy="559496"/>
          </a:xfrm>
          <a:prstGeom prst="rect">
            <a:avLst/>
          </a:prstGeom>
          <a:noFill/>
          <a:ln>
            <a:noFill/>
          </a:ln>
        </p:spPr>
      </p:pic>
      <p:sp>
        <p:nvSpPr>
          <p:cNvPr id="179" name="Google Shape;179;p22"/>
          <p:cNvSpPr txBox="1"/>
          <p:nvPr/>
        </p:nvSpPr>
        <p:spPr>
          <a:xfrm>
            <a:off x="788275" y="4316075"/>
            <a:ext cx="7098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Helvetica Neue"/>
                <a:ea typeface="Helvetica Neue"/>
                <a:cs typeface="Helvetica Neue"/>
                <a:sym typeface="Helvetica Neue"/>
              </a:rPr>
              <a:t>For a preview of additional icons (including free social icons) available visit </a:t>
            </a:r>
            <a:r>
              <a:rPr lang="en" sz="1000" u="sng">
                <a:solidFill>
                  <a:srgbClr val="046B99"/>
                </a:solidFill>
                <a:latin typeface="Helvetica Neue"/>
                <a:ea typeface="Helvetica Neue"/>
                <a:cs typeface="Helvetica Neue"/>
                <a:sym typeface="Helvetica Neue"/>
                <a:hlinkClick r:id="rId40">
                  <a:extLst>
                    <a:ext uri="{A12FA001-AC4F-418D-AE19-62706E023703}">
                      <ahyp:hlinkClr xmlns:ahyp="http://schemas.microsoft.com/office/drawing/2018/hyperlinkcolor" val="tx"/>
                    </a:ext>
                  </a:extLst>
                </a:hlinkClick>
              </a:rPr>
              <a:t>https://picons.me</a:t>
            </a:r>
            <a:endParaRPr sz="1000">
              <a:solidFill>
                <a:srgbClr val="046B99"/>
              </a:solidFill>
              <a:latin typeface="Helvetica Neue"/>
              <a:ea typeface="Helvetica Neue"/>
              <a:cs typeface="Helvetica Neue"/>
              <a:sym typeface="Helvetica Neue"/>
            </a:endParaRPr>
          </a:p>
        </p:txBody>
      </p:sp>
      <p:sp>
        <p:nvSpPr>
          <p:cNvPr id="180" name="Google Shape;180;p22"/>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1 1">
  <p:cSld name="CUSTOM_1_1">
    <p:spTree>
      <p:nvGrpSpPr>
        <p:cNvPr id="1" name="Shape 181"/>
        <p:cNvGrpSpPr/>
        <p:nvPr/>
      </p:nvGrpSpPr>
      <p:grpSpPr>
        <a:xfrm>
          <a:off x="0" y="0"/>
          <a:ext cx="0" cy="0"/>
          <a:chOff x="0" y="0"/>
          <a:chExt cx="0" cy="0"/>
        </a:xfrm>
      </p:grpSpPr>
      <p:sp>
        <p:nvSpPr>
          <p:cNvPr id="182" name="Google Shape;182;p23"/>
          <p:cNvSpPr txBox="1"/>
          <p:nvPr/>
        </p:nvSpPr>
        <p:spPr>
          <a:xfrm>
            <a:off x="712850" y="289402"/>
            <a:ext cx="7386600" cy="84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rgbClr val="11385B"/>
                </a:solidFill>
                <a:latin typeface="Source Sans Pro SemiBold"/>
                <a:ea typeface="Source Sans Pro SemiBold"/>
                <a:cs typeface="Source Sans Pro SemiBold"/>
                <a:sym typeface="Source Sans Pro SemiBold"/>
              </a:rPr>
              <a:t>USAGov Brand Colors</a:t>
            </a:r>
            <a:endParaRPr sz="2800" dirty="0">
              <a:solidFill>
                <a:srgbClr val="11385B"/>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 sz="1800" dirty="0">
                <a:solidFill>
                  <a:srgbClr val="11385B"/>
                </a:solidFill>
                <a:latin typeface="Source Sans Pro"/>
                <a:ea typeface="Source Sans Pro"/>
                <a:cs typeface="Source Sans Pro"/>
                <a:sym typeface="Source Sans Pro"/>
              </a:rPr>
              <a:t>Add these colors to your custom color swatches in Google</a:t>
            </a:r>
            <a:endParaRPr sz="1800" dirty="0">
              <a:solidFill>
                <a:srgbClr val="11385B"/>
              </a:solidFill>
              <a:latin typeface="Source Sans Pro"/>
              <a:ea typeface="Source Sans Pro"/>
              <a:cs typeface="Source Sans Pro"/>
              <a:sym typeface="Source Sans Pro"/>
            </a:endParaRPr>
          </a:p>
        </p:txBody>
      </p:sp>
      <p:sp>
        <p:nvSpPr>
          <p:cNvPr id="183" name="Google Shape;183;p23"/>
          <p:cNvSpPr/>
          <p:nvPr/>
        </p:nvSpPr>
        <p:spPr>
          <a:xfrm>
            <a:off x="794975" y="1589940"/>
            <a:ext cx="808500" cy="808500"/>
          </a:xfrm>
          <a:prstGeom prst="rect">
            <a:avLst/>
          </a:prstGeom>
          <a:solidFill>
            <a:srgbClr val="FFFFF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3062475" y="1589940"/>
            <a:ext cx="808500" cy="8085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712075"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White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#FFFFF</a:t>
            </a:r>
            <a:endParaRPr sz="1000">
              <a:latin typeface="Helvetica Neue"/>
              <a:ea typeface="Helvetica Neue"/>
              <a:cs typeface="Helvetica Neue"/>
              <a:sym typeface="Helvetica Neue"/>
            </a:endParaRPr>
          </a:p>
        </p:txBody>
      </p:sp>
      <p:sp>
        <p:nvSpPr>
          <p:cNvPr id="186" name="Google Shape;186;p23"/>
          <p:cNvSpPr txBox="1"/>
          <p:nvPr/>
        </p:nvSpPr>
        <p:spPr>
          <a:xfrm>
            <a:off x="29796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b="1">
                <a:latin typeface="Helvetica Neue"/>
                <a:ea typeface="Helvetica Neue"/>
                <a:cs typeface="Helvetica Neue"/>
                <a:sym typeface="Helvetica Neue"/>
              </a:rPr>
              <a:t>Aqua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000">
                <a:solidFill>
                  <a:schemeClr val="dk1"/>
                </a:solidFill>
                <a:latin typeface="Helvetica Neue"/>
                <a:ea typeface="Helvetica Neue"/>
                <a:cs typeface="Helvetica Neue"/>
                <a:sym typeface="Helvetica Neue"/>
              </a:rPr>
              <a:t>02BfE7</a:t>
            </a:r>
            <a:endParaRPr sz="1000">
              <a:latin typeface="Helvetica Neue"/>
              <a:ea typeface="Helvetica Neue"/>
              <a:cs typeface="Helvetica Neue"/>
              <a:sym typeface="Helvetica Neue"/>
            </a:endParaRPr>
          </a:p>
        </p:txBody>
      </p:sp>
      <p:sp>
        <p:nvSpPr>
          <p:cNvPr id="187" name="Google Shape;187;p23"/>
          <p:cNvSpPr/>
          <p:nvPr/>
        </p:nvSpPr>
        <p:spPr>
          <a:xfrm>
            <a:off x="5235725" y="1589940"/>
            <a:ext cx="808500" cy="808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txBox="1"/>
          <p:nvPr/>
        </p:nvSpPr>
        <p:spPr>
          <a:xfrm>
            <a:off x="515293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Black</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#000000</a:t>
            </a:r>
            <a:endParaRPr sz="1000">
              <a:latin typeface="Helvetica Neue"/>
              <a:ea typeface="Helvetica Neue"/>
              <a:cs typeface="Helvetica Neue"/>
              <a:sym typeface="Helvetica Neue"/>
            </a:endParaRPr>
          </a:p>
        </p:txBody>
      </p:sp>
      <p:sp>
        <p:nvSpPr>
          <p:cNvPr id="189" name="Google Shape;189;p23"/>
          <p:cNvSpPr/>
          <p:nvPr/>
        </p:nvSpPr>
        <p:spPr>
          <a:xfrm>
            <a:off x="0" y="4726100"/>
            <a:ext cx="9144000" cy="417300"/>
          </a:xfrm>
          <a:prstGeom prst="rect">
            <a:avLst/>
          </a:prstGeom>
          <a:solidFill>
            <a:srgbClr val="02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23"/>
          <p:cNvPicPr preferRelativeResize="0"/>
          <p:nvPr/>
        </p:nvPicPr>
        <p:blipFill>
          <a:blip r:embed="rId2">
            <a:alphaModFix/>
          </a:blip>
          <a:stretch>
            <a:fillRect/>
          </a:stretch>
        </p:blipFill>
        <p:spPr>
          <a:xfrm>
            <a:off x="8433375" y="4432350"/>
            <a:ext cx="536751" cy="536751"/>
          </a:xfrm>
          <a:prstGeom prst="rect">
            <a:avLst/>
          </a:prstGeom>
          <a:noFill/>
          <a:ln>
            <a:noFill/>
          </a:ln>
        </p:spPr>
      </p:pic>
      <p:sp>
        <p:nvSpPr>
          <p:cNvPr id="191" name="Google Shape;191;p23"/>
          <p:cNvSpPr/>
          <p:nvPr/>
        </p:nvSpPr>
        <p:spPr>
          <a:xfrm>
            <a:off x="4150875" y="1589940"/>
            <a:ext cx="808500" cy="8085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txBox="1"/>
          <p:nvPr/>
        </p:nvSpPr>
        <p:spPr>
          <a:xfrm>
            <a:off x="40680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Dark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a:t>
            </a:r>
            <a:r>
              <a:rPr lang="en" sz="1100">
                <a:solidFill>
                  <a:schemeClr val="dk1"/>
                </a:solidFill>
                <a:latin typeface="Tahoma"/>
                <a:ea typeface="Tahoma"/>
                <a:cs typeface="Tahoma"/>
                <a:sym typeface="Tahoma"/>
              </a:rPr>
              <a:t>11385b</a:t>
            </a:r>
            <a:endParaRPr sz="1000">
              <a:latin typeface="Helvetica Neue"/>
              <a:ea typeface="Helvetica Neue"/>
              <a:cs typeface="Helvetica Neue"/>
              <a:sym typeface="Helvetica Neue"/>
            </a:endParaRPr>
          </a:p>
        </p:txBody>
      </p:sp>
      <p:sp>
        <p:nvSpPr>
          <p:cNvPr id="193" name="Google Shape;193;p23"/>
          <p:cNvSpPr/>
          <p:nvPr/>
        </p:nvSpPr>
        <p:spPr>
          <a:xfrm>
            <a:off x="1916075" y="1589940"/>
            <a:ext cx="808500" cy="808500"/>
          </a:xfrm>
          <a:prstGeom prst="rect">
            <a:avLst/>
          </a:prstGeom>
          <a:solidFill>
            <a:srgbClr val="E8F0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txBox="1"/>
          <p:nvPr/>
        </p:nvSpPr>
        <p:spPr>
          <a:xfrm>
            <a:off x="1833282" y="2398440"/>
            <a:ext cx="891300" cy="4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Helvetica Neue"/>
                <a:ea typeface="Helvetica Neue"/>
                <a:cs typeface="Helvetica Neue"/>
                <a:sym typeface="Helvetica Neue"/>
              </a:rPr>
              <a:t>Light Blue</a:t>
            </a:r>
            <a:endParaRPr sz="1000" b="1">
              <a:latin typeface="Helvetica Neue"/>
              <a:ea typeface="Helvetica Neue"/>
              <a:cs typeface="Helvetica Neue"/>
              <a:sym typeface="Helvetica Neue"/>
            </a:endParaRPr>
          </a:p>
          <a:p>
            <a:pPr marL="0" lvl="0" indent="0" algn="l" rtl="0">
              <a:spcBef>
                <a:spcPts val="0"/>
              </a:spcBef>
              <a:spcAft>
                <a:spcPts val="0"/>
              </a:spcAft>
              <a:buNone/>
            </a:pPr>
            <a:r>
              <a:rPr lang="en" sz="1000">
                <a:solidFill>
                  <a:schemeClr val="dk1"/>
                </a:solidFill>
                <a:latin typeface="Helvetica Neue"/>
                <a:ea typeface="Helvetica Neue"/>
                <a:cs typeface="Helvetica Neue"/>
                <a:sym typeface="Helvetica Neue"/>
              </a:rPr>
              <a:t>#E8F0F7</a:t>
            </a:r>
            <a:endParaRPr sz="1000">
              <a:latin typeface="Helvetica Neue"/>
              <a:ea typeface="Helvetica Neue"/>
              <a:cs typeface="Helvetica Neue"/>
              <a:sym typeface="Helvetica Neue"/>
            </a:endParaRPr>
          </a:p>
        </p:txBody>
      </p:sp>
      <p:sp>
        <p:nvSpPr>
          <p:cNvPr id="195" name="Google Shape;195;p23"/>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esenters of Presentation 1">
  <p:cSld name="TITLE_1_1">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2" name="Google Shape;22;p4"/>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3" name="Google Shape;23;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4" name="Google Shape;309;p35" descr="Dark blue colored rectangle &#10;">
            <a:extLst>
              <a:ext uri="{FF2B5EF4-FFF2-40B4-BE49-F238E27FC236}">
                <a16:creationId xmlns:a16="http://schemas.microsoft.com/office/drawing/2014/main" id="{27FD742B-BCD0-487C-9D6D-0B171CC40DF5}"/>
              </a:ext>
            </a:extLst>
          </p:cNvPr>
          <p:cNvSpPr/>
          <p:nvPr userDrawn="1"/>
        </p:nvSpPr>
        <p:spPr>
          <a:xfrm>
            <a:off x="670325" y="444050"/>
            <a:ext cx="3647675"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esenters of Presentation 1" preserve="1">
  <p:cSld name="1_Presenters of Presentation 1">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2" name="Google Shape;22;p4"/>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3" name="Google Shape;23;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3" name="Google Shape;309;p35" descr="Dark blue colored rectangle &#10;">
            <a:extLst>
              <a:ext uri="{FF2B5EF4-FFF2-40B4-BE49-F238E27FC236}">
                <a16:creationId xmlns:a16="http://schemas.microsoft.com/office/drawing/2014/main" id="{5B0E11CE-1739-B0E7-CC4C-9B263B5B4BA9}"/>
              </a:ext>
            </a:extLst>
          </p:cNvPr>
          <p:cNvSpPr/>
          <p:nvPr userDrawn="1"/>
        </p:nvSpPr>
        <p:spPr>
          <a:xfrm>
            <a:off x="670325" y="444050"/>
            <a:ext cx="6814995"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Light blue colored circle" title="artifact">
            <a:extLst>
              <a:ext uri="{FF2B5EF4-FFF2-40B4-BE49-F238E27FC236}">
                <a16:creationId xmlns:a16="http://schemas.microsoft.com/office/drawing/2014/main" id="{61F166AE-A7E3-5AB3-3C45-DDD8F99B4942}"/>
              </a:ext>
            </a:extLst>
          </p:cNvPr>
          <p:cNvSpPr/>
          <p:nvPr userDrawn="1"/>
        </p:nvSpPr>
        <p:spPr>
          <a:xfrm>
            <a:off x="1024375" y="1795732"/>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65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esenters of Presentation 1" preserve="1">
  <p:cSld name="1_Presenters of Presentation 1">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2" name="Google Shape;22;p4"/>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3" name="Google Shape;23;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3" name="Google Shape;309;p35" descr="Dark blue colored rectangle &#10;">
            <a:extLst>
              <a:ext uri="{FF2B5EF4-FFF2-40B4-BE49-F238E27FC236}">
                <a16:creationId xmlns:a16="http://schemas.microsoft.com/office/drawing/2014/main" id="{5B0E11CE-1739-B0E7-CC4C-9B263B5B4BA9}"/>
              </a:ext>
            </a:extLst>
          </p:cNvPr>
          <p:cNvSpPr/>
          <p:nvPr userDrawn="1"/>
        </p:nvSpPr>
        <p:spPr>
          <a:xfrm>
            <a:off x="670325" y="444050"/>
            <a:ext cx="6814995"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Light blue colored circle" title="artifact">
            <a:extLst>
              <a:ext uri="{FF2B5EF4-FFF2-40B4-BE49-F238E27FC236}">
                <a16:creationId xmlns:a16="http://schemas.microsoft.com/office/drawing/2014/main" id="{61F166AE-A7E3-5AB3-3C45-DDD8F99B4942}"/>
              </a:ext>
            </a:extLst>
          </p:cNvPr>
          <p:cNvSpPr/>
          <p:nvPr userDrawn="1"/>
        </p:nvSpPr>
        <p:spPr>
          <a:xfrm>
            <a:off x="1024375" y="1795732"/>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46;p38" descr="Light blue circle with number two&#10;">
            <a:extLst>
              <a:ext uri="{FF2B5EF4-FFF2-40B4-BE49-F238E27FC236}">
                <a16:creationId xmlns:a16="http://schemas.microsoft.com/office/drawing/2014/main" id="{072321BE-007A-B43A-B736-9ED186A2EE5E}"/>
              </a:ext>
            </a:extLst>
          </p:cNvPr>
          <p:cNvSpPr/>
          <p:nvPr userDrawn="1"/>
        </p:nvSpPr>
        <p:spPr>
          <a:xfrm>
            <a:off x="3522400" y="1795732"/>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514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ers of Presentation 1" preserve="1">
  <p:cSld name="1_Presenters of Presentation 1">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2" name="Google Shape;22;p4"/>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3" name="Google Shape;23;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3" name="Google Shape;309;p35" descr="Dark blue colored rectangle &#10;">
            <a:extLst>
              <a:ext uri="{FF2B5EF4-FFF2-40B4-BE49-F238E27FC236}">
                <a16:creationId xmlns:a16="http://schemas.microsoft.com/office/drawing/2014/main" id="{5B0E11CE-1739-B0E7-CC4C-9B263B5B4BA9}"/>
              </a:ext>
            </a:extLst>
          </p:cNvPr>
          <p:cNvSpPr/>
          <p:nvPr userDrawn="1"/>
        </p:nvSpPr>
        <p:spPr>
          <a:xfrm>
            <a:off x="670325" y="444050"/>
            <a:ext cx="6814995"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Light blue colored circle" title="artifact">
            <a:extLst>
              <a:ext uri="{FF2B5EF4-FFF2-40B4-BE49-F238E27FC236}">
                <a16:creationId xmlns:a16="http://schemas.microsoft.com/office/drawing/2014/main" id="{61F166AE-A7E3-5AB3-3C45-DDD8F99B4942}"/>
              </a:ext>
            </a:extLst>
          </p:cNvPr>
          <p:cNvSpPr/>
          <p:nvPr userDrawn="1"/>
        </p:nvSpPr>
        <p:spPr>
          <a:xfrm>
            <a:off x="1024375" y="1795732"/>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46;p38" descr="Light blue circle with number two&#10;">
            <a:extLst>
              <a:ext uri="{FF2B5EF4-FFF2-40B4-BE49-F238E27FC236}">
                <a16:creationId xmlns:a16="http://schemas.microsoft.com/office/drawing/2014/main" id="{072321BE-007A-B43A-B736-9ED186A2EE5E}"/>
              </a:ext>
            </a:extLst>
          </p:cNvPr>
          <p:cNvSpPr/>
          <p:nvPr userDrawn="1"/>
        </p:nvSpPr>
        <p:spPr>
          <a:xfrm>
            <a:off x="3522400" y="1795732"/>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362;p39" descr="Light blue circle&#10;">
            <a:extLst>
              <a:ext uri="{FF2B5EF4-FFF2-40B4-BE49-F238E27FC236}">
                <a16:creationId xmlns:a16="http://schemas.microsoft.com/office/drawing/2014/main" id="{D0C7FD20-9B3C-860B-AEE7-4691E6C3CF6D}"/>
              </a:ext>
            </a:extLst>
          </p:cNvPr>
          <p:cNvSpPr/>
          <p:nvPr userDrawn="1"/>
        </p:nvSpPr>
        <p:spPr>
          <a:xfrm>
            <a:off x="6120325" y="1795732"/>
            <a:ext cx="430200" cy="430500"/>
          </a:xfrm>
          <a:prstGeom prst="ellipse">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647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esenters of Presentation 1" preserve="1">
  <p:cSld name="1_Presenters of Presentation 1">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2" name="Google Shape;22;p4"/>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3" name="Google Shape;23;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2" name="Google Shape;309;p35" descr="Dark blue colored rectangle &#10;">
            <a:extLst>
              <a:ext uri="{FF2B5EF4-FFF2-40B4-BE49-F238E27FC236}">
                <a16:creationId xmlns:a16="http://schemas.microsoft.com/office/drawing/2014/main" id="{4E8E98D4-CE51-64DC-E366-519C42F5DD05}"/>
              </a:ext>
            </a:extLst>
          </p:cNvPr>
          <p:cNvSpPr/>
          <p:nvPr userDrawn="1"/>
        </p:nvSpPr>
        <p:spPr>
          <a:xfrm>
            <a:off x="670325" y="444050"/>
            <a:ext cx="6907426"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78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esenters of Presentation 1" preserve="1" userDrawn="1">
  <p:cSld name="1_Presenters of Presentation 1">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p:nvPr/>
        </p:nvSpPr>
        <p:spPr>
          <a:xfrm>
            <a:off x="0" y="4667900"/>
            <a:ext cx="9144000" cy="475500"/>
          </a:xfrm>
          <a:prstGeom prst="rect">
            <a:avLst/>
          </a:prstGeom>
          <a:solidFill>
            <a:srgbClr val="CCE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62800" y="4692244"/>
            <a:ext cx="80184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385B"/>
                </a:solidFill>
                <a:latin typeface="Source Sans Pro"/>
                <a:ea typeface="Source Sans Pro"/>
                <a:cs typeface="Source Sans Pro"/>
                <a:sym typeface="Source Sans Pro"/>
              </a:rPr>
              <a:t>UX Summit 2023</a:t>
            </a:r>
            <a:endParaRPr>
              <a:solidFill>
                <a:srgbClr val="11385B"/>
              </a:solidFill>
              <a:latin typeface="Source Sans Pro"/>
              <a:ea typeface="Source Sans Pro"/>
              <a:cs typeface="Source Sans Pro"/>
              <a:sym typeface="Source Sans Pro"/>
            </a:endParaRPr>
          </a:p>
        </p:txBody>
      </p:sp>
      <p:pic>
        <p:nvPicPr>
          <p:cNvPr id="22" name="Google Shape;22;p4"/>
          <p:cNvPicPr preferRelativeResize="0"/>
          <p:nvPr/>
        </p:nvPicPr>
        <p:blipFill>
          <a:blip r:embed="rId2">
            <a:alphaModFix/>
          </a:blip>
          <a:stretch>
            <a:fillRect/>
          </a:stretch>
        </p:blipFill>
        <p:spPr>
          <a:xfrm>
            <a:off x="8613763" y="4721300"/>
            <a:ext cx="367885" cy="368700"/>
          </a:xfrm>
          <a:prstGeom prst="rect">
            <a:avLst/>
          </a:prstGeom>
          <a:noFill/>
          <a:ln>
            <a:noFill/>
          </a:ln>
        </p:spPr>
      </p:pic>
      <p:sp>
        <p:nvSpPr>
          <p:cNvPr id="23" name="Google Shape;23;p4"/>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lvl1pPr lvl="0" rtl="0">
              <a:buNone/>
              <a:defRPr sz="800">
                <a:solidFill>
                  <a:srgbClr val="11385B"/>
                </a:solidFill>
              </a:defRPr>
            </a:lvl1pPr>
            <a:lvl2pPr lvl="1" rtl="0">
              <a:buNone/>
              <a:defRPr sz="800">
                <a:solidFill>
                  <a:srgbClr val="11385B"/>
                </a:solidFill>
              </a:defRPr>
            </a:lvl2pPr>
            <a:lvl3pPr lvl="2" rtl="0">
              <a:buNone/>
              <a:defRPr sz="800">
                <a:solidFill>
                  <a:srgbClr val="11385B"/>
                </a:solidFill>
              </a:defRPr>
            </a:lvl3pPr>
            <a:lvl4pPr lvl="3" rtl="0">
              <a:buNone/>
              <a:defRPr sz="800">
                <a:solidFill>
                  <a:srgbClr val="11385B"/>
                </a:solidFill>
              </a:defRPr>
            </a:lvl4pPr>
            <a:lvl5pPr lvl="4" rtl="0">
              <a:buNone/>
              <a:defRPr sz="800">
                <a:solidFill>
                  <a:srgbClr val="11385B"/>
                </a:solidFill>
              </a:defRPr>
            </a:lvl5pPr>
            <a:lvl6pPr lvl="5" rtl="0">
              <a:buNone/>
              <a:defRPr sz="800">
                <a:solidFill>
                  <a:srgbClr val="11385B"/>
                </a:solidFill>
              </a:defRPr>
            </a:lvl6pPr>
            <a:lvl7pPr lvl="6" rtl="0">
              <a:buNone/>
              <a:defRPr sz="800">
                <a:solidFill>
                  <a:srgbClr val="11385B"/>
                </a:solidFill>
              </a:defRPr>
            </a:lvl7pPr>
            <a:lvl8pPr lvl="7" rtl="0">
              <a:buNone/>
              <a:defRPr sz="800">
                <a:solidFill>
                  <a:srgbClr val="11385B"/>
                </a:solidFill>
              </a:defRPr>
            </a:lvl8pPr>
            <a:lvl9pPr lvl="8" rtl="0">
              <a:buNone/>
              <a:defRPr sz="800">
                <a:solidFill>
                  <a:srgbClr val="11385B"/>
                </a:solidFill>
              </a:defRPr>
            </a:lvl9pPr>
          </a:lstStyle>
          <a:p>
            <a:pPr marL="0" lvl="0" indent="0" algn="r" rtl="0">
              <a:spcBef>
                <a:spcPts val="0"/>
              </a:spcBef>
              <a:spcAft>
                <a:spcPts val="0"/>
              </a:spcAft>
              <a:buNone/>
            </a:pPr>
            <a:fld id="{00000000-1234-1234-1234-123412341234}" type="slidenum">
              <a:rPr lang="en"/>
              <a:t>‹#›</a:t>
            </a:fld>
            <a:endParaRPr/>
          </a:p>
        </p:txBody>
      </p:sp>
      <p:sp>
        <p:nvSpPr>
          <p:cNvPr id="4" name="Google Shape;309;p35" descr="Dark blue colored rectangle &#10;">
            <a:extLst>
              <a:ext uri="{FF2B5EF4-FFF2-40B4-BE49-F238E27FC236}">
                <a16:creationId xmlns:a16="http://schemas.microsoft.com/office/drawing/2014/main" id="{3C492F62-4F0D-1E56-D3E4-D8D35F8E608B}"/>
              </a:ext>
            </a:extLst>
          </p:cNvPr>
          <p:cNvSpPr/>
          <p:nvPr userDrawn="1"/>
        </p:nvSpPr>
        <p:spPr>
          <a:xfrm>
            <a:off x="670325" y="444050"/>
            <a:ext cx="2923901" cy="665100"/>
          </a:xfrm>
          <a:prstGeom prst="rect">
            <a:avLst/>
          </a:prstGeom>
          <a:solidFill>
            <a:srgbClr val="11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18771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Helvetica Neue"/>
              <a:buNone/>
              <a:defRPr sz="2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3pPr>
            <a:lvl4pPr marL="1828800" lvl="3" indent="-304800" rtl="0">
              <a:lnSpc>
                <a:spcPct val="115000"/>
              </a:lnSpc>
              <a:spcBef>
                <a:spcPts val="1600"/>
              </a:spcBef>
              <a:spcAft>
                <a:spcPts val="0"/>
              </a:spcAft>
              <a:buSzPts val="1200"/>
              <a:buFont typeface="Helvetica Neue"/>
              <a:buChar char="●"/>
              <a:defRPr sz="1200">
                <a:latin typeface="Helvetica Neue"/>
                <a:ea typeface="Helvetica Neue"/>
                <a:cs typeface="Helvetica Neue"/>
                <a:sym typeface="Helvetica Neue"/>
              </a:defRPr>
            </a:lvl4pPr>
            <a:lvl5pPr marL="2286000" lvl="4" indent="-292100" rtl="0">
              <a:lnSpc>
                <a:spcPct val="115000"/>
              </a:lnSpc>
              <a:spcBef>
                <a:spcPts val="1600"/>
              </a:spcBef>
              <a:spcAft>
                <a:spcPts val="0"/>
              </a:spcAft>
              <a:buSzPts val="1000"/>
              <a:buFont typeface="Helvetica Neue"/>
              <a:buChar char="○"/>
              <a:defRPr sz="1000">
                <a:latin typeface="Helvetica Neue"/>
                <a:ea typeface="Helvetica Neue"/>
                <a:cs typeface="Helvetica Neue"/>
                <a:sym typeface="Helvetica Neue"/>
              </a:defRPr>
            </a:lvl5pPr>
            <a:lvl6pPr marL="2743200" lvl="5"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6pPr>
            <a:lvl7pPr marL="3200400" lvl="6"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7pPr>
            <a:lvl8pPr marL="3657600" lvl="7" indent="-279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8pPr>
            <a:lvl9pPr marL="4114800" lvl="8" indent="-279400" rtl="0">
              <a:lnSpc>
                <a:spcPct val="115000"/>
              </a:lnSpc>
              <a:spcBef>
                <a:spcPts val="1600"/>
              </a:spcBef>
              <a:spcAft>
                <a:spcPts val="1600"/>
              </a:spcAft>
              <a:buSzPts val="800"/>
              <a:buFont typeface="Helvetica Neue"/>
              <a:buChar char="■"/>
              <a:defRPr sz="800">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Helvetica Neue"/>
                <a:ea typeface="Helvetica Neue"/>
                <a:cs typeface="Helvetica Neue"/>
                <a:sym typeface="Helvetica Neue"/>
              </a:defRPr>
            </a:lvl1pPr>
            <a:lvl2pPr lvl="1" algn="r" rtl="0">
              <a:buNone/>
              <a:defRPr sz="1000">
                <a:solidFill>
                  <a:schemeClr val="dk2"/>
                </a:solidFill>
                <a:latin typeface="Helvetica Neue"/>
                <a:ea typeface="Helvetica Neue"/>
                <a:cs typeface="Helvetica Neue"/>
                <a:sym typeface="Helvetica Neue"/>
              </a:defRPr>
            </a:lvl2pPr>
            <a:lvl3pPr lvl="2" algn="r" rtl="0">
              <a:buNone/>
              <a:defRPr sz="1000">
                <a:solidFill>
                  <a:schemeClr val="dk2"/>
                </a:solidFill>
                <a:latin typeface="Helvetica Neue"/>
                <a:ea typeface="Helvetica Neue"/>
                <a:cs typeface="Helvetica Neue"/>
                <a:sym typeface="Helvetica Neue"/>
              </a:defRPr>
            </a:lvl3pPr>
            <a:lvl4pPr lvl="3" algn="r" rtl="0">
              <a:buNone/>
              <a:defRPr sz="1000">
                <a:solidFill>
                  <a:schemeClr val="dk2"/>
                </a:solidFill>
                <a:latin typeface="Helvetica Neue"/>
                <a:ea typeface="Helvetica Neue"/>
                <a:cs typeface="Helvetica Neue"/>
                <a:sym typeface="Helvetica Neue"/>
              </a:defRPr>
            </a:lvl4pPr>
            <a:lvl5pPr lvl="4" algn="r" rtl="0">
              <a:buNone/>
              <a:defRPr sz="1000">
                <a:solidFill>
                  <a:schemeClr val="dk2"/>
                </a:solidFill>
                <a:latin typeface="Helvetica Neue"/>
                <a:ea typeface="Helvetica Neue"/>
                <a:cs typeface="Helvetica Neue"/>
                <a:sym typeface="Helvetica Neue"/>
              </a:defRPr>
            </a:lvl5pPr>
            <a:lvl6pPr lvl="5" algn="r" rtl="0">
              <a:buNone/>
              <a:defRPr sz="1000">
                <a:solidFill>
                  <a:schemeClr val="dk2"/>
                </a:solidFill>
                <a:latin typeface="Helvetica Neue"/>
                <a:ea typeface="Helvetica Neue"/>
                <a:cs typeface="Helvetica Neue"/>
                <a:sym typeface="Helvetica Neue"/>
              </a:defRPr>
            </a:lvl6pPr>
            <a:lvl7pPr lvl="6" algn="r" rtl="0">
              <a:buNone/>
              <a:defRPr sz="1000">
                <a:solidFill>
                  <a:schemeClr val="dk2"/>
                </a:solidFill>
                <a:latin typeface="Helvetica Neue"/>
                <a:ea typeface="Helvetica Neue"/>
                <a:cs typeface="Helvetica Neue"/>
                <a:sym typeface="Helvetica Neue"/>
              </a:defRPr>
            </a:lvl7pPr>
            <a:lvl8pPr lvl="7" algn="r" rtl="0">
              <a:buNone/>
              <a:defRPr sz="1000">
                <a:solidFill>
                  <a:schemeClr val="dk2"/>
                </a:solidFill>
                <a:latin typeface="Helvetica Neue"/>
                <a:ea typeface="Helvetica Neue"/>
                <a:cs typeface="Helvetica Neue"/>
                <a:sym typeface="Helvetica Neue"/>
              </a:defRPr>
            </a:lvl8pPr>
            <a:lvl9pPr lvl="8" algn="r" rtl="0">
              <a:buNone/>
              <a:defRPr sz="1000">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82" r:id="rId3"/>
    <p:sldLayoutId id="2147483650" r:id="rId4"/>
    <p:sldLayoutId id="2147483680" r:id="rId5"/>
    <p:sldLayoutId id="2147483679" r:id="rId6"/>
    <p:sldLayoutId id="2147483681" r:id="rId7"/>
    <p:sldLayoutId id="2147483678" r:id="rId8"/>
    <p:sldLayoutId id="2147483676" r:id="rId9"/>
    <p:sldLayoutId id="2147483675" r:id="rId10"/>
    <p:sldLayoutId id="2147483674" r:id="rId11"/>
    <p:sldLayoutId id="2147483677" r:id="rId12"/>
    <p:sldLayoutId id="2147483673" r:id="rId13"/>
    <p:sldLayoutId id="2147483651" r:id="rId14"/>
    <p:sldLayoutId id="2147483672" r:id="rId15"/>
    <p:sldLayoutId id="214748367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 id="2147483660" r:id="rId25"/>
    <p:sldLayoutId id="2147483661" r:id="rId26"/>
    <p:sldLayoutId id="2147483662" r:id="rId27"/>
    <p:sldLayoutId id="2147483663" r:id="rId28"/>
    <p:sldLayoutId id="2147483664" r:id="rId29"/>
    <p:sldLayoutId id="2147483665" r:id="rId30"/>
    <p:sldLayoutId id="2147483666" r:id="rId31"/>
    <p:sldLayoutId id="2147483667" r:id="rId32"/>
    <p:sldLayoutId id="2147483668" r:id="rId33"/>
    <p:sldLayoutId id="2147483669"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385B"/>
        </a:solidFill>
        <a:effectLst/>
      </p:bgPr>
    </p:bg>
    <p:spTree>
      <p:nvGrpSpPr>
        <p:cNvPr id="1" name="Shape 199"/>
        <p:cNvGrpSpPr/>
        <p:nvPr/>
      </p:nvGrpSpPr>
      <p:grpSpPr>
        <a:xfrm>
          <a:off x="0" y="0"/>
          <a:ext cx="0" cy="0"/>
          <a:chOff x="0" y="0"/>
          <a:chExt cx="0" cy="0"/>
        </a:xfrm>
      </p:grpSpPr>
      <p:sp>
        <p:nvSpPr>
          <p:cNvPr id="2" name="Title 1">
            <a:extLst>
              <a:ext uri="{FF2B5EF4-FFF2-40B4-BE49-F238E27FC236}">
                <a16:creationId xmlns:a16="http://schemas.microsoft.com/office/drawing/2014/main" id="{F649278A-B2A5-1898-29AC-3D9448B3D6FA}"/>
              </a:ext>
            </a:extLst>
          </p:cNvPr>
          <p:cNvSpPr>
            <a:spLocks noGrp="1"/>
          </p:cNvSpPr>
          <p:nvPr>
            <p:ph type="title" idx="4294967295"/>
          </p:nvPr>
        </p:nvSpPr>
        <p:spPr/>
        <p:txBody>
          <a:bodyPr/>
          <a:lstStyle/>
          <a:p>
            <a:r>
              <a:rPr lang="en-US" dirty="0">
                <a:solidFill>
                  <a:srgbClr val="11385B"/>
                </a:solidFill>
                <a:latin typeface="Source Sans Pro" panose="020B0503030403020204" pitchFamily="34" charset="0"/>
                <a:ea typeface="Source Sans Pro" panose="020B0503030403020204" pitchFamily="34" charset="0"/>
              </a:rPr>
              <a:t>Simplifying</a:t>
            </a:r>
            <a:r>
              <a:rPr lang="en-US" baseline="0" dirty="0">
                <a:solidFill>
                  <a:srgbClr val="11385B"/>
                </a:solidFill>
                <a:latin typeface="Source Sans Pro" panose="020B0503030403020204" pitchFamily="34" charset="0"/>
                <a:ea typeface="Source Sans Pro" panose="020B0503030403020204" pitchFamily="34" charset="0"/>
              </a:rPr>
              <a:t> User Experiences at USA Gov</a:t>
            </a:r>
            <a:endParaRPr lang="en-US" dirty="0">
              <a:solidFill>
                <a:srgbClr val="11385B"/>
              </a:solidFill>
              <a:latin typeface="Source Sans Pro" panose="020B0503030403020204" pitchFamily="34" charset="0"/>
              <a:ea typeface="Source Sans Pro" panose="020B0503030403020204" pitchFamily="34" charset="0"/>
            </a:endParaRPr>
          </a:p>
        </p:txBody>
      </p:sp>
      <p:sp>
        <p:nvSpPr>
          <p:cNvPr id="200" name="Page number"/>
          <p:cNvSpPr txBox="1">
            <a:spLocks noGrp="1"/>
          </p:cNvSpPr>
          <p:nvPr>
            <p:ph type="sldNum" idx="12"/>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dirty="0"/>
          </a:p>
        </p:txBody>
      </p:sp>
      <p:sp>
        <p:nvSpPr>
          <p:cNvPr id="202" name="Simplifying User Experiences" descr="Slide title&#10;"/>
          <p:cNvSpPr txBox="1"/>
          <p:nvPr/>
        </p:nvSpPr>
        <p:spPr>
          <a:xfrm>
            <a:off x="566375" y="618875"/>
            <a:ext cx="7673100" cy="1837200"/>
          </a:xfrm>
          <a:prstGeom prst="rect">
            <a:avLst/>
          </a:prstGeom>
          <a:noFill/>
          <a:ln>
            <a:noFill/>
          </a:ln>
        </p:spPr>
        <p:txBody>
          <a:bodyPr spcFirstLastPara="1" wrap="square" lIns="91425" tIns="91425" rIns="91425" bIns="91425" anchor="t" anchorCtr="0">
            <a:noAutofit/>
          </a:bodyPr>
          <a:lstStyle/>
          <a:p>
            <a:r>
              <a:rPr lang="en-US" sz="4800" b="1" dirty="0">
                <a:solidFill>
                  <a:srgbClr val="F0F0F0"/>
                </a:solidFill>
                <a:latin typeface="Source Sans Pro"/>
                <a:ea typeface="Source Sans Pro"/>
                <a:cs typeface="Source Sans Pro"/>
                <a:sym typeface="Source Sans Pro"/>
              </a:rPr>
              <a:t>Simplifying user experiences for complex content </a:t>
            </a:r>
            <a:r>
              <a:rPr lang="en-US" sz="4800" b="1" dirty="0">
                <a:solidFill>
                  <a:srgbClr val="CCECF2"/>
                </a:solidFill>
                <a:latin typeface="Source Sans Pro"/>
                <a:ea typeface="Source Sans Pro"/>
                <a:cs typeface="Source Sans Pro"/>
                <a:sym typeface="Source Sans Pro"/>
              </a:rPr>
              <a:t>at </a:t>
            </a:r>
            <a:r>
              <a:rPr lang="en-US" sz="4800" b="1" dirty="0" err="1">
                <a:solidFill>
                  <a:srgbClr val="CCECF2"/>
                </a:solidFill>
                <a:latin typeface="Source Sans Pro"/>
                <a:ea typeface="Source Sans Pro"/>
                <a:cs typeface="Source Sans Pro"/>
                <a:sym typeface="Source Sans Pro"/>
              </a:rPr>
              <a:t>USAGov</a:t>
            </a:r>
            <a:endParaRPr lang="en-US" sz="4800" dirty="0"/>
          </a:p>
          <a:p>
            <a:pPr lvl="0"/>
            <a:endParaRPr sz="4200" b="1" dirty="0">
              <a:solidFill>
                <a:srgbClr val="CCECF2"/>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Title"/>
          <p:cNvSpPr txBox="1">
            <a:spLocks noGrp="1"/>
          </p:cNvSpPr>
          <p:nvPr>
            <p:ph type="ctrTitle" idx="4294967295"/>
          </p:nvPr>
        </p:nvSpPr>
        <p:spPr>
          <a:xfrm>
            <a:off x="677834" y="435216"/>
            <a:ext cx="7386638" cy="844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chemeClr val="bg1"/>
                </a:solidFill>
                <a:latin typeface="Source Sans Pro SemiBold" panose="020F0502020204030204" pitchFamily="34" charset="0"/>
                <a:ea typeface="Source Sans Pro"/>
                <a:cs typeface="Source Sans Pro SemiBold" panose="020F0502020204030204" pitchFamily="34" charset="0"/>
                <a:sym typeface="Source Sans Pro"/>
              </a:rPr>
              <a:t>Building the tool</a:t>
            </a:r>
            <a:endParaRPr sz="3000" b="1" dirty="0">
              <a:solidFill>
                <a:schemeClr val="bg1"/>
              </a:solidFill>
              <a:latin typeface="Source Sans Pro SemiBold" panose="020F0502020204030204" pitchFamily="34" charset="0"/>
              <a:ea typeface="Source Sans Pro"/>
              <a:cs typeface="Source Sans Pro SemiBold" panose="020F0502020204030204" pitchFamily="34" charset="0"/>
              <a:sym typeface="Source Sans Pro"/>
            </a:endParaRPr>
          </a:p>
        </p:txBody>
      </p:sp>
      <p:pic>
        <p:nvPicPr>
          <p:cNvPr id="287" name="What type of scam screenshot" descr="Scams wizard screenshot, step 1.&#10;&#10;The first screen of the scams wizard asks &quot;what type of scam do you want to report?&quot; A number of options are presented, and banking is selected."/>
          <p:cNvPicPr preferRelativeResize="0"/>
          <p:nvPr/>
        </p:nvPicPr>
        <p:blipFill rotWithShape="1">
          <a:blip r:embed="rId3">
            <a:alphaModFix/>
          </a:blip>
          <a:srcRect l="5375" r="4583"/>
          <a:stretch/>
        </p:blipFill>
        <p:spPr>
          <a:xfrm>
            <a:off x="384550" y="1279766"/>
            <a:ext cx="2550699" cy="2461799"/>
          </a:xfrm>
          <a:prstGeom prst="rect">
            <a:avLst/>
          </a:prstGeom>
          <a:noFill/>
          <a:ln w="9525" cap="flat" cmpd="sng">
            <a:solidFill>
              <a:srgbClr val="E5E5E5"/>
            </a:solidFill>
            <a:prstDash val="solid"/>
            <a:round/>
            <a:headEnd type="none" w="sm" len="sm"/>
            <a:tailEnd type="none" w="sm" len="sm"/>
          </a:ln>
          <a:effectLst>
            <a:outerShdw blurRad="142875" dist="76200" dir="3300000" algn="bl" rotWithShape="0">
              <a:schemeClr val="dk1">
                <a:alpha val="10000"/>
              </a:schemeClr>
            </a:outerShdw>
          </a:effectLst>
        </p:spPr>
      </p:pic>
      <p:cxnSp>
        <p:nvCxnSpPr>
          <p:cNvPr id="290" name="First arrow" descr="Dark blue colored arrow pointing right&#10;&#10;"/>
          <p:cNvCxnSpPr>
            <a:stCxn id="287" idx="3"/>
            <a:endCxn id="288" idx="1"/>
          </p:cNvCxnSpPr>
          <p:nvPr/>
        </p:nvCxnSpPr>
        <p:spPr>
          <a:xfrm>
            <a:off x="2935249" y="2510666"/>
            <a:ext cx="319500" cy="0"/>
          </a:xfrm>
          <a:prstGeom prst="straightConnector1">
            <a:avLst/>
          </a:prstGeom>
          <a:noFill/>
          <a:ln w="9525" cap="flat" cmpd="sng">
            <a:solidFill>
              <a:schemeClr val="dk2"/>
            </a:solidFill>
            <a:prstDash val="solid"/>
            <a:round/>
            <a:headEnd type="none" w="med" len="med"/>
            <a:tailEnd type="triangle" w="med" len="med"/>
          </a:ln>
        </p:spPr>
      </p:cxnSp>
      <p:pic>
        <p:nvPicPr>
          <p:cNvPr id="288" name="Banking scam screenhot" descr="Scams wizard screenshot, step 2.&#10;&#10;The second screen of the scams wizard asks the user to select a type of banking scam. A number of options are listed, and phishing is selected."/>
          <p:cNvPicPr preferRelativeResize="0"/>
          <p:nvPr/>
        </p:nvPicPr>
        <p:blipFill rotWithShape="1">
          <a:blip r:embed="rId4">
            <a:alphaModFix/>
          </a:blip>
          <a:srcRect l="4802" r="4073"/>
          <a:stretch/>
        </p:blipFill>
        <p:spPr>
          <a:xfrm>
            <a:off x="3254700" y="1279766"/>
            <a:ext cx="3055801" cy="2461800"/>
          </a:xfrm>
          <a:prstGeom prst="rect">
            <a:avLst/>
          </a:prstGeom>
          <a:noFill/>
          <a:ln w="9525" cap="flat" cmpd="sng">
            <a:solidFill>
              <a:srgbClr val="E5E5E5"/>
            </a:solidFill>
            <a:prstDash val="solid"/>
            <a:round/>
            <a:headEnd type="none" w="sm" len="sm"/>
            <a:tailEnd type="none" w="sm" len="sm"/>
          </a:ln>
          <a:effectLst>
            <a:outerShdw blurRad="142875" dist="76200" dir="3300000" algn="bl" rotWithShape="0">
              <a:schemeClr val="dk1">
                <a:alpha val="10000"/>
              </a:schemeClr>
            </a:outerShdw>
          </a:effectLst>
        </p:spPr>
      </p:pic>
      <p:cxnSp>
        <p:nvCxnSpPr>
          <p:cNvPr id="291" name="Second arrow" descr="Dark blue arrow pointing right&#10;"/>
          <p:cNvCxnSpPr/>
          <p:nvPr/>
        </p:nvCxnSpPr>
        <p:spPr>
          <a:xfrm>
            <a:off x="6310499" y="2510666"/>
            <a:ext cx="319500" cy="0"/>
          </a:xfrm>
          <a:prstGeom prst="straightConnector1">
            <a:avLst/>
          </a:prstGeom>
          <a:noFill/>
          <a:ln w="9525" cap="flat" cmpd="sng">
            <a:solidFill>
              <a:schemeClr val="dk2"/>
            </a:solidFill>
            <a:prstDash val="solid"/>
            <a:round/>
            <a:headEnd type="none" w="med" len="med"/>
            <a:tailEnd type="triangle" w="med" len="med"/>
          </a:ln>
        </p:spPr>
      </p:cxnSp>
      <p:pic>
        <p:nvPicPr>
          <p:cNvPr id="289" name="Phishing scam screenshot" descr="Scams wizard screenshot, step 3.&#10;&#10;The third and final screen offers information about phishing scams, how to report the scam, and where to learn more about preventing phishing scams."/>
          <p:cNvPicPr preferRelativeResize="0"/>
          <p:nvPr/>
        </p:nvPicPr>
        <p:blipFill rotWithShape="1">
          <a:blip r:embed="rId5">
            <a:alphaModFix/>
          </a:blip>
          <a:srcRect l="4987" r="4498"/>
          <a:stretch/>
        </p:blipFill>
        <p:spPr>
          <a:xfrm>
            <a:off x="6629950" y="1279766"/>
            <a:ext cx="2180299" cy="2461801"/>
          </a:xfrm>
          <a:prstGeom prst="rect">
            <a:avLst/>
          </a:prstGeom>
          <a:noFill/>
          <a:ln w="9525" cap="flat" cmpd="sng">
            <a:solidFill>
              <a:srgbClr val="E5E5E5"/>
            </a:solidFill>
            <a:prstDash val="solid"/>
            <a:round/>
            <a:headEnd type="none" w="sm" len="sm"/>
            <a:tailEnd type="none" w="sm" len="sm"/>
          </a:ln>
          <a:effectLst>
            <a:outerShdw blurRad="142875" dist="76200" dir="3300000" algn="bl" rotWithShape="0">
              <a:schemeClr val="dk1">
                <a:alpha val="10000"/>
              </a:schemeClr>
            </a:outerShdw>
          </a:effectLst>
        </p:spPr>
      </p:pic>
      <p:sp>
        <p:nvSpPr>
          <p:cNvPr id="285"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69207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 name="Title 1">
            <a:extLst>
              <a:ext uri="{FF2B5EF4-FFF2-40B4-BE49-F238E27FC236}">
                <a16:creationId xmlns:a16="http://schemas.microsoft.com/office/drawing/2014/main" id="{29BCEB70-9498-CFDD-341A-CE009C1DA12F}"/>
              </a:ext>
            </a:extLst>
          </p:cNvPr>
          <p:cNvSpPr>
            <a:spLocks noGrp="1"/>
          </p:cNvSpPr>
          <p:nvPr>
            <p:ph type="title" idx="4294967295"/>
          </p:nvPr>
        </p:nvSpPr>
        <p:spPr>
          <a:xfrm>
            <a:off x="0" y="444500"/>
            <a:ext cx="8521700" cy="573088"/>
          </a:xfrm>
        </p:spPr>
        <p:txBody>
          <a:bodyPr/>
          <a:lstStyle/>
          <a:p>
            <a:r>
              <a:rPr lang="en-US" dirty="0">
                <a:solidFill>
                  <a:srgbClr val="CCECF2"/>
                </a:solidFill>
              </a:rPr>
              <a:t>Our usability testing</a:t>
            </a:r>
          </a:p>
        </p:txBody>
      </p:sp>
      <p:sp>
        <p:nvSpPr>
          <p:cNvPr id="299" name="Number three" descr="Title slide indicates that the following slides will report on USAGov metrics." title="USAGov Web Metrics"/>
          <p:cNvSpPr txBox="1"/>
          <p:nvPr/>
        </p:nvSpPr>
        <p:spPr>
          <a:xfrm>
            <a:off x="718775" y="1892675"/>
            <a:ext cx="5487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chemeClr val="lt1"/>
                </a:solidFill>
                <a:latin typeface="Source Sans Pro"/>
                <a:ea typeface="Source Sans Pro"/>
                <a:cs typeface="Source Sans Pro"/>
                <a:sym typeface="Source Sans Pro"/>
              </a:rPr>
              <a:t>3</a:t>
            </a:r>
            <a:endParaRPr sz="4000">
              <a:solidFill>
                <a:schemeClr val="lt1"/>
              </a:solidFill>
              <a:latin typeface="Source Sans Pro SemiBold"/>
              <a:ea typeface="Source Sans Pro SemiBold"/>
              <a:cs typeface="Source Sans Pro SemiBold"/>
              <a:sym typeface="Source Sans Pro SemiBold"/>
            </a:endParaRPr>
          </a:p>
        </p:txBody>
      </p:sp>
      <p:sp>
        <p:nvSpPr>
          <p:cNvPr id="297" name="Usability testing" descr="Analytics for FY2023 Quarter 2 (title slide)" title="PX Portfolio"/>
          <p:cNvSpPr txBox="1"/>
          <p:nvPr/>
        </p:nvSpPr>
        <p:spPr>
          <a:xfrm>
            <a:off x="1327775" y="1863650"/>
            <a:ext cx="55947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500" b="1">
                <a:solidFill>
                  <a:srgbClr val="11385B"/>
                </a:solidFill>
                <a:latin typeface="Source Sans Pro"/>
                <a:ea typeface="Source Sans Pro"/>
                <a:cs typeface="Source Sans Pro"/>
                <a:sym typeface="Source Sans Pro"/>
              </a:rPr>
              <a:t>Usability testing</a:t>
            </a:r>
            <a:endParaRPr sz="4500" b="1">
              <a:solidFill>
                <a:srgbClr val="CCECF2"/>
              </a:solidFill>
              <a:latin typeface="Source Sans Pro"/>
              <a:ea typeface="Source Sans Pro"/>
              <a:cs typeface="Source Sans Pro"/>
              <a:sym typeface="Source Sans Pro"/>
            </a:endParaRPr>
          </a:p>
        </p:txBody>
      </p:sp>
      <p:sp>
        <p:nvSpPr>
          <p:cNvPr id="296"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2" name="Title 1">
            <a:extLst>
              <a:ext uri="{FF2B5EF4-FFF2-40B4-BE49-F238E27FC236}">
                <a16:creationId xmlns:a16="http://schemas.microsoft.com/office/drawing/2014/main" id="{669B9793-6818-FACC-C497-A1A1546671EB}"/>
              </a:ext>
            </a:extLst>
          </p:cNvPr>
          <p:cNvSpPr>
            <a:spLocks noGrp="1"/>
          </p:cNvSpPr>
          <p:nvPr>
            <p:ph type="title" idx="4294967295"/>
          </p:nvPr>
        </p:nvSpPr>
        <p:spPr>
          <a:xfrm>
            <a:off x="671331" y="439911"/>
            <a:ext cx="4097439" cy="693000"/>
          </a:xfrm>
        </p:spPr>
        <p:txBody>
          <a:bodyPr/>
          <a:lstStyle/>
          <a:p>
            <a:r>
              <a:rPr lang="en-US" sz="3000" b="1" dirty="0">
                <a:solidFill>
                  <a:schemeClr val="bg1"/>
                </a:solidFill>
                <a:latin typeface="Source Sans Pro SemiBold" panose="020F0502020204030204" pitchFamily="34" charset="0"/>
                <a:cs typeface="Source Sans Pro SemiBold" panose="020F0502020204030204" pitchFamily="34" charset="0"/>
              </a:rPr>
              <a:t>About this usability test</a:t>
            </a:r>
          </a:p>
        </p:txBody>
      </p:sp>
      <p:pic>
        <p:nvPicPr>
          <p:cNvPr id="316" name="USA Gov logo" descr="USA.Gov logo."/>
          <p:cNvPicPr preferRelativeResize="0"/>
          <p:nvPr/>
        </p:nvPicPr>
        <p:blipFill>
          <a:blip r:embed="rId3">
            <a:alphaModFix/>
          </a:blip>
          <a:stretch>
            <a:fillRect/>
          </a:stretch>
        </p:blipFill>
        <p:spPr>
          <a:xfrm>
            <a:off x="877752" y="1879839"/>
            <a:ext cx="505900" cy="505900"/>
          </a:xfrm>
          <a:prstGeom prst="rect">
            <a:avLst/>
          </a:prstGeom>
          <a:noFill/>
          <a:ln>
            <a:noFill/>
          </a:ln>
        </p:spPr>
      </p:pic>
      <p:sp>
        <p:nvSpPr>
          <p:cNvPr id="305" name="Tested our Scams Wizard prototype" descr="Title slide indicates that the following slides will report on USAGov metrics." title="USAGov Web Metrics"/>
          <p:cNvSpPr txBox="1"/>
          <p:nvPr/>
        </p:nvSpPr>
        <p:spPr>
          <a:xfrm>
            <a:off x="1420376" y="1823050"/>
            <a:ext cx="2423400" cy="94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Tested our Scams Wizard prototype</a:t>
            </a:r>
            <a:endParaRPr sz="1800" dirty="0">
              <a:solidFill>
                <a:srgbClr val="11385B"/>
              </a:solidFill>
              <a:latin typeface="Source Sans Pro Light"/>
              <a:ea typeface="Source Sans Pro Light"/>
              <a:cs typeface="Source Sans Pro Light"/>
              <a:sym typeface="Source Sans Pro Light"/>
            </a:endParaRPr>
          </a:p>
        </p:txBody>
      </p:sp>
      <p:pic>
        <p:nvPicPr>
          <p:cNvPr id="315" name="Stopwatch icon" descr="Stopwatch timer running time icon."/>
          <p:cNvPicPr preferRelativeResize="0"/>
          <p:nvPr/>
        </p:nvPicPr>
        <p:blipFill>
          <a:blip r:embed="rId4">
            <a:alphaModFix/>
          </a:blip>
          <a:stretch>
            <a:fillRect/>
          </a:stretch>
        </p:blipFill>
        <p:spPr>
          <a:xfrm>
            <a:off x="849750" y="3288403"/>
            <a:ext cx="505900" cy="505900"/>
          </a:xfrm>
          <a:prstGeom prst="rect">
            <a:avLst/>
          </a:prstGeom>
          <a:noFill/>
          <a:ln>
            <a:noFill/>
          </a:ln>
        </p:spPr>
      </p:pic>
      <p:sp>
        <p:nvSpPr>
          <p:cNvPr id="311" name="30 minutes interviews" descr="Title slide indicates that the following slides will report on USAGov metrics." title="USAGov Web Metrics"/>
          <p:cNvSpPr txBox="1"/>
          <p:nvPr/>
        </p:nvSpPr>
        <p:spPr>
          <a:xfrm>
            <a:off x="1433200" y="3222178"/>
            <a:ext cx="2766300" cy="69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30 minute conversational interviews</a:t>
            </a:r>
            <a:endParaRPr sz="1800" dirty="0">
              <a:solidFill>
                <a:srgbClr val="11385B"/>
              </a:solidFill>
              <a:latin typeface="Source Sans Pro Light"/>
              <a:ea typeface="Source Sans Pro Light"/>
              <a:cs typeface="Source Sans Pro Light"/>
              <a:sym typeface="Source Sans Pro Light"/>
            </a:endParaRPr>
          </a:p>
        </p:txBody>
      </p:sp>
      <p:pic>
        <p:nvPicPr>
          <p:cNvPr id="314" name="Customer service icon" descr="Help support icon."/>
          <p:cNvPicPr preferRelativeResize="0"/>
          <p:nvPr/>
        </p:nvPicPr>
        <p:blipFill>
          <a:blip r:embed="rId5">
            <a:alphaModFix/>
          </a:blip>
          <a:stretch>
            <a:fillRect/>
          </a:stretch>
        </p:blipFill>
        <p:spPr>
          <a:xfrm>
            <a:off x="4645327" y="1876017"/>
            <a:ext cx="505900" cy="487732"/>
          </a:xfrm>
          <a:prstGeom prst="rect">
            <a:avLst/>
          </a:prstGeom>
          <a:noFill/>
          <a:ln>
            <a:noFill/>
          </a:ln>
        </p:spPr>
      </p:pic>
      <p:sp>
        <p:nvSpPr>
          <p:cNvPr id="312" name="Remote and moderated" descr="Title slide indicates that the following slides will report on USAGov metrics." title="USAGov Web Metrics"/>
          <p:cNvSpPr txBox="1"/>
          <p:nvPr/>
        </p:nvSpPr>
        <p:spPr>
          <a:xfrm>
            <a:off x="5353950" y="1750875"/>
            <a:ext cx="2423400" cy="9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Remote and moderated  </a:t>
            </a:r>
            <a:endParaRPr sz="1800" dirty="0">
              <a:solidFill>
                <a:srgbClr val="11385B"/>
              </a:solidFill>
              <a:latin typeface="Source Sans Pro Light"/>
              <a:ea typeface="Source Sans Pro Light"/>
              <a:cs typeface="Source Sans Pro Light"/>
              <a:sym typeface="Source Sans Pro Light"/>
            </a:endParaRPr>
          </a:p>
        </p:txBody>
      </p:sp>
      <p:pic>
        <p:nvPicPr>
          <p:cNvPr id="318" name="Hand with mobile icon" descr="Hand holding mobile icon."/>
          <p:cNvPicPr preferRelativeResize="0"/>
          <p:nvPr/>
        </p:nvPicPr>
        <p:blipFill>
          <a:blip r:embed="rId6">
            <a:alphaModFix/>
          </a:blip>
          <a:stretch>
            <a:fillRect/>
          </a:stretch>
        </p:blipFill>
        <p:spPr>
          <a:xfrm>
            <a:off x="4663076" y="3302078"/>
            <a:ext cx="510875" cy="510830"/>
          </a:xfrm>
          <a:prstGeom prst="rect">
            <a:avLst/>
          </a:prstGeom>
          <a:noFill/>
          <a:ln>
            <a:noFill/>
          </a:ln>
        </p:spPr>
      </p:pic>
      <p:sp>
        <p:nvSpPr>
          <p:cNvPr id="313" name="English &amp; Spanish mobile and desktop users" descr="Title slide indicates that the following slides will report on USAGov metrics." title="USAGov Web Metrics"/>
          <p:cNvSpPr txBox="1"/>
          <p:nvPr/>
        </p:nvSpPr>
        <p:spPr>
          <a:xfrm>
            <a:off x="5353950" y="3222178"/>
            <a:ext cx="3509964" cy="69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5 English &amp; 1 Spanish mobile users</a:t>
            </a:r>
            <a:endParaRPr sz="1800" dirty="0">
              <a:solidFill>
                <a:srgbClr val="11385B"/>
              </a:solidFill>
              <a:latin typeface="Source Sans Pro Light"/>
              <a:ea typeface="Source Sans Pro Light"/>
              <a:cs typeface="Source Sans Pro Light"/>
              <a:sym typeface="Source Sans Pro Light"/>
            </a:endParaRPr>
          </a:p>
          <a:p>
            <a:pPr marL="0" lvl="0" indent="0" algn="l" rtl="0">
              <a:lnSpc>
                <a:spcPct val="115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4 English &amp; 4 Spanish desktop users</a:t>
            </a:r>
            <a:endParaRPr sz="1800" dirty="0">
              <a:solidFill>
                <a:srgbClr val="11385B"/>
              </a:solidFill>
              <a:latin typeface="Source Sans Pro Light"/>
              <a:ea typeface="Source Sans Pro Light"/>
              <a:cs typeface="Source Sans Pro Light"/>
              <a:sym typeface="Source Sans Pro Light"/>
            </a:endParaRPr>
          </a:p>
        </p:txBody>
      </p:sp>
      <p:sp>
        <p:nvSpPr>
          <p:cNvPr id="308"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09947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Title"/>
          <p:cNvSpPr txBox="1">
            <a:spLocks noGrp="1"/>
          </p:cNvSpPr>
          <p:nvPr>
            <p:ph type="ctrTitle" idx="4294967295"/>
          </p:nvPr>
        </p:nvSpPr>
        <p:spPr>
          <a:xfrm>
            <a:off x="670324" y="439838"/>
            <a:ext cx="6911094" cy="6713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bg1"/>
                </a:solidFill>
                <a:latin typeface="Source Sans Pro SemiBold" panose="020F0502020204030204" pitchFamily="34" charset="0"/>
                <a:ea typeface="Source Sans Pro"/>
                <a:cs typeface="Source Sans Pro SemiBold" panose="020F0502020204030204" pitchFamily="34" charset="0"/>
                <a:sym typeface="Source Sans Pro"/>
              </a:rPr>
              <a:t>Testing our mobile prototype with a user</a:t>
            </a:r>
            <a:endParaRPr sz="3000" b="1" dirty="0">
              <a:solidFill>
                <a:schemeClr val="bg1"/>
              </a:solidFill>
              <a:latin typeface="Source Sans Pro SemiBold" panose="020F0502020204030204" pitchFamily="34" charset="0"/>
              <a:ea typeface="Source Sans Pro"/>
              <a:cs typeface="Source Sans Pro SemiBold" panose="020F0502020204030204" pitchFamily="34" charset="0"/>
              <a:sym typeface="Source Sans Pro"/>
            </a:endParaRPr>
          </a:p>
        </p:txBody>
      </p:sp>
      <p:sp>
        <p:nvSpPr>
          <p:cNvPr id="323"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3" name="Screenshot usability testing" descr="Screenshot of a usability testing video call. &#10;">
            <a:extLst>
              <a:ext uri="{FF2B5EF4-FFF2-40B4-BE49-F238E27FC236}">
                <a16:creationId xmlns:a16="http://schemas.microsoft.com/office/drawing/2014/main" id="{7A3AF454-254F-7D25-CD38-C7D2343141EF}"/>
              </a:ext>
            </a:extLst>
          </p:cNvPr>
          <p:cNvGrpSpPr/>
          <p:nvPr/>
        </p:nvGrpSpPr>
        <p:grpSpPr>
          <a:xfrm>
            <a:off x="670325" y="1246830"/>
            <a:ext cx="3368275" cy="3243856"/>
            <a:chOff x="670325" y="1246830"/>
            <a:chExt cx="3368275" cy="3243856"/>
          </a:xfrm>
        </p:grpSpPr>
        <p:pic>
          <p:nvPicPr>
            <p:cNvPr id="326" name="Usability testing screenshot" descr="Screenshot of our moderated usability testing&#10;"/>
            <p:cNvPicPr preferRelativeResize="0"/>
            <p:nvPr/>
          </p:nvPicPr>
          <p:blipFill>
            <a:blip r:embed="rId3">
              <a:alphaModFix/>
            </a:blip>
            <a:stretch>
              <a:fillRect/>
            </a:stretch>
          </p:blipFill>
          <p:spPr>
            <a:xfrm>
              <a:off x="670325" y="1246830"/>
              <a:ext cx="3368275" cy="3243856"/>
            </a:xfrm>
            <a:prstGeom prst="rect">
              <a:avLst/>
            </a:prstGeom>
            <a:noFill/>
            <a:ln>
              <a:noFill/>
            </a:ln>
            <a:effectLst>
              <a:outerShdw blurRad="142875" dist="76200" dir="3300000" algn="bl" rotWithShape="0">
                <a:srgbClr val="000000">
                  <a:alpha val="10000"/>
                </a:srgbClr>
              </a:outerShdw>
            </a:effectLst>
          </p:spPr>
        </p:pic>
        <p:sp>
          <p:nvSpPr>
            <p:cNvPr id="11" name="Black rectangle" descr="Black rectangle&#10;">
              <a:extLst>
                <a:ext uri="{FF2B5EF4-FFF2-40B4-BE49-F238E27FC236}">
                  <a16:creationId xmlns:a16="http://schemas.microsoft.com/office/drawing/2014/main" id="{7DAD5732-66AE-C902-6854-7BF697B81A80}"/>
                </a:ext>
              </a:extLst>
            </p:cNvPr>
            <p:cNvSpPr/>
            <p:nvPr/>
          </p:nvSpPr>
          <p:spPr>
            <a:xfrm>
              <a:off x="958850" y="1374776"/>
              <a:ext cx="841375" cy="171450"/>
            </a:xfrm>
            <a:prstGeom prst="rect">
              <a:avLst/>
            </a:prstGeom>
            <a:solidFill>
              <a:srgbClr val="1A1D1F"/>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 name="Rounded Rectangular Callout 2">
            <a:extLst>
              <a:ext uri="{FF2B5EF4-FFF2-40B4-BE49-F238E27FC236}">
                <a16:creationId xmlns:a16="http://schemas.microsoft.com/office/drawing/2014/main" id="{BE210DBD-81FB-6104-C66F-4502FBB0D361}"/>
              </a:ext>
            </a:extLst>
          </p:cNvPr>
          <p:cNvSpPr/>
          <p:nvPr/>
        </p:nvSpPr>
        <p:spPr>
          <a:xfrm>
            <a:off x="4572000" y="1246830"/>
            <a:ext cx="3901675" cy="3243856"/>
          </a:xfrm>
          <a:prstGeom prst="wedgeRoundRectCallout">
            <a:avLst>
              <a:gd name="adj1" fmla="val -72243"/>
              <a:gd name="adj2" fmla="val -41479"/>
              <a:gd name="adj3" fmla="val 16667"/>
            </a:avLst>
          </a:prstGeom>
          <a:solidFill>
            <a:schemeClr val="bg2">
              <a:lumMod val="20000"/>
              <a:lumOff val="80000"/>
            </a:schemeClr>
          </a:solidFill>
          <a:ln w="12700">
            <a:solidFill>
              <a:schemeClr val="bg2"/>
            </a:solidFill>
          </a:ln>
          <a:effectLst>
            <a:outerShdw blurRad="50800" dist="50046" dir="2100000" algn="tl" rotWithShape="0">
              <a:prstClr val="black">
                <a:alpha val="756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457200" lvl="0" indent="0" algn="just" rtl="0">
              <a:lnSpc>
                <a:spcPct val="115000"/>
              </a:lnSpc>
              <a:spcBef>
                <a:spcPts val="1000"/>
              </a:spcBef>
              <a:spcAft>
                <a:spcPts val="0"/>
              </a:spcAft>
              <a:buNone/>
            </a:pPr>
            <a:endParaRPr lang="en-US" sz="1400" i="1" dirty="0">
              <a:solidFill>
                <a:srgbClr val="11385B"/>
              </a:solidFill>
              <a:latin typeface="Source Sans Pro"/>
              <a:ea typeface="Source Sans Pro"/>
              <a:cs typeface="Source Sans Pro"/>
              <a:sym typeface="Source Sans Pro"/>
            </a:endParaRPr>
          </a:p>
          <a:p>
            <a:pPr marL="0" lvl="0" indent="0" algn="just" rtl="0">
              <a:lnSpc>
                <a:spcPct val="115000"/>
              </a:lnSpc>
              <a:spcBef>
                <a:spcPts val="0"/>
              </a:spcBef>
              <a:spcAft>
                <a:spcPts val="0"/>
              </a:spcAft>
              <a:buClr>
                <a:schemeClr val="dk1"/>
              </a:buClr>
              <a:buSzPts val="1100"/>
              <a:buFont typeface="Arial"/>
              <a:buNone/>
            </a:pPr>
            <a:r>
              <a:rPr lang="en-US" sz="1400" b="1" i="1" dirty="0">
                <a:solidFill>
                  <a:srgbClr val="11385B"/>
                </a:solidFill>
                <a:latin typeface="Source Sans Pro"/>
                <a:ea typeface="Source Sans Pro"/>
                <a:cs typeface="Source Sans Pro"/>
                <a:sym typeface="Source Sans Pro"/>
              </a:rPr>
              <a:t>Moderator</a:t>
            </a:r>
            <a:r>
              <a:rPr lang="en-US" sz="1400" i="1" dirty="0">
                <a:solidFill>
                  <a:srgbClr val="11385B"/>
                </a:solidFill>
                <a:latin typeface="Source Sans Pro"/>
                <a:ea typeface="Source Sans Pro"/>
                <a:cs typeface="Source Sans Pro"/>
                <a:sym typeface="Source Sans Pro"/>
              </a:rPr>
              <a:t>: “Do you prefer the shorter screen, to the point or do you feel like that little bit of extra information would be helpful?”</a:t>
            </a:r>
          </a:p>
          <a:p>
            <a:pPr marL="0" lvl="0" indent="0" algn="just" rtl="0">
              <a:lnSpc>
                <a:spcPct val="115000"/>
              </a:lnSpc>
              <a:spcBef>
                <a:spcPts val="0"/>
              </a:spcBef>
              <a:spcAft>
                <a:spcPts val="0"/>
              </a:spcAft>
              <a:buClr>
                <a:schemeClr val="dk1"/>
              </a:buClr>
              <a:buSzPts val="1100"/>
              <a:buFont typeface="Arial"/>
              <a:buNone/>
            </a:pPr>
            <a:endParaRPr lang="en-US" sz="1400" i="1" dirty="0">
              <a:solidFill>
                <a:srgbClr val="11385B"/>
              </a:solidFill>
              <a:latin typeface="Source Sans Pro"/>
              <a:ea typeface="Source Sans Pro"/>
              <a:cs typeface="Source Sans Pro"/>
              <a:sym typeface="Source Sans Pro"/>
            </a:endParaRPr>
          </a:p>
          <a:p>
            <a:pPr marL="0" lvl="0" indent="0" algn="just" rtl="0">
              <a:lnSpc>
                <a:spcPct val="115000"/>
              </a:lnSpc>
              <a:spcBef>
                <a:spcPts val="0"/>
              </a:spcBef>
              <a:spcAft>
                <a:spcPts val="0"/>
              </a:spcAft>
              <a:buClr>
                <a:schemeClr val="dk1"/>
              </a:buClr>
              <a:buSzPts val="1100"/>
              <a:buFont typeface="Arial"/>
              <a:buNone/>
            </a:pPr>
            <a:r>
              <a:rPr lang="en-US" sz="1400" b="1" dirty="0">
                <a:solidFill>
                  <a:srgbClr val="11385B"/>
                </a:solidFill>
                <a:latin typeface="Source Sans Pro"/>
                <a:ea typeface="Source Sans Pro"/>
                <a:cs typeface="Source Sans Pro"/>
                <a:sym typeface="Source Sans Pro"/>
              </a:rPr>
              <a:t>User</a:t>
            </a:r>
            <a:r>
              <a:rPr lang="en-US" sz="1400" dirty="0">
                <a:solidFill>
                  <a:srgbClr val="11385B"/>
                </a:solidFill>
                <a:latin typeface="Source Sans Pro"/>
                <a:ea typeface="Source Sans Pro"/>
                <a:cs typeface="Source Sans Pro"/>
                <a:sym typeface="Source Sans Pro"/>
              </a:rPr>
              <a:t>:</a:t>
            </a:r>
            <a:r>
              <a:rPr lang="en-US" sz="1400" i="1" dirty="0">
                <a:solidFill>
                  <a:srgbClr val="11385B"/>
                </a:solidFill>
                <a:latin typeface="Source Sans Pro"/>
                <a:ea typeface="Source Sans Pro"/>
                <a:cs typeface="Source Sans Pro"/>
                <a:sym typeface="Source Sans Pro"/>
              </a:rPr>
              <a:t> “To a person in this situation I think less is more. If you're having to look through too much information, you start getting a little confused and you even start panicking. The shorter version is right to the point and let’s me know what needs to be handled” </a:t>
            </a:r>
          </a:p>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2" name="Title 1">
            <a:extLst>
              <a:ext uri="{FF2B5EF4-FFF2-40B4-BE49-F238E27FC236}">
                <a16:creationId xmlns:a16="http://schemas.microsoft.com/office/drawing/2014/main" id="{507D18B3-B183-77FB-CFE8-6A548C55A772}"/>
              </a:ext>
            </a:extLst>
          </p:cNvPr>
          <p:cNvSpPr>
            <a:spLocks noGrp="1"/>
          </p:cNvSpPr>
          <p:nvPr>
            <p:ph type="title" idx="4294967295"/>
          </p:nvPr>
        </p:nvSpPr>
        <p:spPr>
          <a:xfrm>
            <a:off x="671333" y="439838"/>
            <a:ext cx="6817487" cy="671332"/>
          </a:xfrm>
        </p:spPr>
        <p:txBody>
          <a:bodyPr/>
          <a:lstStyle/>
          <a:p>
            <a:r>
              <a:rPr lang="en-US" sz="3000" b="1" dirty="0">
                <a:solidFill>
                  <a:schemeClr val="bg1"/>
                </a:solidFill>
                <a:latin typeface="Source Sans Pro SemiBold" panose="020F0502020204030204" pitchFamily="34" charset="0"/>
                <a:cs typeface="Source Sans Pro SemiBold" panose="020F0502020204030204" pitchFamily="34" charset="0"/>
              </a:rPr>
              <a:t>What we learned from this usability test </a:t>
            </a:r>
            <a:br>
              <a:rPr lang="en-US" sz="3000" b="1" dirty="0">
                <a:solidFill>
                  <a:schemeClr val="bg1"/>
                </a:solidFill>
                <a:latin typeface="Source Sans Pro SemiBold" panose="020F0502020204030204" pitchFamily="34" charset="0"/>
                <a:cs typeface="Source Sans Pro SemiBold" panose="020F0502020204030204" pitchFamily="34" charset="0"/>
              </a:rPr>
            </a:br>
            <a:br>
              <a:rPr lang="en-US" sz="3000" b="1" dirty="0">
                <a:solidFill>
                  <a:schemeClr val="bg1"/>
                </a:solidFill>
                <a:latin typeface="Source Sans Pro SemiBold" panose="020F0502020204030204" pitchFamily="34" charset="0"/>
                <a:cs typeface="Source Sans Pro SemiBold" panose="020F0502020204030204" pitchFamily="34" charset="0"/>
              </a:rPr>
            </a:br>
            <a:r>
              <a:rPr lang="en-US" sz="3000" b="1" dirty="0">
                <a:solidFill>
                  <a:schemeClr val="bg1"/>
                </a:solidFill>
                <a:latin typeface="Source Sans Pro SemiBold" panose="020F0502020204030204" pitchFamily="34" charset="0"/>
                <a:cs typeface="Source Sans Pro SemiBold" panose="020F0502020204030204" pitchFamily="34" charset="0"/>
              </a:rPr>
              <a:t>1</a:t>
            </a:r>
          </a:p>
        </p:txBody>
      </p:sp>
      <p:sp>
        <p:nvSpPr>
          <p:cNvPr id="336" name="Number 1" title="Number 1"/>
          <p:cNvSpPr txBox="1"/>
          <p:nvPr/>
        </p:nvSpPr>
        <p:spPr>
          <a:xfrm>
            <a:off x="1081237" y="1755532"/>
            <a:ext cx="335100" cy="51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solidFill>
                  <a:srgbClr val="11385B"/>
                </a:solidFill>
                <a:latin typeface="Source Sans Pro SemiBold"/>
                <a:ea typeface="Source Sans Pro SemiBold"/>
                <a:cs typeface="Source Sans Pro SemiBold"/>
                <a:sym typeface="Source Sans Pro SemiBold"/>
              </a:rPr>
              <a:t>1</a:t>
            </a:r>
            <a:endParaRPr sz="2000">
              <a:solidFill>
                <a:srgbClr val="11385B"/>
              </a:solidFill>
              <a:latin typeface="Source Sans Pro SemiBold"/>
              <a:ea typeface="Source Sans Pro SemiBold"/>
              <a:cs typeface="Source Sans Pro SemiBold"/>
              <a:sym typeface="Source Sans Pro SemiBold"/>
            </a:endParaRPr>
          </a:p>
        </p:txBody>
      </p:sp>
      <p:sp>
        <p:nvSpPr>
          <p:cNvPr id="331" name="Lesson 1" title="Participants highlighted the emotional stage and stressful times when experiencing a scam. "/>
          <p:cNvSpPr txBox="1"/>
          <p:nvPr/>
        </p:nvSpPr>
        <p:spPr>
          <a:xfrm>
            <a:off x="1024375" y="2260232"/>
            <a:ext cx="2124000" cy="94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Participants highlighted the emotional stage and stressful times when experiencing a scam. </a:t>
            </a:r>
            <a:endParaRPr sz="1800" dirty="0">
              <a:solidFill>
                <a:srgbClr val="11385B"/>
              </a:solidFill>
              <a:latin typeface="Source Sans Pro Light"/>
              <a:ea typeface="Source Sans Pro Light"/>
              <a:cs typeface="Source Sans Pro Light"/>
              <a:sym typeface="Source Sans Pro Light"/>
            </a:endParaRPr>
          </a:p>
        </p:txBody>
      </p:sp>
      <p:sp>
        <p:nvSpPr>
          <p:cNvPr id="333" name="Page Number "/>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2" name="Title 1">
            <a:extLst>
              <a:ext uri="{FF2B5EF4-FFF2-40B4-BE49-F238E27FC236}">
                <a16:creationId xmlns:a16="http://schemas.microsoft.com/office/drawing/2014/main" id="{49F2CF31-E893-7F9F-4184-8CBEBA945F10}"/>
              </a:ext>
            </a:extLst>
          </p:cNvPr>
          <p:cNvSpPr>
            <a:spLocks noGrp="1"/>
          </p:cNvSpPr>
          <p:nvPr>
            <p:ph type="title" idx="4294967295"/>
          </p:nvPr>
        </p:nvSpPr>
        <p:spPr>
          <a:xfrm>
            <a:off x="671332" y="439839"/>
            <a:ext cx="6817488" cy="671332"/>
          </a:xfrm>
        </p:spPr>
        <p:txBody>
          <a:bodyPr/>
          <a:lstStyle/>
          <a:p>
            <a:r>
              <a:rPr lang="en-US" sz="3000" b="1" dirty="0">
                <a:solidFill>
                  <a:schemeClr val="bg1"/>
                </a:solidFill>
                <a:latin typeface="Source Sans Pro SemiBold" panose="020F0502020204030204" pitchFamily="34" charset="0"/>
                <a:cs typeface="Source Sans Pro SemiBold" panose="020F0502020204030204" pitchFamily="34" charset="0"/>
              </a:rPr>
              <a:t>What we learned from this usability</a:t>
            </a:r>
            <a:r>
              <a:rPr lang="en-US" sz="3000" b="1" baseline="0" dirty="0">
                <a:solidFill>
                  <a:schemeClr val="bg1"/>
                </a:solidFill>
                <a:latin typeface="Source Sans Pro SemiBold" panose="020F0502020204030204" pitchFamily="34" charset="0"/>
                <a:cs typeface="Source Sans Pro SemiBold" panose="020F0502020204030204" pitchFamily="34" charset="0"/>
              </a:rPr>
              <a:t> test</a:t>
            </a:r>
            <a:br>
              <a:rPr lang="en-US" sz="3000" b="1" baseline="0" dirty="0">
                <a:solidFill>
                  <a:schemeClr val="bg1"/>
                </a:solidFill>
                <a:latin typeface="Source Sans Pro SemiBold" panose="020F0502020204030204" pitchFamily="34" charset="0"/>
                <a:cs typeface="Source Sans Pro SemiBold" panose="020F0502020204030204" pitchFamily="34" charset="0"/>
              </a:rPr>
            </a:br>
            <a:br>
              <a:rPr lang="en-US" sz="3000" b="1" baseline="0" dirty="0">
                <a:solidFill>
                  <a:schemeClr val="bg1"/>
                </a:solidFill>
                <a:latin typeface="Source Sans Pro SemiBold" panose="020F0502020204030204" pitchFamily="34" charset="0"/>
                <a:cs typeface="Source Sans Pro SemiBold" panose="020F0502020204030204" pitchFamily="34" charset="0"/>
              </a:rPr>
            </a:br>
            <a:r>
              <a:rPr lang="en-US" sz="3000" b="1" baseline="0" dirty="0">
                <a:solidFill>
                  <a:schemeClr val="bg1"/>
                </a:solidFill>
                <a:latin typeface="Source Sans Pro SemiBold" panose="020F0502020204030204" pitchFamily="34" charset="0"/>
                <a:cs typeface="Source Sans Pro SemiBold" panose="020F0502020204030204" pitchFamily="34" charset="0"/>
              </a:rPr>
              <a:t>2</a:t>
            </a:r>
            <a:endParaRPr lang="en-US" sz="3000" b="1" dirty="0">
              <a:solidFill>
                <a:schemeClr val="bg1"/>
              </a:solidFill>
              <a:latin typeface="Source Sans Pro SemiBold" panose="020F0502020204030204" pitchFamily="34" charset="0"/>
              <a:cs typeface="Source Sans Pro SemiBold" panose="020F0502020204030204" pitchFamily="34" charset="0"/>
            </a:endParaRPr>
          </a:p>
        </p:txBody>
      </p:sp>
      <p:sp>
        <p:nvSpPr>
          <p:cNvPr id="13" name="Number 1" title="Number 1">
            <a:extLst>
              <a:ext uri="{FF2B5EF4-FFF2-40B4-BE49-F238E27FC236}">
                <a16:creationId xmlns:a16="http://schemas.microsoft.com/office/drawing/2014/main" id="{749455BC-A18C-2895-6D27-B25C3C90552F}"/>
              </a:ext>
            </a:extLst>
          </p:cNvPr>
          <p:cNvSpPr txBox="1"/>
          <p:nvPr/>
        </p:nvSpPr>
        <p:spPr>
          <a:xfrm>
            <a:off x="1081237" y="1755532"/>
            <a:ext cx="335100" cy="51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solidFill>
                  <a:srgbClr val="11385B"/>
                </a:solidFill>
                <a:latin typeface="Source Sans Pro SemiBold"/>
                <a:ea typeface="Source Sans Pro SemiBold"/>
                <a:cs typeface="Source Sans Pro SemiBold"/>
                <a:sym typeface="Source Sans Pro SemiBold"/>
              </a:rPr>
              <a:t>1</a:t>
            </a:r>
            <a:endParaRPr sz="2000">
              <a:solidFill>
                <a:srgbClr val="11385B"/>
              </a:solidFill>
              <a:latin typeface="Source Sans Pro SemiBold"/>
              <a:ea typeface="Source Sans Pro SemiBold"/>
              <a:cs typeface="Source Sans Pro SemiBold"/>
              <a:sym typeface="Source Sans Pro SemiBold"/>
            </a:endParaRPr>
          </a:p>
        </p:txBody>
      </p:sp>
      <p:sp>
        <p:nvSpPr>
          <p:cNvPr id="11" name="Lesson 1" title="Participants highlighted the emotional stage and stressful times when experiencing a scam. ">
            <a:extLst>
              <a:ext uri="{FF2B5EF4-FFF2-40B4-BE49-F238E27FC236}">
                <a16:creationId xmlns:a16="http://schemas.microsoft.com/office/drawing/2014/main" id="{4AD791AB-AA06-D912-9E10-8647BBABCB73}"/>
              </a:ext>
            </a:extLst>
          </p:cNvPr>
          <p:cNvSpPr txBox="1"/>
          <p:nvPr/>
        </p:nvSpPr>
        <p:spPr>
          <a:xfrm>
            <a:off x="1024375" y="2260232"/>
            <a:ext cx="2124000" cy="94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Participants highlighted the emotional stage and stressful times when experiencing a scam. </a:t>
            </a:r>
            <a:endParaRPr sz="1800" dirty="0">
              <a:solidFill>
                <a:srgbClr val="11385B"/>
              </a:solidFill>
              <a:latin typeface="Source Sans Pro Light"/>
              <a:ea typeface="Source Sans Pro Light"/>
              <a:cs typeface="Source Sans Pro Light"/>
              <a:sym typeface="Source Sans Pro Light"/>
            </a:endParaRPr>
          </a:p>
        </p:txBody>
      </p:sp>
      <p:sp>
        <p:nvSpPr>
          <p:cNvPr id="10" name="Number 2" descr="Title slide indicates that the following slides will report on USAGov metrics." title="USAGov Web Metrics">
            <a:extLst>
              <a:ext uri="{FF2B5EF4-FFF2-40B4-BE49-F238E27FC236}">
                <a16:creationId xmlns:a16="http://schemas.microsoft.com/office/drawing/2014/main" id="{E3684B26-74EA-ACD4-73D2-1363550E2074}"/>
              </a:ext>
            </a:extLst>
          </p:cNvPr>
          <p:cNvSpPr txBox="1"/>
          <p:nvPr/>
        </p:nvSpPr>
        <p:spPr>
          <a:xfrm>
            <a:off x="3579262" y="1755532"/>
            <a:ext cx="335100" cy="51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dirty="0">
                <a:solidFill>
                  <a:srgbClr val="11385B"/>
                </a:solidFill>
                <a:latin typeface="Source Sans Pro SemiBold"/>
                <a:ea typeface="Source Sans Pro SemiBold"/>
                <a:cs typeface="Source Sans Pro SemiBold"/>
                <a:sym typeface="Source Sans Pro SemiBold"/>
              </a:rPr>
              <a:t>2</a:t>
            </a:r>
            <a:endParaRPr sz="2000" dirty="0">
              <a:solidFill>
                <a:srgbClr val="11385B"/>
              </a:solidFill>
              <a:latin typeface="Source Sans Pro SemiBold"/>
              <a:ea typeface="Source Sans Pro SemiBold"/>
              <a:cs typeface="Source Sans Pro SemiBold"/>
              <a:sym typeface="Source Sans Pro SemiBold"/>
            </a:endParaRPr>
          </a:p>
        </p:txBody>
      </p:sp>
      <p:sp>
        <p:nvSpPr>
          <p:cNvPr id="8" name="Lesson 2" descr="Title slide indicates that the following slides will report on USAGov metrics." title="USAGov Web Metrics">
            <a:extLst>
              <a:ext uri="{FF2B5EF4-FFF2-40B4-BE49-F238E27FC236}">
                <a16:creationId xmlns:a16="http://schemas.microsoft.com/office/drawing/2014/main" id="{59F00F9A-1F42-D388-3B81-B0A4CEADDE8D}"/>
              </a:ext>
            </a:extLst>
          </p:cNvPr>
          <p:cNvSpPr txBox="1"/>
          <p:nvPr/>
        </p:nvSpPr>
        <p:spPr>
          <a:xfrm>
            <a:off x="3522400" y="2260232"/>
            <a:ext cx="2223900" cy="94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By removing unnecessary wording and creating a cleaner wizard, the participants felt calmer.</a:t>
            </a:r>
            <a:endParaRPr sz="1800" dirty="0">
              <a:solidFill>
                <a:srgbClr val="11385B"/>
              </a:solidFill>
              <a:latin typeface="Source Sans Pro Light"/>
              <a:ea typeface="Source Sans Pro Light"/>
              <a:cs typeface="Source Sans Pro Light"/>
              <a:sym typeface="Source Sans Pro Light"/>
            </a:endParaRPr>
          </a:p>
        </p:txBody>
      </p:sp>
      <p:sp>
        <p:nvSpPr>
          <p:cNvPr id="343"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2" name="Title 1">
            <a:extLst>
              <a:ext uri="{FF2B5EF4-FFF2-40B4-BE49-F238E27FC236}">
                <a16:creationId xmlns:a16="http://schemas.microsoft.com/office/drawing/2014/main" id="{81835CDF-DB74-6BAB-BB6B-BEEFF358F2AB}"/>
              </a:ext>
            </a:extLst>
          </p:cNvPr>
          <p:cNvSpPr>
            <a:spLocks noGrp="1"/>
          </p:cNvSpPr>
          <p:nvPr>
            <p:ph type="title" idx="4294967295"/>
          </p:nvPr>
        </p:nvSpPr>
        <p:spPr>
          <a:xfrm>
            <a:off x="671332" y="439838"/>
            <a:ext cx="6817488" cy="671332"/>
          </a:xfrm>
        </p:spPr>
        <p:txBody>
          <a:bodyPr/>
          <a:lstStyle/>
          <a:p>
            <a:r>
              <a:rPr lang="en-US" sz="3000" b="1" dirty="0">
                <a:solidFill>
                  <a:schemeClr val="bg1"/>
                </a:solidFill>
                <a:latin typeface="Source Sans Pro SemiBold" panose="020F0502020204030204" pitchFamily="34" charset="0"/>
                <a:cs typeface="Source Sans Pro SemiBold" panose="020F0502020204030204" pitchFamily="34" charset="0"/>
              </a:rPr>
              <a:t>What we learned from this </a:t>
            </a:r>
            <a:r>
              <a:rPr lang="en-US" sz="3000" b="1" dirty="0">
                <a:solidFill>
                  <a:schemeClr val="bg1"/>
                </a:solidFill>
                <a:latin typeface="Source Sans Pro SemiBold" panose="020F0502020204030204" pitchFamily="34" charset="0"/>
                <a:ea typeface="Source Sans Pro" panose="020B0503030403020204" pitchFamily="34" charset="0"/>
                <a:cs typeface="Source Sans Pro SemiBold" panose="020F0502020204030204" pitchFamily="34" charset="0"/>
              </a:rPr>
              <a:t>usability</a:t>
            </a:r>
            <a:r>
              <a:rPr lang="en-US" sz="3000" b="1" baseline="0" dirty="0">
                <a:solidFill>
                  <a:schemeClr val="bg1"/>
                </a:solidFill>
                <a:latin typeface="Source Sans Pro SemiBold" panose="020F0502020204030204" pitchFamily="34" charset="0"/>
                <a:cs typeface="Source Sans Pro SemiBold" panose="020F0502020204030204" pitchFamily="34" charset="0"/>
              </a:rPr>
              <a:t> test</a:t>
            </a:r>
            <a:br>
              <a:rPr lang="en-US" sz="3000" b="1" baseline="0" dirty="0">
                <a:solidFill>
                  <a:schemeClr val="bg1"/>
                </a:solidFill>
                <a:latin typeface="Source Sans Pro SemiBold" panose="020F0502020204030204" pitchFamily="34" charset="0"/>
                <a:cs typeface="Source Sans Pro SemiBold" panose="020F0502020204030204" pitchFamily="34" charset="0"/>
              </a:rPr>
            </a:br>
            <a:br>
              <a:rPr lang="en-US" sz="3000" b="1" baseline="0" dirty="0">
                <a:solidFill>
                  <a:schemeClr val="bg1"/>
                </a:solidFill>
                <a:latin typeface="Source Sans Pro SemiBold" panose="020F0502020204030204" pitchFamily="34" charset="0"/>
                <a:cs typeface="Source Sans Pro SemiBold" panose="020F0502020204030204" pitchFamily="34" charset="0"/>
              </a:rPr>
            </a:br>
            <a:r>
              <a:rPr lang="en-US" sz="3000" b="1" baseline="0" dirty="0">
                <a:solidFill>
                  <a:schemeClr val="bg1"/>
                </a:solidFill>
                <a:latin typeface="Source Sans Pro SemiBold" panose="020F0502020204030204" pitchFamily="34" charset="0"/>
                <a:cs typeface="Source Sans Pro SemiBold" panose="020F0502020204030204" pitchFamily="34" charset="0"/>
              </a:rPr>
              <a:t>3</a:t>
            </a:r>
            <a:endParaRPr lang="en-US" sz="3000" b="1" dirty="0">
              <a:solidFill>
                <a:schemeClr val="bg1"/>
              </a:solidFill>
              <a:latin typeface="Source Sans Pro SemiBold" panose="020F0502020204030204" pitchFamily="34" charset="0"/>
              <a:cs typeface="Source Sans Pro SemiBold" panose="020F0502020204030204" pitchFamily="34" charset="0"/>
            </a:endParaRPr>
          </a:p>
        </p:txBody>
      </p:sp>
      <p:sp>
        <p:nvSpPr>
          <p:cNvPr id="10" name="Number 1" title="Number 1">
            <a:extLst>
              <a:ext uri="{FF2B5EF4-FFF2-40B4-BE49-F238E27FC236}">
                <a16:creationId xmlns:a16="http://schemas.microsoft.com/office/drawing/2014/main" id="{57893F9C-1786-D4F4-BBC0-2EDC5A12DE17}"/>
              </a:ext>
            </a:extLst>
          </p:cNvPr>
          <p:cNvSpPr txBox="1"/>
          <p:nvPr/>
        </p:nvSpPr>
        <p:spPr>
          <a:xfrm>
            <a:off x="1081237" y="1755532"/>
            <a:ext cx="335100" cy="51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solidFill>
                  <a:srgbClr val="11385B"/>
                </a:solidFill>
                <a:latin typeface="Source Sans Pro SemiBold"/>
                <a:ea typeface="Source Sans Pro SemiBold"/>
                <a:cs typeface="Source Sans Pro SemiBold"/>
                <a:sym typeface="Source Sans Pro SemiBold"/>
              </a:rPr>
              <a:t>1</a:t>
            </a:r>
            <a:endParaRPr sz="2000">
              <a:solidFill>
                <a:srgbClr val="11385B"/>
              </a:solidFill>
              <a:latin typeface="Source Sans Pro SemiBold"/>
              <a:ea typeface="Source Sans Pro SemiBold"/>
              <a:cs typeface="Source Sans Pro SemiBold"/>
              <a:sym typeface="Source Sans Pro SemiBold"/>
            </a:endParaRPr>
          </a:p>
        </p:txBody>
      </p:sp>
      <p:sp>
        <p:nvSpPr>
          <p:cNvPr id="8" name="Lesson 1" title="Participants highlighted the emotional stage and stressful times when experiencing a scam. ">
            <a:extLst>
              <a:ext uri="{FF2B5EF4-FFF2-40B4-BE49-F238E27FC236}">
                <a16:creationId xmlns:a16="http://schemas.microsoft.com/office/drawing/2014/main" id="{2542979A-AEAC-882B-705C-4B1E89887CA0}"/>
              </a:ext>
            </a:extLst>
          </p:cNvPr>
          <p:cNvSpPr txBox="1"/>
          <p:nvPr/>
        </p:nvSpPr>
        <p:spPr>
          <a:xfrm>
            <a:off x="1024375" y="2260232"/>
            <a:ext cx="2124000" cy="94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Participants highlighted the emotional stage and stressful times when experiencing a scam. </a:t>
            </a:r>
            <a:endParaRPr sz="1800" dirty="0">
              <a:solidFill>
                <a:srgbClr val="11385B"/>
              </a:solidFill>
              <a:latin typeface="Source Sans Pro Light"/>
              <a:ea typeface="Source Sans Pro Light"/>
              <a:cs typeface="Source Sans Pro Light"/>
              <a:sym typeface="Source Sans Pro Light"/>
            </a:endParaRPr>
          </a:p>
        </p:txBody>
      </p:sp>
      <p:sp>
        <p:nvSpPr>
          <p:cNvPr id="7" name="Number 2" descr="Title slide indicates that the following slides will report on USAGov metrics." title="USAGov Web Metrics">
            <a:extLst>
              <a:ext uri="{FF2B5EF4-FFF2-40B4-BE49-F238E27FC236}">
                <a16:creationId xmlns:a16="http://schemas.microsoft.com/office/drawing/2014/main" id="{EFC91ACF-19E4-B91A-E974-13EC73D44B87}"/>
              </a:ext>
            </a:extLst>
          </p:cNvPr>
          <p:cNvSpPr txBox="1"/>
          <p:nvPr/>
        </p:nvSpPr>
        <p:spPr>
          <a:xfrm>
            <a:off x="3579262" y="1755532"/>
            <a:ext cx="335100" cy="51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solidFill>
                  <a:srgbClr val="11385B"/>
                </a:solidFill>
                <a:latin typeface="Source Sans Pro SemiBold"/>
                <a:ea typeface="Source Sans Pro SemiBold"/>
                <a:cs typeface="Source Sans Pro SemiBold"/>
                <a:sym typeface="Source Sans Pro SemiBold"/>
              </a:rPr>
              <a:t>2</a:t>
            </a:r>
            <a:endParaRPr sz="2000">
              <a:solidFill>
                <a:srgbClr val="11385B"/>
              </a:solidFill>
              <a:latin typeface="Source Sans Pro SemiBold"/>
              <a:ea typeface="Source Sans Pro SemiBold"/>
              <a:cs typeface="Source Sans Pro SemiBold"/>
              <a:sym typeface="Source Sans Pro SemiBold"/>
            </a:endParaRPr>
          </a:p>
        </p:txBody>
      </p:sp>
      <p:sp>
        <p:nvSpPr>
          <p:cNvPr id="5" name="Lesson 2" descr="Title slide indicates that the following slides will report on USAGov metrics." title="USAGov Web Metrics">
            <a:extLst>
              <a:ext uri="{FF2B5EF4-FFF2-40B4-BE49-F238E27FC236}">
                <a16:creationId xmlns:a16="http://schemas.microsoft.com/office/drawing/2014/main" id="{DD8EED1D-ED76-E2A3-29D2-647D4248D88B}"/>
              </a:ext>
            </a:extLst>
          </p:cNvPr>
          <p:cNvSpPr txBox="1"/>
          <p:nvPr/>
        </p:nvSpPr>
        <p:spPr>
          <a:xfrm>
            <a:off x="3522400" y="2260232"/>
            <a:ext cx="2223900" cy="94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By removing unnecessary wording and creating a cleaner wizard, the participants felt calmer.</a:t>
            </a:r>
            <a:endParaRPr sz="1800" dirty="0">
              <a:solidFill>
                <a:srgbClr val="11385B"/>
              </a:solidFill>
              <a:latin typeface="Source Sans Pro Light"/>
              <a:ea typeface="Source Sans Pro Light"/>
              <a:cs typeface="Source Sans Pro Light"/>
              <a:sym typeface="Source Sans Pro Light"/>
            </a:endParaRPr>
          </a:p>
        </p:txBody>
      </p:sp>
      <p:sp>
        <p:nvSpPr>
          <p:cNvPr id="363" name="Number 3" descr="Title slide indicates that the following slides will report on USAGov metrics." title="USAGov Web Metrics"/>
          <p:cNvSpPr txBox="1"/>
          <p:nvPr/>
        </p:nvSpPr>
        <p:spPr>
          <a:xfrm>
            <a:off x="6177187" y="1755532"/>
            <a:ext cx="335100" cy="51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dirty="0">
                <a:solidFill>
                  <a:srgbClr val="11385B"/>
                </a:solidFill>
                <a:latin typeface="Source Sans Pro SemiBold"/>
                <a:ea typeface="Source Sans Pro SemiBold"/>
                <a:cs typeface="Source Sans Pro SemiBold"/>
                <a:sym typeface="Source Sans Pro SemiBold"/>
              </a:rPr>
              <a:t>3</a:t>
            </a:r>
            <a:endParaRPr sz="2000" dirty="0">
              <a:solidFill>
                <a:srgbClr val="11385B"/>
              </a:solidFill>
              <a:latin typeface="Source Sans Pro SemiBold"/>
              <a:ea typeface="Source Sans Pro SemiBold"/>
              <a:cs typeface="Source Sans Pro SemiBold"/>
              <a:sym typeface="Source Sans Pro SemiBold"/>
            </a:endParaRPr>
          </a:p>
        </p:txBody>
      </p:sp>
      <p:sp>
        <p:nvSpPr>
          <p:cNvPr id="361" name="Lesson 3" descr="Title slide indicates that the following slides will report on USAGov metrics." title="USAGov Web Metrics"/>
          <p:cNvSpPr txBox="1"/>
          <p:nvPr/>
        </p:nvSpPr>
        <p:spPr>
          <a:xfrm>
            <a:off x="6120325" y="2260232"/>
            <a:ext cx="2124000" cy="94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11385B"/>
                </a:solidFill>
                <a:latin typeface="Source Sans Pro Light"/>
                <a:ea typeface="Source Sans Pro Light"/>
                <a:cs typeface="Source Sans Pro Light"/>
                <a:sym typeface="Source Sans Pro Light"/>
              </a:rPr>
              <a:t>Most participants prefer the scams wizard because is intuitive, clear, simple, and useful.</a:t>
            </a:r>
            <a:endParaRPr sz="1800">
              <a:solidFill>
                <a:srgbClr val="11385B"/>
              </a:solidFill>
              <a:latin typeface="Source Sans Pro Light"/>
              <a:ea typeface="Source Sans Pro Light"/>
              <a:cs typeface="Source Sans Pro Light"/>
              <a:sym typeface="Source Sans Pro Light"/>
            </a:endParaRPr>
          </a:p>
        </p:txBody>
      </p:sp>
      <p:sp>
        <p:nvSpPr>
          <p:cNvPr id="356"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2" name="Title 1">
            <a:extLst>
              <a:ext uri="{FF2B5EF4-FFF2-40B4-BE49-F238E27FC236}">
                <a16:creationId xmlns:a16="http://schemas.microsoft.com/office/drawing/2014/main" id="{164BE7C2-0FD7-028B-2914-BEED06A708FA}"/>
              </a:ext>
            </a:extLst>
          </p:cNvPr>
          <p:cNvSpPr>
            <a:spLocks noGrp="1"/>
          </p:cNvSpPr>
          <p:nvPr>
            <p:ph type="title" idx="4294967295"/>
          </p:nvPr>
        </p:nvSpPr>
        <p:spPr>
          <a:xfrm>
            <a:off x="0" y="444500"/>
            <a:ext cx="8521700" cy="573088"/>
          </a:xfrm>
        </p:spPr>
        <p:txBody>
          <a:bodyPr/>
          <a:lstStyle/>
          <a:p>
            <a:r>
              <a:rPr lang="en-US" dirty="0">
                <a:solidFill>
                  <a:srgbClr val="CCECF2"/>
                </a:solidFill>
              </a:rPr>
              <a:t>Voice</a:t>
            </a:r>
            <a:r>
              <a:rPr lang="en-US" baseline="0" dirty="0">
                <a:solidFill>
                  <a:srgbClr val="CCECF2"/>
                </a:solidFill>
              </a:rPr>
              <a:t> </a:t>
            </a:r>
            <a:r>
              <a:rPr lang="en-US" b="0" i="0" baseline="0" dirty="0">
                <a:solidFill>
                  <a:srgbClr val="CCECF2"/>
                </a:solidFill>
                <a:latin typeface="Source Sans Pro" panose="020B0503030403020204" pitchFamily="34" charset="0"/>
                <a:ea typeface="Source Sans Pro" panose="020B0503030403020204" pitchFamily="34" charset="0"/>
              </a:rPr>
              <a:t>user</a:t>
            </a:r>
            <a:r>
              <a:rPr lang="en-US" baseline="0" dirty="0">
                <a:solidFill>
                  <a:srgbClr val="CCECF2"/>
                </a:solidFill>
              </a:rPr>
              <a:t> interface</a:t>
            </a:r>
            <a:endParaRPr lang="en-US" dirty="0">
              <a:solidFill>
                <a:srgbClr val="CCECF2"/>
              </a:solidFill>
            </a:endParaRPr>
          </a:p>
        </p:txBody>
      </p:sp>
      <p:sp>
        <p:nvSpPr>
          <p:cNvPr id="373" name="Number 4" descr="Title slide indicates that the following slides will report on USAGov metrics." title="USAGov Web Metrics"/>
          <p:cNvSpPr txBox="1"/>
          <p:nvPr/>
        </p:nvSpPr>
        <p:spPr>
          <a:xfrm>
            <a:off x="718775" y="1892675"/>
            <a:ext cx="5487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chemeClr val="lt1"/>
                </a:solidFill>
                <a:latin typeface="Source Sans Pro"/>
                <a:ea typeface="Source Sans Pro"/>
                <a:cs typeface="Source Sans Pro"/>
                <a:sym typeface="Source Sans Pro"/>
              </a:rPr>
              <a:t>4</a:t>
            </a:r>
            <a:endParaRPr sz="4000">
              <a:solidFill>
                <a:schemeClr val="lt1"/>
              </a:solidFill>
              <a:latin typeface="Source Sans Pro SemiBold"/>
              <a:ea typeface="Source Sans Pro SemiBold"/>
              <a:cs typeface="Source Sans Pro SemiBold"/>
              <a:sym typeface="Source Sans Pro SemiBold"/>
            </a:endParaRPr>
          </a:p>
        </p:txBody>
      </p:sp>
      <p:sp>
        <p:nvSpPr>
          <p:cNvPr id="371" name="Voice user interface" descr="Analytics for FY2023 Quarter 2 (title slide)" title="PX Portfolio"/>
          <p:cNvSpPr txBox="1"/>
          <p:nvPr/>
        </p:nvSpPr>
        <p:spPr>
          <a:xfrm>
            <a:off x="1327775" y="1863650"/>
            <a:ext cx="55947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500" b="1">
                <a:solidFill>
                  <a:srgbClr val="11385B"/>
                </a:solidFill>
                <a:latin typeface="Source Sans Pro"/>
                <a:ea typeface="Source Sans Pro"/>
                <a:cs typeface="Source Sans Pro"/>
                <a:sym typeface="Source Sans Pro"/>
              </a:rPr>
              <a:t>Voice user interface</a:t>
            </a:r>
            <a:endParaRPr sz="4500" b="1">
              <a:solidFill>
                <a:srgbClr val="CCECF2"/>
              </a:solidFill>
              <a:latin typeface="Source Sans Pro"/>
              <a:ea typeface="Source Sans Pro"/>
              <a:cs typeface="Source Sans Pro"/>
              <a:sym typeface="Source Sans Pro"/>
            </a:endParaRPr>
          </a:p>
        </p:txBody>
      </p:sp>
      <p:sp>
        <p:nvSpPr>
          <p:cNvPr id="370"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 name="Title 1">
            <a:extLst>
              <a:ext uri="{FF2B5EF4-FFF2-40B4-BE49-F238E27FC236}">
                <a16:creationId xmlns:a16="http://schemas.microsoft.com/office/drawing/2014/main" id="{6A32FF6D-3DC2-B40A-5328-7A8AB2CFFE1F}"/>
              </a:ext>
            </a:extLst>
          </p:cNvPr>
          <p:cNvSpPr>
            <a:spLocks noGrp="1"/>
          </p:cNvSpPr>
          <p:nvPr>
            <p:ph type="title" idx="4294967295"/>
          </p:nvPr>
        </p:nvSpPr>
        <p:spPr/>
        <p:txBody>
          <a:bodyPr/>
          <a:lstStyle/>
          <a:p>
            <a:r>
              <a:rPr lang="en-US" dirty="0">
                <a:solidFill>
                  <a:srgbClr val="11385B"/>
                </a:solidFill>
              </a:rPr>
              <a:t>Adapting</a:t>
            </a:r>
            <a:r>
              <a:rPr lang="en-US" baseline="0" dirty="0">
                <a:solidFill>
                  <a:srgbClr val="11385B"/>
                </a:solidFill>
              </a:rPr>
              <a:t> </a:t>
            </a:r>
            <a:r>
              <a:rPr lang="en-US" dirty="0">
                <a:solidFill>
                  <a:srgbClr val="11385B"/>
                </a:solidFill>
              </a:rPr>
              <a:t>for </a:t>
            </a:r>
            <a:r>
              <a:rPr lang="en-US" b="0" i="0" dirty="0">
                <a:solidFill>
                  <a:srgbClr val="11385B"/>
                </a:solidFill>
                <a:latin typeface="Source Sans Pro" panose="020B0503030403020204" pitchFamily="34" charset="0"/>
                <a:ea typeface="Source Sans Pro" panose="020B0503030403020204" pitchFamily="34" charset="0"/>
              </a:rPr>
              <a:t>voice</a:t>
            </a:r>
            <a:r>
              <a:rPr lang="en-US" dirty="0">
                <a:solidFill>
                  <a:srgbClr val="11385B"/>
                </a:solidFill>
              </a:rPr>
              <a:t> interface</a:t>
            </a:r>
          </a:p>
        </p:txBody>
      </p:sp>
      <p:sp>
        <p:nvSpPr>
          <p:cNvPr id="379" name="Title description"/>
          <p:cNvSpPr txBox="1"/>
          <p:nvPr/>
        </p:nvSpPr>
        <p:spPr>
          <a:xfrm>
            <a:off x="562563" y="1594500"/>
            <a:ext cx="1621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dirty="0">
                <a:solidFill>
                  <a:schemeClr val="lt1"/>
                </a:solidFill>
                <a:latin typeface="Source Sans Pro"/>
                <a:ea typeface="Source Sans Pro"/>
                <a:cs typeface="Source Sans Pro"/>
                <a:sym typeface="Source Sans Pro"/>
              </a:rPr>
              <a:t>Adapting for voice interface</a:t>
            </a:r>
            <a:endParaRPr sz="2800" dirty="0">
              <a:solidFill>
                <a:schemeClr val="lt1"/>
              </a:solidFill>
              <a:latin typeface="Source Sans Pro Light"/>
              <a:ea typeface="Source Sans Pro Light"/>
              <a:cs typeface="Source Sans Pro Light"/>
              <a:sym typeface="Source Sans Pro Light"/>
            </a:endParaRPr>
          </a:p>
        </p:txBody>
      </p:sp>
      <p:sp>
        <p:nvSpPr>
          <p:cNvPr id="380" name="Page number "/>
          <p:cNvSpPr txBox="1">
            <a:spLocks noGrp="1"/>
          </p:cNvSpPr>
          <p:nvPr>
            <p:ph type="sldNum" idx="12"/>
          </p:nvPr>
        </p:nvSpPr>
        <p:spPr>
          <a:xfrm>
            <a:off x="37350" y="4698475"/>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18</a:t>
            </a:fld>
            <a:endParaRPr dirty="0">
              <a:solidFill>
                <a:schemeClr val="bg1"/>
              </a:solidFill>
            </a:endParaRPr>
          </a:p>
        </p:txBody>
      </p:sp>
      <p:pic>
        <p:nvPicPr>
          <p:cNvPr id="381" name="Copyright photo" descr="Photograph of a person holding a baby and touching voice device.&#10;&#10;"/>
          <p:cNvPicPr preferRelativeResize="0"/>
          <p:nvPr/>
        </p:nvPicPr>
        <p:blipFill rotWithShape="1">
          <a:blip r:embed="rId3">
            <a:alphaModFix/>
          </a:blip>
          <a:srcRect l="10042" r="767" b="6846"/>
          <a:stretch/>
        </p:blipFill>
        <p:spPr>
          <a:xfrm>
            <a:off x="2746925" y="0"/>
            <a:ext cx="6486277"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Title"/>
          <p:cNvSpPr txBox="1">
            <a:spLocks noGrp="1"/>
          </p:cNvSpPr>
          <p:nvPr>
            <p:ph type="ctrTitle" idx="4294967295"/>
          </p:nvPr>
        </p:nvSpPr>
        <p:spPr>
          <a:xfrm>
            <a:off x="694482" y="439396"/>
            <a:ext cx="3622876" cy="6601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chemeClr val="bg1"/>
                </a:solidFill>
                <a:latin typeface="Source Sans Pro"/>
                <a:ea typeface="Source Sans Pro"/>
                <a:cs typeface="Source Sans Pro"/>
                <a:sym typeface="Source Sans Pro"/>
              </a:rPr>
              <a:t>Conversation design</a:t>
            </a:r>
            <a:endParaRPr sz="3000" b="1" dirty="0">
              <a:solidFill>
                <a:schemeClr val="bg1"/>
              </a:solidFill>
              <a:latin typeface="Source Sans Pro"/>
              <a:ea typeface="Source Sans Pro"/>
              <a:cs typeface="Source Sans Pro"/>
              <a:sym typeface="Source Sans Pro"/>
            </a:endParaRPr>
          </a:p>
        </p:txBody>
      </p:sp>
      <p:pic>
        <p:nvPicPr>
          <p:cNvPr id="388" name="Chart screenshot" descr="Conversation design image. &#10;&#10;The conversation designer uses boxes and arrows to illustrate the possible branches of the conversation between the user and the voice assistant. The text on the diagram is illegible."/>
          <p:cNvPicPr preferRelativeResize="0"/>
          <p:nvPr/>
        </p:nvPicPr>
        <p:blipFill>
          <a:blip r:embed="rId3">
            <a:alphaModFix/>
          </a:blip>
          <a:stretch>
            <a:fillRect/>
          </a:stretch>
        </p:blipFill>
        <p:spPr>
          <a:xfrm>
            <a:off x="1654041" y="1111170"/>
            <a:ext cx="5835917" cy="3379016"/>
          </a:xfrm>
          <a:prstGeom prst="rect">
            <a:avLst/>
          </a:prstGeom>
          <a:noFill/>
          <a:ln>
            <a:noFill/>
          </a:ln>
          <a:effectLst>
            <a:outerShdw blurRad="57150" dist="76200" dir="5400000" algn="bl" rotWithShape="0">
              <a:srgbClr val="000000">
                <a:alpha val="10000"/>
              </a:srgbClr>
            </a:outerShdw>
          </a:effectLst>
        </p:spPr>
      </p:pic>
      <p:sp>
        <p:nvSpPr>
          <p:cNvPr id="386"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CF2"/>
        </a:solidFill>
        <a:effectLst/>
      </p:bgPr>
    </p:bg>
    <p:spTree>
      <p:nvGrpSpPr>
        <p:cNvPr id="1" name="Shape 207"/>
        <p:cNvGrpSpPr/>
        <p:nvPr/>
      </p:nvGrpSpPr>
      <p:grpSpPr>
        <a:xfrm>
          <a:off x="0" y="0"/>
          <a:ext cx="0" cy="0"/>
          <a:chOff x="0" y="0"/>
          <a:chExt cx="0" cy="0"/>
        </a:xfrm>
      </p:grpSpPr>
      <p:sp>
        <p:nvSpPr>
          <p:cNvPr id="2" name="Title 1">
            <a:extLst>
              <a:ext uri="{FF2B5EF4-FFF2-40B4-BE49-F238E27FC236}">
                <a16:creationId xmlns:a16="http://schemas.microsoft.com/office/drawing/2014/main" id="{C77470BA-B7D9-8521-DCEA-8A6CECD21928}"/>
              </a:ext>
            </a:extLst>
          </p:cNvPr>
          <p:cNvSpPr>
            <a:spLocks noGrp="1"/>
          </p:cNvSpPr>
          <p:nvPr>
            <p:ph type="title" idx="4294967295"/>
          </p:nvPr>
        </p:nvSpPr>
        <p:spPr>
          <a:xfrm>
            <a:off x="0" y="444500"/>
            <a:ext cx="8521700" cy="573088"/>
          </a:xfrm>
        </p:spPr>
        <p:txBody>
          <a:bodyPr/>
          <a:lstStyle/>
          <a:p>
            <a:r>
              <a:rPr lang="en-US" dirty="0">
                <a:solidFill>
                  <a:srgbClr val="CCECF2"/>
                </a:solidFill>
              </a:rPr>
              <a:t>Introductions: Joanne and Dita</a:t>
            </a:r>
          </a:p>
        </p:txBody>
      </p:sp>
      <p:sp>
        <p:nvSpPr>
          <p:cNvPr id="210" name="Joanne's name" descr="Title slide indicates that the following slides will report on USAGov metrics." title="USAGov Web Metrics"/>
          <p:cNvSpPr txBox="1"/>
          <p:nvPr/>
        </p:nvSpPr>
        <p:spPr>
          <a:xfrm>
            <a:off x="718775" y="1837025"/>
            <a:ext cx="3200100" cy="6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lt1"/>
                </a:solidFill>
                <a:latin typeface="Source Sans Pro"/>
                <a:ea typeface="Source Sans Pro"/>
                <a:cs typeface="Source Sans Pro"/>
                <a:sym typeface="Source Sans Pro"/>
              </a:rPr>
              <a:t>Joanne McGovern</a:t>
            </a:r>
            <a:endParaRPr sz="3000" dirty="0">
              <a:solidFill>
                <a:schemeClr val="lt1"/>
              </a:solidFill>
              <a:latin typeface="Source Sans Pro SemiBold"/>
              <a:ea typeface="Source Sans Pro SemiBold"/>
              <a:cs typeface="Source Sans Pro SemiBold"/>
              <a:sym typeface="Source Sans Pro SemiBold"/>
            </a:endParaRPr>
          </a:p>
        </p:txBody>
      </p:sp>
      <p:sp>
        <p:nvSpPr>
          <p:cNvPr id="211" name="Joanne's description" descr="Title slide indicates that the following slides will report on USAGov metrics." title="USAGov Web Metrics"/>
          <p:cNvSpPr txBox="1"/>
          <p:nvPr/>
        </p:nvSpPr>
        <p:spPr>
          <a:xfrm>
            <a:off x="718775" y="2478214"/>
            <a:ext cx="2336400" cy="12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rgbClr val="11385B"/>
                </a:solidFill>
                <a:latin typeface="Source Sans Pro"/>
                <a:ea typeface="Source Sans Pro"/>
                <a:cs typeface="Source Sans Pro"/>
                <a:sym typeface="Source Sans Pro"/>
              </a:rPr>
              <a:t>UX Researcher </a:t>
            </a:r>
            <a:endParaRPr sz="2000" dirty="0">
              <a:solidFill>
                <a:srgbClr val="11385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2000" dirty="0">
                <a:solidFill>
                  <a:srgbClr val="11385B"/>
                </a:solidFill>
                <a:latin typeface="Source Sans Pro"/>
                <a:ea typeface="Source Sans Pro"/>
                <a:cs typeface="Source Sans Pro"/>
                <a:sym typeface="Source Sans Pro"/>
              </a:rPr>
              <a:t>USAGov</a:t>
            </a:r>
            <a:endParaRPr sz="2000" dirty="0">
              <a:solidFill>
                <a:srgbClr val="11385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2000" dirty="0">
                <a:solidFill>
                  <a:srgbClr val="11385B"/>
                </a:solidFill>
                <a:latin typeface="Source Sans Pro"/>
                <a:ea typeface="Source Sans Pro"/>
                <a:cs typeface="Source Sans Pro"/>
                <a:sym typeface="Source Sans Pro"/>
              </a:rPr>
              <a:t>she/her</a:t>
            </a:r>
            <a:endParaRPr sz="2000" dirty="0">
              <a:solidFill>
                <a:srgbClr val="11385B"/>
              </a:solidFill>
              <a:latin typeface="Source Sans Pro"/>
              <a:ea typeface="Source Sans Pro"/>
              <a:cs typeface="Source Sans Pro"/>
              <a:sym typeface="Source Sans Pro"/>
            </a:endParaRPr>
          </a:p>
        </p:txBody>
      </p:sp>
      <p:sp>
        <p:nvSpPr>
          <p:cNvPr id="213" name="Mercedita's name" descr="Title slide indicates that the following slides will report on USAGov metrics." title="USAGov Web Metrics"/>
          <p:cNvSpPr txBox="1"/>
          <p:nvPr/>
        </p:nvSpPr>
        <p:spPr>
          <a:xfrm>
            <a:off x="4572000" y="1837025"/>
            <a:ext cx="3301200" cy="6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lt1"/>
                </a:solidFill>
                <a:latin typeface="Source Sans Pro"/>
                <a:ea typeface="Source Sans Pro"/>
                <a:cs typeface="Source Sans Pro"/>
                <a:sym typeface="Source Sans Pro"/>
              </a:rPr>
              <a:t>Mercedita Andrew</a:t>
            </a:r>
            <a:endParaRPr sz="3000" dirty="0">
              <a:solidFill>
                <a:schemeClr val="lt1"/>
              </a:solidFill>
              <a:latin typeface="Source Sans Pro SemiBold"/>
              <a:ea typeface="Source Sans Pro SemiBold"/>
              <a:cs typeface="Source Sans Pro SemiBold"/>
              <a:sym typeface="Source Sans Pro SemiBold"/>
            </a:endParaRPr>
          </a:p>
        </p:txBody>
      </p:sp>
      <p:sp>
        <p:nvSpPr>
          <p:cNvPr id="214" name="Mercedita's description" descr="Title slide indicates that the following slides will report on USAGov metrics." title="USAGov Web Metrics"/>
          <p:cNvSpPr txBox="1"/>
          <p:nvPr/>
        </p:nvSpPr>
        <p:spPr>
          <a:xfrm>
            <a:off x="4571998" y="2480750"/>
            <a:ext cx="3200099" cy="12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rgbClr val="11385B"/>
                </a:solidFill>
                <a:latin typeface="Source Sans Pro"/>
                <a:ea typeface="Source Sans Pro"/>
                <a:cs typeface="Source Sans Pro"/>
                <a:sym typeface="Source Sans Pro"/>
              </a:rPr>
              <a:t>Contractor, UX Researcher </a:t>
            </a:r>
            <a:endParaRPr sz="2000" dirty="0">
              <a:solidFill>
                <a:srgbClr val="11385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2000" dirty="0">
                <a:solidFill>
                  <a:srgbClr val="11385B"/>
                </a:solidFill>
                <a:latin typeface="Source Sans Pro"/>
                <a:ea typeface="Source Sans Pro"/>
                <a:cs typeface="Source Sans Pro"/>
                <a:sym typeface="Source Sans Pro"/>
              </a:rPr>
              <a:t>USAGov</a:t>
            </a:r>
            <a:endParaRPr sz="2000" dirty="0">
              <a:solidFill>
                <a:srgbClr val="11385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2000" dirty="0">
                <a:solidFill>
                  <a:srgbClr val="11385B"/>
                </a:solidFill>
                <a:latin typeface="Source Sans Pro"/>
                <a:ea typeface="Source Sans Pro"/>
                <a:cs typeface="Source Sans Pro"/>
                <a:sym typeface="Source Sans Pro"/>
              </a:rPr>
              <a:t>she/her</a:t>
            </a:r>
            <a:endParaRPr sz="2000" dirty="0">
              <a:solidFill>
                <a:srgbClr val="11385B"/>
              </a:solidFill>
              <a:latin typeface="Source Sans Pro"/>
              <a:ea typeface="Source Sans Pro"/>
              <a:cs typeface="Source Sans Pro"/>
              <a:sym typeface="Source Sans Pro"/>
            </a:endParaRPr>
          </a:p>
        </p:txBody>
      </p:sp>
      <p:sp>
        <p:nvSpPr>
          <p:cNvPr id="209"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3799526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2" name="Title 1">
            <a:extLst>
              <a:ext uri="{FF2B5EF4-FFF2-40B4-BE49-F238E27FC236}">
                <a16:creationId xmlns:a16="http://schemas.microsoft.com/office/drawing/2014/main" id="{52E7CA65-4674-E19A-6D0D-7BF785C0D226}"/>
              </a:ext>
            </a:extLst>
          </p:cNvPr>
          <p:cNvSpPr>
            <a:spLocks noGrp="1"/>
          </p:cNvSpPr>
          <p:nvPr>
            <p:ph type="title" idx="4294967295"/>
          </p:nvPr>
        </p:nvSpPr>
        <p:spPr>
          <a:xfrm>
            <a:off x="0" y="444500"/>
            <a:ext cx="8521700" cy="573088"/>
          </a:xfrm>
        </p:spPr>
        <p:txBody>
          <a:bodyPr/>
          <a:lstStyle/>
          <a:p>
            <a:r>
              <a:rPr lang="en-US" b="0" i="0" dirty="0">
                <a:solidFill>
                  <a:srgbClr val="CCECF2"/>
                </a:solidFill>
                <a:latin typeface="Source Sans Pro" panose="020B0503030403020204" pitchFamily="34" charset="0"/>
                <a:ea typeface="Source Sans Pro" panose="020B0503030403020204" pitchFamily="34" charset="0"/>
              </a:rPr>
              <a:t>Conclusion</a:t>
            </a:r>
          </a:p>
        </p:txBody>
      </p:sp>
      <p:sp>
        <p:nvSpPr>
          <p:cNvPr id="396" name="Number 5" descr="Title slide indicates that the following slides will report on USAGov metrics." title="USAGov Web Metrics"/>
          <p:cNvSpPr txBox="1"/>
          <p:nvPr/>
        </p:nvSpPr>
        <p:spPr>
          <a:xfrm>
            <a:off x="718775" y="1892675"/>
            <a:ext cx="5487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solidFill>
                  <a:schemeClr val="lt1"/>
                </a:solidFill>
                <a:latin typeface="Source Sans Pro"/>
                <a:ea typeface="Source Sans Pro"/>
                <a:cs typeface="Source Sans Pro"/>
                <a:sym typeface="Source Sans Pro"/>
              </a:rPr>
              <a:t>5</a:t>
            </a:r>
            <a:endParaRPr sz="4000" dirty="0">
              <a:solidFill>
                <a:schemeClr val="lt1"/>
              </a:solidFill>
              <a:latin typeface="Source Sans Pro SemiBold"/>
              <a:ea typeface="Source Sans Pro SemiBold"/>
              <a:cs typeface="Source Sans Pro SemiBold"/>
              <a:sym typeface="Source Sans Pro SemiBold"/>
            </a:endParaRPr>
          </a:p>
        </p:txBody>
      </p:sp>
      <p:sp>
        <p:nvSpPr>
          <p:cNvPr id="394" name="Conclusion" descr="Conclusion"/>
          <p:cNvSpPr txBox="1"/>
          <p:nvPr/>
        </p:nvSpPr>
        <p:spPr>
          <a:xfrm>
            <a:off x="1327775" y="1863650"/>
            <a:ext cx="55947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500" b="1" dirty="0">
                <a:solidFill>
                  <a:srgbClr val="11385B"/>
                </a:solidFill>
                <a:latin typeface="Source Sans Pro"/>
                <a:ea typeface="Source Sans Pro"/>
                <a:cs typeface="Source Sans Pro"/>
                <a:sym typeface="Source Sans Pro"/>
              </a:rPr>
              <a:t>Conclusion</a:t>
            </a:r>
            <a:endParaRPr sz="4500" b="1" dirty="0">
              <a:solidFill>
                <a:srgbClr val="CCECF2"/>
              </a:solidFill>
              <a:latin typeface="Source Sans Pro"/>
              <a:ea typeface="Source Sans Pro"/>
              <a:cs typeface="Source Sans Pro"/>
              <a:sym typeface="Source Sans Pro"/>
            </a:endParaRPr>
          </a:p>
        </p:txBody>
      </p:sp>
      <p:sp>
        <p:nvSpPr>
          <p:cNvPr id="393"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2" name="Title 1">
            <a:extLst>
              <a:ext uri="{FF2B5EF4-FFF2-40B4-BE49-F238E27FC236}">
                <a16:creationId xmlns:a16="http://schemas.microsoft.com/office/drawing/2014/main" id="{93FD4E2D-B2D3-3962-71D0-3D3F30E78B50}"/>
              </a:ext>
            </a:extLst>
          </p:cNvPr>
          <p:cNvSpPr>
            <a:spLocks noGrp="1"/>
          </p:cNvSpPr>
          <p:nvPr>
            <p:ph type="title" idx="4294967295"/>
          </p:nvPr>
        </p:nvSpPr>
        <p:spPr>
          <a:xfrm>
            <a:off x="0" y="444500"/>
            <a:ext cx="8521700" cy="573088"/>
          </a:xfrm>
        </p:spPr>
        <p:txBody>
          <a:bodyPr/>
          <a:lstStyle/>
          <a:p>
            <a:r>
              <a:rPr lang="en-US" b="0" i="0" dirty="0">
                <a:solidFill>
                  <a:srgbClr val="11385B"/>
                </a:solidFill>
                <a:latin typeface="Source Sans Pro" panose="020B0503030403020204" pitchFamily="34" charset="0"/>
                <a:ea typeface="Source Sans Pro" panose="020B0503030403020204" pitchFamily="34" charset="0"/>
              </a:rPr>
              <a:t>Thanks</a:t>
            </a:r>
            <a:r>
              <a:rPr lang="en-US" dirty="0">
                <a:solidFill>
                  <a:srgbClr val="11385B"/>
                </a:solidFill>
              </a:rPr>
              <a:t>!</a:t>
            </a:r>
          </a:p>
        </p:txBody>
      </p:sp>
      <p:sp>
        <p:nvSpPr>
          <p:cNvPr id="403" name="Thanks"/>
          <p:cNvSpPr txBox="1"/>
          <p:nvPr/>
        </p:nvSpPr>
        <p:spPr>
          <a:xfrm>
            <a:off x="566375" y="1548052"/>
            <a:ext cx="7673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200" b="1">
                <a:solidFill>
                  <a:schemeClr val="lt1"/>
                </a:solidFill>
                <a:latin typeface="Source Sans Pro"/>
                <a:ea typeface="Source Sans Pro"/>
                <a:cs typeface="Source Sans Pro"/>
                <a:sym typeface="Source Sans Pro"/>
              </a:rPr>
              <a:t>Thanks!</a:t>
            </a:r>
            <a:endParaRPr/>
          </a:p>
        </p:txBody>
      </p:sp>
      <p:sp>
        <p:nvSpPr>
          <p:cNvPr id="404" name="Contact info" descr="Title slide indicates that the following slides will report on USAGov metrics." title="USAGov Web Metrics"/>
          <p:cNvSpPr txBox="1"/>
          <p:nvPr/>
        </p:nvSpPr>
        <p:spPr>
          <a:xfrm>
            <a:off x="4520125" y="1633450"/>
            <a:ext cx="4121400" cy="12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lt1"/>
                </a:solidFill>
                <a:latin typeface="Source Sans Pro SemiBold"/>
                <a:ea typeface="Source Sans Pro SemiBold"/>
                <a:cs typeface="Source Sans Pro SemiBold"/>
                <a:sym typeface="Source Sans Pro SemiBold"/>
              </a:rPr>
              <a:t>Contact</a:t>
            </a:r>
            <a:r>
              <a:rPr lang="en" sz="1600" dirty="0">
                <a:solidFill>
                  <a:schemeClr val="lt1"/>
                </a:solidFill>
                <a:latin typeface="Source Sans Pro"/>
                <a:ea typeface="Source Sans Pro"/>
                <a:cs typeface="Source Sans Pro"/>
                <a:sym typeface="Source Sans Pro"/>
              </a:rPr>
              <a:t> 	</a:t>
            </a:r>
            <a:r>
              <a:rPr lang="en" sz="1600" dirty="0">
                <a:solidFill>
                  <a:srgbClr val="CCECF2"/>
                </a:solidFill>
                <a:latin typeface="Source Sans Pro Light"/>
                <a:ea typeface="Source Sans Pro Light"/>
                <a:cs typeface="Source Sans Pro Light"/>
                <a:sym typeface="Source Sans Pro Light"/>
              </a:rPr>
              <a:t>joanne.mcgovern@gsa.gov		mercedita.andrewnazario@gsa.gov</a:t>
            </a:r>
            <a:endParaRPr sz="1600" dirty="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en" sz="1600" dirty="0">
                <a:solidFill>
                  <a:schemeClr val="lt1"/>
                </a:solidFill>
                <a:latin typeface="Source Sans Pro SemiBold"/>
                <a:ea typeface="Source Sans Pro SemiBold"/>
                <a:cs typeface="Source Sans Pro SemiBold"/>
                <a:sym typeface="Source Sans Pro SemiBold"/>
              </a:rPr>
              <a:t>Follow</a:t>
            </a:r>
            <a:r>
              <a:rPr lang="en" sz="1600" dirty="0">
                <a:solidFill>
                  <a:schemeClr val="lt1"/>
                </a:solidFill>
                <a:latin typeface="Source Sans Pro"/>
                <a:ea typeface="Source Sans Pro"/>
                <a:cs typeface="Source Sans Pro"/>
                <a:sym typeface="Source Sans Pro"/>
              </a:rPr>
              <a:t> 	</a:t>
            </a:r>
            <a:r>
              <a:rPr lang="en" sz="1600" dirty="0">
                <a:solidFill>
                  <a:srgbClr val="CCECF2"/>
                </a:solidFill>
                <a:latin typeface="Source Sans Pro Light"/>
                <a:ea typeface="Source Sans Pro Light"/>
                <a:cs typeface="Source Sans Pro Light"/>
                <a:sym typeface="Source Sans Pro Light"/>
              </a:rPr>
              <a:t>@USAGov</a:t>
            </a:r>
            <a:endParaRPr sz="1600" dirty="0">
              <a:solidFill>
                <a:srgbClr val="CCECF2"/>
              </a:solidFill>
              <a:latin typeface="Source Sans Pro Light"/>
              <a:ea typeface="Source Sans Pro Light"/>
              <a:cs typeface="Source Sans Pro Light"/>
              <a:sym typeface="Source Sans Pro Light"/>
            </a:endParaRPr>
          </a:p>
          <a:p>
            <a:pPr marL="0" lvl="0" indent="0" algn="l" rtl="0">
              <a:lnSpc>
                <a:spcPct val="115000"/>
              </a:lnSpc>
              <a:spcBef>
                <a:spcPts val="0"/>
              </a:spcBef>
              <a:spcAft>
                <a:spcPts val="0"/>
              </a:spcAft>
              <a:buNone/>
            </a:pPr>
            <a:r>
              <a:rPr lang="en" sz="1600" dirty="0">
                <a:solidFill>
                  <a:srgbClr val="CCECF2"/>
                </a:solidFill>
                <a:latin typeface="Source Sans Pro Light"/>
                <a:ea typeface="Source Sans Pro Light"/>
                <a:cs typeface="Source Sans Pro Light"/>
                <a:sym typeface="Source Sans Pro Light"/>
              </a:rPr>
              <a:t>   	blog.usa.gov</a:t>
            </a:r>
            <a:endParaRPr sz="1600" dirty="0">
              <a:solidFill>
                <a:srgbClr val="CCECF2"/>
              </a:solidFill>
              <a:latin typeface="Source Sans Pro Light"/>
              <a:ea typeface="Source Sans Pro Light"/>
              <a:cs typeface="Source Sans Pro Light"/>
              <a:sym typeface="Source Sans Pro Light"/>
            </a:endParaRPr>
          </a:p>
        </p:txBody>
      </p:sp>
      <p:sp>
        <p:nvSpPr>
          <p:cNvPr id="402"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a:extLst>
              <a:ext uri="{FF2B5EF4-FFF2-40B4-BE49-F238E27FC236}">
                <a16:creationId xmlns:a16="http://schemas.microsoft.com/office/drawing/2014/main" id="{62851AF4-220F-5EB6-B36F-C05B640F02E8}"/>
              </a:ext>
            </a:extLst>
          </p:cNvPr>
          <p:cNvSpPr>
            <a:spLocks noGrp="1"/>
          </p:cNvSpPr>
          <p:nvPr>
            <p:ph type="title" idx="4294967295"/>
          </p:nvPr>
        </p:nvSpPr>
        <p:spPr>
          <a:xfrm>
            <a:off x="0" y="444500"/>
            <a:ext cx="8521700" cy="573088"/>
          </a:xfrm>
        </p:spPr>
        <p:txBody>
          <a:bodyPr/>
          <a:lstStyle/>
          <a:p>
            <a:r>
              <a:rPr lang="en-US" dirty="0">
                <a:solidFill>
                  <a:srgbClr val="CCECF2"/>
                </a:solidFill>
              </a:rPr>
              <a:t>Defining</a:t>
            </a:r>
            <a:r>
              <a:rPr lang="en-US" baseline="0" dirty="0">
                <a:solidFill>
                  <a:srgbClr val="CCECF2"/>
                </a:solidFill>
              </a:rPr>
              <a:t> the </a:t>
            </a:r>
            <a:r>
              <a:rPr lang="en-US" b="0" i="0" baseline="0" dirty="0">
                <a:solidFill>
                  <a:srgbClr val="CCECF2"/>
                </a:solidFill>
                <a:latin typeface="Source Sans Pro" panose="020B0503030403020204" pitchFamily="34" charset="0"/>
                <a:ea typeface="Source Sans Pro" panose="020B0503030403020204" pitchFamily="34" charset="0"/>
              </a:rPr>
              <a:t>problem</a:t>
            </a:r>
            <a:endParaRPr lang="en-US" b="0" i="0" dirty="0">
              <a:solidFill>
                <a:srgbClr val="CCECF2"/>
              </a:solidFill>
              <a:latin typeface="Source Sans Pro" panose="020B0503030403020204" pitchFamily="34" charset="0"/>
              <a:ea typeface="Source Sans Pro" panose="020B0503030403020204" pitchFamily="34" charset="0"/>
            </a:endParaRPr>
          </a:p>
        </p:txBody>
      </p:sp>
      <p:sp>
        <p:nvSpPr>
          <p:cNvPr id="222" name="Number 1" descr="Title slide indicates that the following slides will report on USAGov metrics." title="USAGov Web Metrics"/>
          <p:cNvSpPr txBox="1"/>
          <p:nvPr/>
        </p:nvSpPr>
        <p:spPr>
          <a:xfrm>
            <a:off x="718775" y="1892675"/>
            <a:ext cx="5487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solidFill>
                  <a:schemeClr val="lt1"/>
                </a:solidFill>
                <a:latin typeface="Source Sans Pro"/>
                <a:ea typeface="Source Sans Pro"/>
                <a:cs typeface="Source Sans Pro"/>
                <a:sym typeface="Source Sans Pro"/>
              </a:rPr>
              <a:t>1</a:t>
            </a:r>
            <a:endParaRPr sz="4000" dirty="0">
              <a:solidFill>
                <a:schemeClr val="lt1"/>
              </a:solidFill>
              <a:latin typeface="Source Sans Pro SemiBold"/>
              <a:ea typeface="Source Sans Pro SemiBold"/>
              <a:cs typeface="Source Sans Pro SemiBold"/>
              <a:sym typeface="Source Sans Pro SemiBold"/>
            </a:endParaRPr>
          </a:p>
        </p:txBody>
      </p:sp>
      <p:sp>
        <p:nvSpPr>
          <p:cNvPr id="220" name="Defining the problem" descr="Analytics for FY2023 Quarter 2 (title slide)" title="PX Portfolio"/>
          <p:cNvSpPr txBox="1"/>
          <p:nvPr/>
        </p:nvSpPr>
        <p:spPr>
          <a:xfrm>
            <a:off x="1327775" y="1863650"/>
            <a:ext cx="55947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500" b="1">
                <a:solidFill>
                  <a:srgbClr val="11385B"/>
                </a:solidFill>
                <a:latin typeface="Source Sans Pro"/>
                <a:ea typeface="Source Sans Pro"/>
                <a:cs typeface="Source Sans Pro"/>
                <a:sym typeface="Source Sans Pro"/>
              </a:rPr>
              <a:t>Defining the problem</a:t>
            </a:r>
            <a:r>
              <a:rPr lang="en" sz="4500" b="1">
                <a:solidFill>
                  <a:srgbClr val="F0F0F0"/>
                </a:solidFill>
                <a:latin typeface="Source Sans Pro"/>
                <a:ea typeface="Source Sans Pro"/>
                <a:cs typeface="Source Sans Pro"/>
                <a:sym typeface="Source Sans Pro"/>
              </a:rPr>
              <a:t> </a:t>
            </a:r>
            <a:endParaRPr sz="4500" b="1">
              <a:solidFill>
                <a:srgbClr val="CCECF2"/>
              </a:solidFill>
              <a:latin typeface="Source Sans Pro"/>
              <a:ea typeface="Source Sans Pro"/>
              <a:cs typeface="Source Sans Pro"/>
              <a:sym typeface="Source Sans Pro"/>
            </a:endParaRPr>
          </a:p>
        </p:txBody>
      </p:sp>
      <p:sp>
        <p:nvSpPr>
          <p:cNvPr id="219"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itle 1">
            <a:extLst>
              <a:ext uri="{FF2B5EF4-FFF2-40B4-BE49-F238E27FC236}">
                <a16:creationId xmlns:a16="http://schemas.microsoft.com/office/drawing/2014/main" id="{628F66AE-4150-3AE7-FDFF-581BE44B5111}"/>
              </a:ext>
            </a:extLst>
          </p:cNvPr>
          <p:cNvSpPr>
            <a:spLocks noGrp="1"/>
          </p:cNvSpPr>
          <p:nvPr>
            <p:ph type="title" idx="4294967295"/>
          </p:nvPr>
        </p:nvSpPr>
        <p:spPr>
          <a:xfrm>
            <a:off x="0" y="444500"/>
            <a:ext cx="8521700" cy="573088"/>
          </a:xfrm>
        </p:spPr>
        <p:txBody>
          <a:bodyPr/>
          <a:lstStyle/>
          <a:p>
            <a:r>
              <a:rPr lang="en-US" dirty="0">
                <a:solidFill>
                  <a:srgbClr val="FFFFFF"/>
                </a:solidFill>
              </a:rPr>
              <a:t>Defining</a:t>
            </a:r>
            <a:r>
              <a:rPr lang="en-US" baseline="0" dirty="0">
                <a:solidFill>
                  <a:srgbClr val="FFFFFF"/>
                </a:solidFill>
              </a:rPr>
              <a:t> the problem: description</a:t>
            </a:r>
            <a:endParaRPr lang="en-US" dirty="0">
              <a:solidFill>
                <a:srgbClr val="FFFFFF"/>
              </a:solidFill>
            </a:endParaRPr>
          </a:p>
        </p:txBody>
      </p:sp>
      <p:sp>
        <p:nvSpPr>
          <p:cNvPr id="4" name="Defining the problem" descr="Title slide indicates that the following slides will report on USAGov metrics." title="USAGov Web Metrics">
            <a:extLst>
              <a:ext uri="{FF2B5EF4-FFF2-40B4-BE49-F238E27FC236}">
                <a16:creationId xmlns:a16="http://schemas.microsoft.com/office/drawing/2014/main" id="{BA6EE34D-9A6D-2542-5F93-1A530AD9E8A3}"/>
              </a:ext>
            </a:extLst>
          </p:cNvPr>
          <p:cNvSpPr txBox="1"/>
          <p:nvPr/>
        </p:nvSpPr>
        <p:spPr>
          <a:xfrm>
            <a:off x="718775" y="689050"/>
            <a:ext cx="5494800" cy="6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11385B"/>
                </a:solidFill>
                <a:latin typeface="Source Sans Pro SemiBold" panose="020F0502020204030204" pitchFamily="34" charset="0"/>
                <a:ea typeface="Source Sans Pro"/>
                <a:cs typeface="Source Sans Pro SemiBold" panose="020F0502020204030204" pitchFamily="34" charset="0"/>
                <a:sym typeface="Source Sans Pro"/>
              </a:rPr>
              <a:t>Defining the problem</a:t>
            </a:r>
            <a:endParaRPr sz="3000" b="1" dirty="0">
              <a:solidFill>
                <a:srgbClr val="11385B"/>
              </a:solidFill>
              <a:latin typeface="Source Sans Pro SemiBold" panose="020F0502020204030204" pitchFamily="34" charset="0"/>
              <a:ea typeface="Source Sans Pro SemiBold"/>
              <a:cs typeface="Source Sans Pro SemiBold" panose="020F0502020204030204" pitchFamily="34" charset="0"/>
              <a:sym typeface="Source Sans Pro SemiBold"/>
            </a:endParaRPr>
          </a:p>
        </p:txBody>
      </p:sp>
      <p:sp>
        <p:nvSpPr>
          <p:cNvPr id="231" name="Description"/>
          <p:cNvSpPr txBox="1"/>
          <p:nvPr/>
        </p:nvSpPr>
        <p:spPr>
          <a:xfrm>
            <a:off x="990825" y="1780100"/>
            <a:ext cx="4861800" cy="1358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11385B"/>
              </a:buClr>
              <a:buSzPts val="1800"/>
              <a:buFont typeface="Source Sans Pro Light"/>
              <a:buChar char="●"/>
            </a:pPr>
            <a:r>
              <a:rPr lang="en" sz="1800" dirty="0">
                <a:solidFill>
                  <a:srgbClr val="11385B"/>
                </a:solidFill>
                <a:latin typeface="Source Sans Pro Light"/>
                <a:ea typeface="Source Sans Pro Light"/>
                <a:cs typeface="Source Sans Pro Light"/>
                <a:sym typeface="Source Sans Pro Light"/>
              </a:rPr>
              <a:t>The page content is complex</a:t>
            </a:r>
            <a:endParaRPr sz="1800" dirty="0">
              <a:solidFill>
                <a:srgbClr val="11385B"/>
              </a:solidFill>
              <a:latin typeface="Source Sans Pro Light"/>
              <a:ea typeface="Source Sans Pro Light"/>
              <a:cs typeface="Source Sans Pro Light"/>
              <a:sym typeface="Source Sans Pro Light"/>
            </a:endParaRPr>
          </a:p>
          <a:p>
            <a:pPr marL="457200" lvl="0" indent="-342900" algn="l" rtl="0">
              <a:lnSpc>
                <a:spcPct val="150000"/>
              </a:lnSpc>
              <a:spcBef>
                <a:spcPts val="0"/>
              </a:spcBef>
              <a:spcAft>
                <a:spcPts val="0"/>
              </a:spcAft>
              <a:buClr>
                <a:srgbClr val="11385B"/>
              </a:buClr>
              <a:buSzPts val="1800"/>
              <a:buFont typeface="Source Sans Pro Light"/>
              <a:buChar char="●"/>
            </a:pPr>
            <a:r>
              <a:rPr lang="en" sz="1800" dirty="0">
                <a:solidFill>
                  <a:srgbClr val="11385B"/>
                </a:solidFill>
                <a:latin typeface="Source Sans Pro Light"/>
                <a:ea typeface="Source Sans Pro Light"/>
                <a:cs typeface="Source Sans Pro Light"/>
                <a:sym typeface="Source Sans Pro Light"/>
              </a:rPr>
              <a:t>Plus the page is long and pretty dense</a:t>
            </a:r>
            <a:endParaRPr sz="1800" dirty="0">
              <a:solidFill>
                <a:srgbClr val="11385B"/>
              </a:solidFill>
              <a:latin typeface="Source Sans Pro Light"/>
              <a:ea typeface="Source Sans Pro Light"/>
              <a:cs typeface="Source Sans Pro Light"/>
              <a:sym typeface="Source Sans Pro Light"/>
            </a:endParaRPr>
          </a:p>
          <a:p>
            <a:pPr marL="457200" lvl="0" indent="-342900" algn="l" rtl="0">
              <a:lnSpc>
                <a:spcPct val="150000"/>
              </a:lnSpc>
              <a:spcBef>
                <a:spcPts val="0"/>
              </a:spcBef>
              <a:spcAft>
                <a:spcPts val="0"/>
              </a:spcAft>
              <a:buClr>
                <a:srgbClr val="11385B"/>
              </a:buClr>
              <a:buSzPts val="1800"/>
              <a:buFont typeface="Source Sans Pro Light"/>
              <a:buChar char="●"/>
            </a:pPr>
            <a:r>
              <a:rPr lang="en" sz="1800" dirty="0">
                <a:solidFill>
                  <a:srgbClr val="11385B"/>
                </a:solidFill>
                <a:latin typeface="Source Sans Pro Light"/>
                <a:ea typeface="Source Sans Pro Light"/>
                <a:cs typeface="Source Sans Pro Light"/>
                <a:sym typeface="Source Sans Pro Light"/>
              </a:rPr>
              <a:t>And the user could be in an emotional state</a:t>
            </a:r>
            <a:endParaRPr sz="1800" dirty="0">
              <a:solidFill>
                <a:srgbClr val="112F4E"/>
              </a:solidFill>
              <a:latin typeface="Source Sans Pro Light"/>
              <a:ea typeface="Source Sans Pro Light"/>
              <a:cs typeface="Source Sans Pro Light"/>
              <a:sym typeface="Source Sans Pro Light"/>
            </a:endParaRPr>
          </a:p>
        </p:txBody>
      </p:sp>
      <p:pic>
        <p:nvPicPr>
          <p:cNvPr id="228" name="Screenshot of previous USAGov page" descr="USA.gov screenshot.&#10;&#10;A screenshot of the old version of usa.gov's report a scam page. The text is not legible, but the page is very long and dense with text."/>
          <p:cNvPicPr preferRelativeResize="0"/>
          <p:nvPr/>
        </p:nvPicPr>
        <p:blipFill>
          <a:blip r:embed="rId3">
            <a:alphaModFix/>
          </a:blip>
          <a:stretch>
            <a:fillRect/>
          </a:stretch>
        </p:blipFill>
        <p:spPr>
          <a:xfrm>
            <a:off x="6605500" y="368663"/>
            <a:ext cx="1414876" cy="4181274"/>
          </a:xfrm>
          <a:prstGeom prst="rect">
            <a:avLst/>
          </a:prstGeom>
          <a:noFill/>
          <a:ln>
            <a:noFill/>
          </a:ln>
          <a:effectLst>
            <a:outerShdw blurRad="142875" dist="76200" dir="3300000" algn="bl" rotWithShape="0">
              <a:schemeClr val="dk1">
                <a:alpha val="11000"/>
              </a:schemeClr>
            </a:outerShdw>
          </a:effectLst>
        </p:spPr>
      </p:pic>
      <p:sp>
        <p:nvSpPr>
          <p:cNvPr id="227"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66841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644FC66-AD92-172D-7740-360367F9C383}"/>
              </a:ext>
            </a:extLst>
          </p:cNvPr>
          <p:cNvSpPr>
            <a:spLocks noGrp="1"/>
          </p:cNvSpPr>
          <p:nvPr>
            <p:ph type="title" idx="4294967295"/>
          </p:nvPr>
        </p:nvSpPr>
        <p:spPr/>
        <p:txBody>
          <a:bodyPr/>
          <a:lstStyle/>
          <a:p>
            <a:r>
              <a:rPr lang="en-US" b="0" i="0" dirty="0">
                <a:solidFill>
                  <a:srgbClr val="11385B"/>
                </a:solidFill>
                <a:latin typeface="Source Sans Pro" panose="020B0503030403020204" pitchFamily="34" charset="0"/>
                <a:ea typeface="Source Sans Pro" panose="020B0503030403020204" pitchFamily="34" charset="0"/>
              </a:rPr>
              <a:t>Simplicity</a:t>
            </a:r>
            <a:r>
              <a:rPr lang="en-US" dirty="0"/>
              <a:t> </a:t>
            </a:r>
          </a:p>
        </p:txBody>
      </p:sp>
      <p:sp>
        <p:nvSpPr>
          <p:cNvPr id="237" name="Simplicity "/>
          <p:cNvSpPr txBox="1"/>
          <p:nvPr/>
        </p:nvSpPr>
        <p:spPr>
          <a:xfrm>
            <a:off x="735450" y="1702202"/>
            <a:ext cx="7673100" cy="1261854"/>
          </a:xfrm>
          <a:prstGeom prst="rect">
            <a:avLst/>
          </a:prstGeom>
          <a:noFill/>
          <a:ln>
            <a:noFill/>
          </a:ln>
        </p:spPr>
        <p:txBody>
          <a:bodyPr spcFirstLastPara="1" wrap="square" lIns="91425" tIns="91425" rIns="91425" bIns="91425" anchor="t" anchorCtr="0">
            <a:spAutoFit/>
          </a:bodyPr>
          <a:lstStyle/>
          <a:p>
            <a:pPr lvl="0"/>
            <a:r>
              <a:rPr lang="en-US" sz="3500" b="1" dirty="0">
                <a:solidFill>
                  <a:schemeClr val="bg1"/>
                </a:solidFill>
                <a:latin typeface="Source Sans Pro" panose="020B0503030403020204" pitchFamily="34" charset="0"/>
                <a:ea typeface="Source Sans Pro" panose="020B0503030403020204" pitchFamily="34" charset="0"/>
              </a:rPr>
              <a:t>Simplicity</a:t>
            </a:r>
            <a:r>
              <a:rPr lang="en-US" sz="3500" dirty="0">
                <a:solidFill>
                  <a:srgbClr val="CCECF2"/>
                </a:solidFill>
                <a:latin typeface="Source Sans Pro" panose="020B0503030403020204" pitchFamily="34" charset="0"/>
                <a:ea typeface="Source Sans Pro" panose="020B0503030403020204" pitchFamily="34" charset="0"/>
              </a:rPr>
              <a:t> </a:t>
            </a:r>
            <a:r>
              <a:rPr lang="en-US" sz="3500" dirty="0">
                <a:solidFill>
                  <a:srgbClr val="CCECF2"/>
                </a:solidFill>
                <a:latin typeface="Source Sans Pro Light" panose="020F0302020204030204" pitchFamily="34" charset="0"/>
                <a:ea typeface="Source Sans Pro" panose="020B0503030403020204" pitchFamily="34" charset="0"/>
                <a:cs typeface="Source Sans Pro Light" panose="020F0302020204030204" pitchFamily="34" charset="0"/>
              </a:rPr>
              <a:t>is how well you deal with the challenges of complexity.</a:t>
            </a:r>
            <a:endParaRPr sz="3500" dirty="0">
              <a:latin typeface="Source Sans Pro Light" panose="020F0302020204030204" pitchFamily="34" charset="0"/>
              <a:cs typeface="Source Sans Pro Light" panose="020F0302020204030204" pitchFamily="34" charset="0"/>
            </a:endParaRPr>
          </a:p>
        </p:txBody>
      </p:sp>
      <p:sp>
        <p:nvSpPr>
          <p:cNvPr id="239" name="Page number"/>
          <p:cNvSpPr txBox="1">
            <a:spLocks noGrp="1"/>
          </p:cNvSpPr>
          <p:nvPr>
            <p:ph type="sldNum" idx="4294967295"/>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a:t>
            </a:fld>
            <a:endParaRPr>
              <a:solidFill>
                <a:schemeClr val="lt1"/>
              </a:solidFill>
            </a:endParaRPr>
          </a:p>
        </p:txBody>
      </p:sp>
    </p:spTree>
    <p:extLst>
      <p:ext uri="{BB962C8B-B14F-4D97-AF65-F5344CB8AC3E}">
        <p14:creationId xmlns:p14="http://schemas.microsoft.com/office/powerpoint/2010/main" val="178808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Title 1">
            <a:extLst>
              <a:ext uri="{FF2B5EF4-FFF2-40B4-BE49-F238E27FC236}">
                <a16:creationId xmlns:a16="http://schemas.microsoft.com/office/drawing/2014/main" id="{93360B9F-C857-AC1F-A387-D30B2D04BD68}"/>
              </a:ext>
            </a:extLst>
          </p:cNvPr>
          <p:cNvSpPr>
            <a:spLocks noGrp="1"/>
          </p:cNvSpPr>
          <p:nvPr>
            <p:ph type="title" idx="4294967295"/>
          </p:nvPr>
        </p:nvSpPr>
        <p:spPr>
          <a:xfrm>
            <a:off x="0" y="444500"/>
            <a:ext cx="8521700" cy="573088"/>
          </a:xfrm>
        </p:spPr>
        <p:txBody>
          <a:bodyPr/>
          <a:lstStyle/>
          <a:p>
            <a:r>
              <a:rPr lang="en-US" dirty="0">
                <a:solidFill>
                  <a:srgbClr val="CCECF2"/>
                </a:solidFill>
              </a:rPr>
              <a:t>Content </a:t>
            </a:r>
            <a:r>
              <a:rPr lang="en-US" b="0" i="0" dirty="0">
                <a:solidFill>
                  <a:srgbClr val="CCECF2"/>
                </a:solidFill>
                <a:latin typeface="Source Sans Pro" panose="020B0503030403020204" pitchFamily="34" charset="0"/>
                <a:ea typeface="Source Sans Pro" panose="020B0503030403020204" pitchFamily="34" charset="0"/>
              </a:rPr>
              <a:t>design</a:t>
            </a:r>
          </a:p>
        </p:txBody>
      </p:sp>
      <p:sp>
        <p:nvSpPr>
          <p:cNvPr id="247" name="Number 2" descr="Title slide indicates that the following slides will report on USAGov metrics." title="USAGov Web Metrics"/>
          <p:cNvSpPr txBox="1"/>
          <p:nvPr/>
        </p:nvSpPr>
        <p:spPr>
          <a:xfrm>
            <a:off x="718775" y="1892675"/>
            <a:ext cx="5487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chemeClr val="lt1"/>
                </a:solidFill>
                <a:latin typeface="Source Sans Pro"/>
                <a:ea typeface="Source Sans Pro"/>
                <a:cs typeface="Source Sans Pro"/>
                <a:sym typeface="Source Sans Pro"/>
              </a:rPr>
              <a:t>2</a:t>
            </a:r>
            <a:endParaRPr sz="4000">
              <a:solidFill>
                <a:schemeClr val="lt1"/>
              </a:solidFill>
              <a:latin typeface="Source Sans Pro SemiBold"/>
              <a:ea typeface="Source Sans Pro SemiBold"/>
              <a:cs typeface="Source Sans Pro SemiBold"/>
              <a:sym typeface="Source Sans Pro SemiBold"/>
            </a:endParaRPr>
          </a:p>
        </p:txBody>
      </p:sp>
      <p:sp>
        <p:nvSpPr>
          <p:cNvPr id="245" name="Content design" descr="Analytics for FY2023 Quarter 2 (title slide)" title="PX Portfolio"/>
          <p:cNvSpPr txBox="1"/>
          <p:nvPr/>
        </p:nvSpPr>
        <p:spPr>
          <a:xfrm>
            <a:off x="1327775" y="1863650"/>
            <a:ext cx="55947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500" b="1" dirty="0">
                <a:solidFill>
                  <a:srgbClr val="11385B"/>
                </a:solidFill>
                <a:latin typeface="Source Sans Pro"/>
                <a:ea typeface="Source Sans Pro"/>
                <a:cs typeface="Source Sans Pro"/>
                <a:sym typeface="Source Sans Pro"/>
              </a:rPr>
              <a:t>Content design</a:t>
            </a:r>
            <a:endParaRPr sz="4500" b="1" dirty="0">
              <a:solidFill>
                <a:srgbClr val="CCECF2"/>
              </a:solidFill>
              <a:latin typeface="Source Sans Pro"/>
              <a:ea typeface="Source Sans Pro"/>
              <a:cs typeface="Source Sans Pro"/>
              <a:sym typeface="Source Sans Pro"/>
            </a:endParaRPr>
          </a:p>
        </p:txBody>
      </p:sp>
      <p:sp>
        <p:nvSpPr>
          <p:cNvPr id="244"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 name="Title 1">
            <a:extLst>
              <a:ext uri="{FF2B5EF4-FFF2-40B4-BE49-F238E27FC236}">
                <a16:creationId xmlns:a16="http://schemas.microsoft.com/office/drawing/2014/main" id="{5A43C99A-6F17-4653-64B4-E58DB2F8DF45}"/>
              </a:ext>
            </a:extLst>
          </p:cNvPr>
          <p:cNvSpPr>
            <a:spLocks noGrp="1"/>
          </p:cNvSpPr>
          <p:nvPr>
            <p:ph type="title" idx="4294967295"/>
          </p:nvPr>
        </p:nvSpPr>
        <p:spPr>
          <a:xfrm>
            <a:off x="669801" y="488445"/>
            <a:ext cx="7988300" cy="573088"/>
          </a:xfrm>
        </p:spPr>
        <p:txBody>
          <a:bodyPr/>
          <a:lstStyle/>
          <a:p>
            <a:r>
              <a:rPr lang="en-US" sz="3000" b="1" dirty="0">
                <a:solidFill>
                  <a:schemeClr val="bg1"/>
                </a:solidFill>
                <a:latin typeface="Source Sans Pro SemiBold" panose="020F0502020204030204" pitchFamily="34" charset="0"/>
                <a:cs typeface="Source Sans Pro SemiBold" panose="020F0502020204030204" pitchFamily="34" charset="0"/>
              </a:rPr>
              <a:t>USA Gov content design process</a:t>
            </a:r>
          </a:p>
        </p:txBody>
      </p:sp>
      <p:pic>
        <p:nvPicPr>
          <p:cNvPr id="260" name="Cross functional teams icon" descr="People connected icon."/>
          <p:cNvPicPr preferRelativeResize="0"/>
          <p:nvPr/>
        </p:nvPicPr>
        <p:blipFill>
          <a:blip r:embed="rId3">
            <a:alphaModFix/>
          </a:blip>
          <a:stretch>
            <a:fillRect/>
          </a:stretch>
        </p:blipFill>
        <p:spPr>
          <a:xfrm>
            <a:off x="844919" y="1818944"/>
            <a:ext cx="571575" cy="571554"/>
          </a:xfrm>
          <a:prstGeom prst="rect">
            <a:avLst/>
          </a:prstGeom>
          <a:noFill/>
          <a:ln>
            <a:noFill/>
          </a:ln>
        </p:spPr>
      </p:pic>
      <p:sp>
        <p:nvSpPr>
          <p:cNvPr id="254" name="Cross functional teams " descr="Title slide indicates that the following slides will report on USAGov metrics." title="USAGov Web Metrics"/>
          <p:cNvSpPr txBox="1"/>
          <p:nvPr/>
        </p:nvSpPr>
        <p:spPr>
          <a:xfrm>
            <a:off x="1433200" y="1750875"/>
            <a:ext cx="2423400" cy="94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Cross functional teams</a:t>
            </a:r>
            <a:endParaRPr sz="1800" dirty="0">
              <a:solidFill>
                <a:srgbClr val="11385B"/>
              </a:solidFill>
              <a:latin typeface="Source Sans Pro Light"/>
              <a:ea typeface="Source Sans Pro Light"/>
              <a:cs typeface="Source Sans Pro Light"/>
              <a:sym typeface="Source Sans Pro Light"/>
            </a:endParaRPr>
          </a:p>
        </p:txBody>
      </p:sp>
      <p:pic>
        <p:nvPicPr>
          <p:cNvPr id="262" name="Hand wth mobile icon" descr="Hand holding a mobile phone icon."/>
          <p:cNvPicPr preferRelativeResize="0"/>
          <p:nvPr/>
        </p:nvPicPr>
        <p:blipFill>
          <a:blip r:embed="rId4">
            <a:alphaModFix/>
          </a:blip>
          <a:stretch>
            <a:fillRect/>
          </a:stretch>
        </p:blipFill>
        <p:spPr>
          <a:xfrm>
            <a:off x="849751" y="3385025"/>
            <a:ext cx="510875" cy="510830"/>
          </a:xfrm>
          <a:prstGeom prst="rect">
            <a:avLst/>
          </a:prstGeom>
          <a:noFill/>
          <a:ln>
            <a:noFill/>
          </a:ln>
        </p:spPr>
      </p:pic>
      <p:sp>
        <p:nvSpPr>
          <p:cNvPr id="264" name="Develop prototypes" descr="Title slide indicates that the following slides will report on USAGov metrics." title="USAGov Web Metrics"/>
          <p:cNvSpPr txBox="1"/>
          <p:nvPr/>
        </p:nvSpPr>
        <p:spPr>
          <a:xfrm>
            <a:off x="1433200" y="3318818"/>
            <a:ext cx="2511300" cy="69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Develop prototypes</a:t>
            </a:r>
            <a:endParaRPr sz="1800" dirty="0">
              <a:solidFill>
                <a:srgbClr val="11385B"/>
              </a:solidFill>
              <a:latin typeface="Source Sans Pro Light"/>
              <a:ea typeface="Source Sans Pro Light"/>
              <a:cs typeface="Source Sans Pro Light"/>
              <a:sym typeface="Source Sans Pro Light"/>
            </a:endParaRPr>
          </a:p>
        </p:txBody>
      </p:sp>
      <p:pic>
        <p:nvPicPr>
          <p:cNvPr id="261" name="Rolled paper icon" descr="Thin paper rolled icon, suggesting data."/>
          <p:cNvPicPr preferRelativeResize="0"/>
          <p:nvPr/>
        </p:nvPicPr>
        <p:blipFill>
          <a:blip r:embed="rId5">
            <a:alphaModFix/>
          </a:blip>
          <a:stretch>
            <a:fillRect/>
          </a:stretch>
        </p:blipFill>
        <p:spPr>
          <a:xfrm>
            <a:off x="4617092" y="1846879"/>
            <a:ext cx="548700" cy="548700"/>
          </a:xfrm>
          <a:prstGeom prst="rect">
            <a:avLst/>
          </a:prstGeom>
          <a:noFill/>
          <a:ln>
            <a:noFill/>
          </a:ln>
        </p:spPr>
      </p:pic>
      <p:sp>
        <p:nvSpPr>
          <p:cNvPr id="265" name="Deep dive into data" descr="Title slide indicates that the following slides will report on USAGov metrics." title="USAGov Web Metrics"/>
          <p:cNvSpPr txBox="1"/>
          <p:nvPr/>
        </p:nvSpPr>
        <p:spPr>
          <a:xfrm>
            <a:off x="5353950" y="1750875"/>
            <a:ext cx="2423400" cy="9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Deep dive into data to learn about audience and intents</a:t>
            </a:r>
            <a:endParaRPr sz="1800" dirty="0">
              <a:solidFill>
                <a:srgbClr val="11385B"/>
              </a:solidFill>
              <a:latin typeface="Source Sans Pro Light"/>
              <a:ea typeface="Source Sans Pro Light"/>
              <a:cs typeface="Source Sans Pro Light"/>
              <a:sym typeface="Source Sans Pro Light"/>
            </a:endParaRPr>
          </a:p>
        </p:txBody>
      </p:sp>
      <p:pic>
        <p:nvPicPr>
          <p:cNvPr id="263" name="Checked icon" descr="Check mark icon.">
            <a:extLst>
              <a:ext uri="{C183D7F6-B498-43B3-948B-1728B52AA6E4}">
                <adec:decorative xmlns:adec="http://schemas.microsoft.com/office/drawing/2017/decorative" val="0"/>
              </a:ext>
            </a:extLst>
          </p:cNvPr>
          <p:cNvPicPr preferRelativeResize="0"/>
          <p:nvPr/>
        </p:nvPicPr>
        <p:blipFill>
          <a:blip r:embed="rId6">
            <a:alphaModFix/>
          </a:blip>
          <a:stretch>
            <a:fillRect/>
          </a:stretch>
        </p:blipFill>
        <p:spPr>
          <a:xfrm>
            <a:off x="4663951" y="3385025"/>
            <a:ext cx="510875" cy="492522"/>
          </a:xfrm>
          <a:prstGeom prst="rect">
            <a:avLst/>
          </a:prstGeom>
          <a:noFill/>
          <a:ln>
            <a:noFill/>
          </a:ln>
        </p:spPr>
      </p:pic>
      <p:sp>
        <p:nvSpPr>
          <p:cNvPr id="266" name="Review and approve" descr="Title slide indicates that the following slides will report on USAGov metrics." title="USAGov Web Metrics"/>
          <p:cNvSpPr txBox="1"/>
          <p:nvPr/>
        </p:nvSpPr>
        <p:spPr>
          <a:xfrm>
            <a:off x="5353950" y="3345525"/>
            <a:ext cx="2511300" cy="69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11385B"/>
                </a:solidFill>
                <a:latin typeface="Source Sans Pro Light"/>
                <a:ea typeface="Source Sans Pro Light"/>
                <a:cs typeface="Source Sans Pro Light"/>
                <a:sym typeface="Source Sans Pro Light"/>
              </a:rPr>
              <a:t>Review and approve </a:t>
            </a:r>
          </a:p>
          <a:p>
            <a:pPr marL="0" lvl="0" indent="0" algn="l" rtl="0">
              <a:lnSpc>
                <a:spcPct val="115000"/>
              </a:lnSpc>
              <a:spcBef>
                <a:spcPts val="0"/>
              </a:spcBef>
              <a:spcAft>
                <a:spcPts val="0"/>
              </a:spcAft>
              <a:buNone/>
            </a:pPr>
            <a:r>
              <a:rPr lang="en-US" sz="1800" dirty="0">
                <a:solidFill>
                  <a:srgbClr val="11385B"/>
                </a:solidFill>
                <a:latin typeface="Source Sans Pro Light"/>
                <a:ea typeface="Source Sans Pro Light"/>
                <a:cs typeface="Source Sans Pro Light"/>
                <a:sym typeface="Source Sans Pro Light"/>
              </a:rPr>
              <a:t>before content is written</a:t>
            </a:r>
            <a:endParaRPr lang="en" sz="1800" dirty="0">
              <a:solidFill>
                <a:srgbClr val="11385B"/>
              </a:solidFill>
              <a:latin typeface="Source Sans Pro Light"/>
              <a:ea typeface="Source Sans Pro Light"/>
              <a:cs typeface="Source Sans Pro Light"/>
              <a:sym typeface="Source Sans Pro Light"/>
            </a:endParaRPr>
          </a:p>
        </p:txBody>
      </p:sp>
      <p:sp>
        <p:nvSpPr>
          <p:cNvPr id="257"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263175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 name="Title 1">
            <a:extLst>
              <a:ext uri="{FF2B5EF4-FFF2-40B4-BE49-F238E27FC236}">
                <a16:creationId xmlns:a16="http://schemas.microsoft.com/office/drawing/2014/main" id="{2F899B41-76B9-425D-702C-F9FFFBAEA6EE}"/>
              </a:ext>
            </a:extLst>
          </p:cNvPr>
          <p:cNvSpPr>
            <a:spLocks noGrp="1"/>
          </p:cNvSpPr>
          <p:nvPr>
            <p:ph type="title" idx="4294967295"/>
          </p:nvPr>
        </p:nvSpPr>
        <p:spPr/>
        <p:txBody>
          <a:bodyPr/>
          <a:lstStyle/>
          <a:p>
            <a:r>
              <a:rPr lang="en-US" b="0" i="0" dirty="0">
                <a:solidFill>
                  <a:srgbClr val="11385B"/>
                </a:solidFill>
                <a:latin typeface="Source Sans Pro" panose="020B0503030403020204" pitchFamily="34" charset="0"/>
                <a:ea typeface="Source Sans Pro" panose="020B0503030403020204" pitchFamily="34" charset="0"/>
              </a:rPr>
              <a:t>Human-centered</a:t>
            </a:r>
            <a:r>
              <a:rPr lang="en-US" dirty="0">
                <a:solidFill>
                  <a:srgbClr val="11385B"/>
                </a:solidFill>
              </a:rPr>
              <a:t> design</a:t>
            </a:r>
          </a:p>
        </p:txBody>
      </p:sp>
      <p:sp>
        <p:nvSpPr>
          <p:cNvPr id="272" name="Human-Centered Design"/>
          <p:cNvSpPr txBox="1"/>
          <p:nvPr/>
        </p:nvSpPr>
        <p:spPr>
          <a:xfrm>
            <a:off x="735450" y="1534752"/>
            <a:ext cx="76731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dirty="0">
                <a:solidFill>
                  <a:schemeClr val="lt1"/>
                </a:solidFill>
                <a:latin typeface="Source Sans Pro"/>
                <a:ea typeface="Source Sans Pro"/>
                <a:cs typeface="Source Sans Pro"/>
                <a:sym typeface="Source Sans Pro"/>
              </a:rPr>
              <a:t>Human-Centered Design </a:t>
            </a:r>
            <a:r>
              <a:rPr lang="en" sz="2800" dirty="0">
                <a:solidFill>
                  <a:srgbClr val="CCECF2"/>
                </a:solidFill>
                <a:latin typeface="Source Sans Pro"/>
                <a:ea typeface="Source Sans Pro"/>
                <a:cs typeface="Source Sans Pro"/>
                <a:sym typeface="Source Sans Pro"/>
              </a:rPr>
              <a:t>i</a:t>
            </a:r>
            <a:r>
              <a:rPr lang="en" sz="2800" dirty="0">
                <a:solidFill>
                  <a:srgbClr val="CCECF2"/>
                </a:solidFill>
                <a:latin typeface="Source Sans Pro Light"/>
                <a:ea typeface="Source Sans Pro Light"/>
                <a:cs typeface="Source Sans Pro Light"/>
                <a:sym typeface="Source Sans Pro Light"/>
              </a:rPr>
              <a:t>s a creative problem-solving process that begins with understanding human needs and ends with innovative solutions to address those needs.</a:t>
            </a:r>
            <a:r>
              <a:rPr lang="en" sz="2800" dirty="0">
                <a:solidFill>
                  <a:schemeClr val="lt1"/>
                </a:solidFill>
                <a:latin typeface="Source Sans Pro Light"/>
                <a:ea typeface="Source Sans Pro Light"/>
                <a:cs typeface="Source Sans Pro Light"/>
                <a:sym typeface="Source Sans Pro Light"/>
              </a:rPr>
              <a:t> </a:t>
            </a:r>
            <a:endParaRPr sz="2800" dirty="0">
              <a:solidFill>
                <a:schemeClr val="lt1"/>
              </a:solidFill>
              <a:latin typeface="Source Sans Pro Light"/>
              <a:ea typeface="Source Sans Pro Light"/>
              <a:cs typeface="Source Sans Pro Light"/>
              <a:sym typeface="Source Sans Pro Light"/>
            </a:endParaRPr>
          </a:p>
        </p:txBody>
      </p:sp>
      <p:sp>
        <p:nvSpPr>
          <p:cNvPr id="273" name="Page number"/>
          <p:cNvSpPr txBox="1">
            <a:spLocks noGrp="1"/>
          </p:cNvSpPr>
          <p:nvPr>
            <p:ph type="sldNum" idx="4294967295"/>
          </p:nvPr>
        </p:nvSpPr>
        <p:spPr>
          <a:xfrm>
            <a:off x="17684" y="4765389"/>
            <a:ext cx="548700" cy="26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8</a:t>
            </a:fld>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Title"/>
          <p:cNvSpPr txBox="1">
            <a:spLocks noGrp="1"/>
          </p:cNvSpPr>
          <p:nvPr>
            <p:ph type="ctrTitle" idx="4294967295"/>
          </p:nvPr>
        </p:nvSpPr>
        <p:spPr>
          <a:xfrm>
            <a:off x="671512" y="446087"/>
            <a:ext cx="7386638" cy="844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chemeClr val="bg1"/>
                </a:solidFill>
                <a:latin typeface="Source Sans Pro SemiBold" panose="020F0502020204030204" pitchFamily="34" charset="0"/>
                <a:ea typeface="Source Sans Pro"/>
                <a:cs typeface="Source Sans Pro SemiBold" panose="020F0502020204030204" pitchFamily="34" charset="0"/>
                <a:sym typeface="Source Sans Pro"/>
              </a:rPr>
              <a:t>Imagining a solution</a:t>
            </a:r>
            <a:endParaRPr sz="3000" b="1" dirty="0">
              <a:solidFill>
                <a:schemeClr val="bg1"/>
              </a:solidFill>
              <a:latin typeface="Source Sans Pro SemiBold" panose="020F0502020204030204" pitchFamily="34" charset="0"/>
              <a:ea typeface="Source Sans Pro"/>
              <a:cs typeface="Source Sans Pro SemiBold" panose="020F0502020204030204" pitchFamily="34" charset="0"/>
              <a:sym typeface="Source Sans Pro"/>
            </a:endParaRPr>
          </a:p>
        </p:txBody>
      </p:sp>
      <p:pic>
        <p:nvPicPr>
          <p:cNvPr id="280" name="Screenshot" descr="Design thinking image. &#10;&#10;The scams content design team used boxes and arrows to illustrate the proposed content and information architecture for the scams wizard. They also designed some prototype screens to illustrate their ideas on the user interface."/>
          <p:cNvPicPr preferRelativeResize="0"/>
          <p:nvPr/>
        </p:nvPicPr>
        <p:blipFill>
          <a:blip r:embed="rId3">
            <a:alphaModFix/>
          </a:blip>
          <a:stretch>
            <a:fillRect/>
          </a:stretch>
        </p:blipFill>
        <p:spPr>
          <a:xfrm>
            <a:off x="1393775" y="1123134"/>
            <a:ext cx="6356449" cy="3422700"/>
          </a:xfrm>
          <a:prstGeom prst="rect">
            <a:avLst/>
          </a:prstGeom>
          <a:noFill/>
          <a:ln w="9525" cap="flat" cmpd="sng">
            <a:solidFill>
              <a:srgbClr val="E5E5E5"/>
            </a:solidFill>
            <a:prstDash val="solid"/>
            <a:round/>
            <a:headEnd type="none" w="sm" len="sm"/>
            <a:tailEnd type="none" w="sm" len="sm"/>
          </a:ln>
          <a:effectLst>
            <a:outerShdw blurRad="142875" dist="76200" dir="3300000" algn="bl" rotWithShape="0">
              <a:schemeClr val="dk1">
                <a:alpha val="10000"/>
              </a:schemeClr>
            </a:outerShdw>
          </a:effectLst>
        </p:spPr>
      </p:pic>
      <p:sp>
        <p:nvSpPr>
          <p:cNvPr id="278" name="Page numbe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472</Words>
  <Application>Microsoft Office PowerPoint</Application>
  <PresentationFormat>On-screen Show (16:9)</PresentationFormat>
  <Paragraphs>98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Source Sans Pro</vt:lpstr>
      <vt:lpstr>Tahoma</vt:lpstr>
      <vt:lpstr>Helvetica Neue</vt:lpstr>
      <vt:lpstr>Source Sans Pro Light</vt:lpstr>
      <vt:lpstr>Source Sans Pro SemiBold</vt:lpstr>
      <vt:lpstr>Arial</vt:lpstr>
      <vt:lpstr>Simple Light</vt:lpstr>
      <vt:lpstr>Simplifying User Experiences at USA Gov</vt:lpstr>
      <vt:lpstr>Introductions: Joanne and Dita</vt:lpstr>
      <vt:lpstr>Defining the problem</vt:lpstr>
      <vt:lpstr>Defining the problem: description</vt:lpstr>
      <vt:lpstr>Simplicity </vt:lpstr>
      <vt:lpstr>Content design</vt:lpstr>
      <vt:lpstr>USA Gov content design process</vt:lpstr>
      <vt:lpstr>Human-centered design</vt:lpstr>
      <vt:lpstr>Imagining a solution</vt:lpstr>
      <vt:lpstr>Building the tool</vt:lpstr>
      <vt:lpstr>Our usability testing</vt:lpstr>
      <vt:lpstr>About this usability test</vt:lpstr>
      <vt:lpstr>Testing our mobile prototype with a user</vt:lpstr>
      <vt:lpstr>What we learned from this usability test   1</vt:lpstr>
      <vt:lpstr>What we learned from this usability test  2</vt:lpstr>
      <vt:lpstr>What we learned from this usability test  3</vt:lpstr>
      <vt:lpstr>Voice user interface</vt:lpstr>
      <vt:lpstr>Adapting for voice interface</vt:lpstr>
      <vt:lpstr>Conversation design</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2023-06-13T18:10:20Z</dcterms:modified>
</cp:coreProperties>
</file>