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6" r:id="rId5"/>
  </p:sldMasterIdLst>
  <p:notesMasterIdLst>
    <p:notesMasterId r:id="rId20"/>
  </p:notesMasterIdLst>
  <p:handoutMasterIdLst>
    <p:handoutMasterId r:id="rId21"/>
  </p:handoutMasterIdLst>
  <p:sldIdLst>
    <p:sldId id="256" r:id="rId6"/>
    <p:sldId id="284" r:id="rId7"/>
    <p:sldId id="262" r:id="rId8"/>
    <p:sldId id="301" r:id="rId9"/>
    <p:sldId id="289" r:id="rId10"/>
    <p:sldId id="290" r:id="rId11"/>
    <p:sldId id="291" r:id="rId12"/>
    <p:sldId id="294" r:id="rId13"/>
    <p:sldId id="295" r:id="rId14"/>
    <p:sldId id="288" r:id="rId15"/>
    <p:sldId id="292" r:id="rId16"/>
    <p:sldId id="297" r:id="rId17"/>
    <p:sldId id="298"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94A"/>
    <a:srgbClr val="4C5A5C"/>
    <a:srgbClr val="58696B"/>
    <a:srgbClr val="000000"/>
    <a:srgbClr val="EACFC7"/>
    <a:srgbClr val="394445"/>
    <a:srgbClr val="42BE71"/>
    <a:srgbClr val="424F50"/>
    <a:srgbClr val="973B29"/>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61720" autoAdjust="0"/>
  </p:normalViewPr>
  <p:slideViewPr>
    <p:cSldViewPr snapToGrid="0">
      <p:cViewPr varScale="1">
        <p:scale>
          <a:sx n="70" d="100"/>
          <a:sy n="70" d="100"/>
        </p:scale>
        <p:origin x="75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4CC78-2E31-43BB-86F9-D33A2678C34F}" type="doc">
      <dgm:prSet loTypeId="urn:microsoft.com/office/officeart/2005/8/layout/arrow2" loCatId="process" qsTypeId="urn:microsoft.com/office/officeart/2005/8/quickstyle/simple1" qsCatId="simple" csTypeId="urn:microsoft.com/office/officeart/2005/8/colors/accent1_2" csCatId="accent1" phldr="1"/>
      <dgm:spPr/>
    </dgm:pt>
    <dgm:pt modelId="{A76D492F-AD47-4938-98AD-93DA8179AFED}">
      <dgm:prSet phldrT="[Text]" custT="1"/>
      <dgm:spPr/>
      <dgm:t>
        <a:bodyPr/>
        <a:lstStyle/>
        <a:p>
          <a:r>
            <a:rPr lang="en-US" sz="2800" b="1"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604020202020204" pitchFamily="34" charset="0"/>
            </a:rPr>
            <a:t>Better usability</a:t>
          </a:r>
          <a:endParaRPr lang="en-US" sz="2800" b="1" dirty="0">
            <a:ln>
              <a:noFill/>
            </a:ln>
            <a:solidFill>
              <a:schemeClr val="tx1"/>
            </a:solidFill>
            <a:effectLst>
              <a:outerShdw blurRad="50800" dist="38100" dir="2700000" algn="tl" rotWithShape="0">
                <a:prstClr val="black">
                  <a:alpha val="40000"/>
                </a:prstClr>
              </a:outerShdw>
            </a:effectLst>
            <a:latin typeface="Univers" panose="020B0604020202020204" pitchFamily="34" charset="0"/>
          </a:endParaRPr>
        </a:p>
      </dgm:t>
    </dgm:pt>
    <dgm:pt modelId="{2D3C508D-389F-467F-B5C4-95D21FA7196E}" type="parTrans" cxnId="{EA0FC539-D780-4161-926B-3E7E860E4827}">
      <dgm:prSet/>
      <dgm:spPr/>
      <dgm:t>
        <a:bodyPr/>
        <a:lstStyle/>
        <a:p>
          <a:endParaRPr lang="en-US"/>
        </a:p>
      </dgm:t>
    </dgm:pt>
    <dgm:pt modelId="{E4A4BD37-7719-4A9E-B67F-060520D4E31C}" type="sibTrans" cxnId="{EA0FC539-D780-4161-926B-3E7E860E4827}">
      <dgm:prSet/>
      <dgm:spPr/>
      <dgm:t>
        <a:bodyPr/>
        <a:lstStyle/>
        <a:p>
          <a:endParaRPr lang="en-US"/>
        </a:p>
      </dgm:t>
    </dgm:pt>
    <dgm:pt modelId="{88C315C0-3DF5-4F3E-9B03-7CACED08BEFD}">
      <dgm:prSet phldrT="[Text]" custT="1"/>
      <dgm:spPr/>
      <dgm:t>
        <a:bodyPr/>
        <a:lstStyle/>
        <a:p>
          <a:r>
            <a:rPr lang="en-US" sz="2800" b="1"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503020202020204" pitchFamily="34" charset="0"/>
            </a:rPr>
            <a:t>Faster execution</a:t>
          </a:r>
          <a:endParaRPr lang="en-US" sz="2800" b="1" dirty="0">
            <a:ln>
              <a:noFill/>
            </a:ln>
            <a:solidFill>
              <a:schemeClr val="tx1"/>
            </a:solidFill>
            <a:effectLst>
              <a:outerShdw blurRad="50800" dist="38100" dir="2700000" algn="tl" rotWithShape="0">
                <a:prstClr val="black">
                  <a:alpha val="40000"/>
                </a:prstClr>
              </a:outerShdw>
            </a:effectLst>
            <a:latin typeface="Univers" panose="020B0503020202020204" pitchFamily="34" charset="0"/>
          </a:endParaRPr>
        </a:p>
      </dgm:t>
    </dgm:pt>
    <dgm:pt modelId="{522E7F64-B3F9-4FAE-9680-1984FB34003F}" type="parTrans" cxnId="{BAC9AA35-6E13-4892-B2CB-E61887856839}">
      <dgm:prSet/>
      <dgm:spPr/>
      <dgm:t>
        <a:bodyPr/>
        <a:lstStyle/>
        <a:p>
          <a:endParaRPr lang="en-US"/>
        </a:p>
      </dgm:t>
    </dgm:pt>
    <dgm:pt modelId="{B8C3443F-A253-4F10-98FA-57158FE5F245}" type="sibTrans" cxnId="{BAC9AA35-6E13-4892-B2CB-E61887856839}">
      <dgm:prSet/>
      <dgm:spPr/>
      <dgm:t>
        <a:bodyPr/>
        <a:lstStyle/>
        <a:p>
          <a:endParaRPr lang="en-US"/>
        </a:p>
      </dgm:t>
    </dgm:pt>
    <dgm:pt modelId="{DB0450FF-5717-4F83-884D-F71019DD73D4}">
      <dgm:prSet phldrT="[Text]" custT="1"/>
      <dgm:spPr/>
      <dgm:t>
        <a:bodyPr/>
        <a:lstStyle/>
        <a:p>
          <a:r>
            <a:rPr lang="en-US" sz="2800" b="1"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503020202020204" pitchFamily="34" charset="0"/>
            </a:rPr>
            <a:t>More time</a:t>
          </a:r>
          <a:endParaRPr lang="en-US" sz="2800" b="1" dirty="0">
            <a:ln>
              <a:noFill/>
            </a:ln>
            <a:solidFill>
              <a:schemeClr val="tx1"/>
            </a:solidFill>
            <a:effectLst>
              <a:outerShdw blurRad="50800" dist="38100" dir="2700000" algn="tl" rotWithShape="0">
                <a:prstClr val="black">
                  <a:alpha val="40000"/>
                </a:prstClr>
              </a:outerShdw>
            </a:effectLst>
            <a:latin typeface="Univers" panose="020B0503020202020204" pitchFamily="34" charset="0"/>
          </a:endParaRPr>
        </a:p>
      </dgm:t>
    </dgm:pt>
    <dgm:pt modelId="{D5ED9BCF-F2B0-4B97-9780-585B81CA2C42}" type="parTrans" cxnId="{37BF6B44-D0A3-48F4-905F-29817F945CAC}">
      <dgm:prSet/>
      <dgm:spPr/>
      <dgm:t>
        <a:bodyPr/>
        <a:lstStyle/>
        <a:p>
          <a:endParaRPr lang="en-US"/>
        </a:p>
      </dgm:t>
    </dgm:pt>
    <dgm:pt modelId="{A2DED4E4-C687-4CAB-B502-FAB2FA5A2D52}" type="sibTrans" cxnId="{37BF6B44-D0A3-48F4-905F-29817F945CAC}">
      <dgm:prSet/>
      <dgm:spPr/>
      <dgm:t>
        <a:bodyPr/>
        <a:lstStyle/>
        <a:p>
          <a:endParaRPr lang="en-US"/>
        </a:p>
      </dgm:t>
    </dgm:pt>
    <dgm:pt modelId="{12BE1155-93D9-4939-B8EA-578F78412655}">
      <dgm:prSet phldrT="[Text]" custT="1"/>
      <dgm:spPr/>
      <dgm:t>
        <a:bodyPr/>
        <a:lstStyle/>
        <a:p>
          <a:r>
            <a:rPr lang="en-US" sz="2800" b="1"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503020202020204" pitchFamily="34" charset="0"/>
            </a:rPr>
            <a:t>More productivity</a:t>
          </a:r>
        </a:p>
      </dgm:t>
    </dgm:pt>
    <dgm:pt modelId="{F08FD680-16DC-4AD2-88DB-D38F58B4A8F3}" type="parTrans" cxnId="{55E6A96F-E273-43A9-8BAC-2EFE5E1A90CC}">
      <dgm:prSet/>
      <dgm:spPr/>
      <dgm:t>
        <a:bodyPr/>
        <a:lstStyle/>
        <a:p>
          <a:endParaRPr lang="en-US"/>
        </a:p>
      </dgm:t>
    </dgm:pt>
    <dgm:pt modelId="{2980D4B2-44AC-48CE-8FF4-2070DBD22A8D}" type="sibTrans" cxnId="{55E6A96F-E273-43A9-8BAC-2EFE5E1A90CC}">
      <dgm:prSet/>
      <dgm:spPr/>
      <dgm:t>
        <a:bodyPr/>
        <a:lstStyle/>
        <a:p>
          <a:endParaRPr lang="en-US"/>
        </a:p>
      </dgm:t>
    </dgm:pt>
    <dgm:pt modelId="{05D4E297-D9C5-4954-9F5A-C5D8A0EE7897}">
      <dgm:prSet phldrT="[Text]" custT="1"/>
      <dgm:spPr>
        <a:noFill/>
      </dgm:spPr>
      <dgm:t>
        <a:bodyPr lIns="91440" anchor="ctr" anchorCtr="0"/>
        <a:lstStyle/>
        <a:p>
          <a:pPr marL="228600" indent="0"/>
          <a:r>
            <a:rPr lang="en-US" sz="2800" b="1" dirty="0">
              <a:ln>
                <a:noFill/>
              </a:ln>
              <a:solidFill>
                <a:schemeClr val="tx1"/>
              </a:solidFill>
              <a:effectLst>
                <a:glow rad="63500">
                  <a:schemeClr val="bg1">
                    <a:lumMod val="95000"/>
                    <a:alpha val="49000"/>
                  </a:schemeClr>
                </a:glow>
                <a:outerShdw blurRad="38100" dist="38100" dir="2700000" algn="tl">
                  <a:srgbClr val="000000">
                    <a:alpha val="43137"/>
                  </a:srgbClr>
                </a:outerShdw>
              </a:effectLst>
              <a:latin typeface="Univers" panose="020B0503020202020204" pitchFamily="34" charset="0"/>
              <a:cs typeface="Arial" panose="020B0604020202020204" pitchFamily="34" charset="0"/>
            </a:rPr>
            <a:t>Happier workforce</a:t>
          </a:r>
        </a:p>
      </dgm:t>
    </dgm:pt>
    <dgm:pt modelId="{373C9D22-0E06-48CB-A239-16E52456E913}" type="parTrans" cxnId="{9D76BCAD-746E-409C-A089-5E185A42D278}">
      <dgm:prSet/>
      <dgm:spPr/>
      <dgm:t>
        <a:bodyPr/>
        <a:lstStyle/>
        <a:p>
          <a:endParaRPr lang="en-US"/>
        </a:p>
      </dgm:t>
    </dgm:pt>
    <dgm:pt modelId="{C01B5191-640F-4B4D-887F-43C5217E9D40}" type="sibTrans" cxnId="{9D76BCAD-746E-409C-A089-5E185A42D278}">
      <dgm:prSet/>
      <dgm:spPr/>
      <dgm:t>
        <a:bodyPr/>
        <a:lstStyle/>
        <a:p>
          <a:endParaRPr lang="en-US"/>
        </a:p>
      </dgm:t>
    </dgm:pt>
    <dgm:pt modelId="{589C56AC-41F7-4CA1-96F8-3C2F66313538}" type="pres">
      <dgm:prSet presAssocID="{C634CC78-2E31-43BB-86F9-D33A2678C34F}" presName="arrowDiagram" presStyleCnt="0">
        <dgm:presLayoutVars>
          <dgm:chMax val="5"/>
          <dgm:dir/>
          <dgm:resizeHandles val="exact"/>
        </dgm:presLayoutVars>
      </dgm:prSet>
      <dgm:spPr/>
    </dgm:pt>
    <dgm:pt modelId="{D3CD13F6-63F8-4349-919C-6B8474EE134E}" type="pres">
      <dgm:prSet presAssocID="{C634CC78-2E31-43BB-86F9-D33A2678C34F}" presName="arrow" presStyleLbl="bgShp" presStyleIdx="0" presStyleCnt="1" custLinFactNeighborY="-263"/>
      <dgm:spPr>
        <a:solidFill>
          <a:srgbClr val="CA553E"/>
        </a:solidFill>
        <a:ln>
          <a:solidFill>
            <a:schemeClr val="tx1"/>
          </a:solidFill>
        </a:ln>
        <a:effectLst>
          <a:outerShdw blurRad="50800" dist="38100" dir="2700000" algn="tl" rotWithShape="0">
            <a:prstClr val="black">
              <a:alpha val="40000"/>
            </a:prstClr>
          </a:outerShdw>
        </a:effectLst>
      </dgm:spPr>
    </dgm:pt>
    <dgm:pt modelId="{B960019F-8536-442D-BA09-9A55E8826BF9}" type="pres">
      <dgm:prSet presAssocID="{C634CC78-2E31-43BB-86F9-D33A2678C34F}" presName="arrowDiagram5" presStyleCnt="0"/>
      <dgm:spPr/>
    </dgm:pt>
    <dgm:pt modelId="{7E5C12AA-8AA3-4A49-8DD3-21436982CBEB}" type="pres">
      <dgm:prSet presAssocID="{A76D492F-AD47-4938-98AD-93DA8179AFED}" presName="bullet5a" presStyleLbl="node1" presStyleIdx="0" presStyleCnt="5"/>
      <dgm:spPr>
        <a:xfrm>
          <a:off x="2060328" y="4965035"/>
          <a:ext cx="245714" cy="245714"/>
        </a:xfrm>
        <a:prstGeom prst="ellipse">
          <a:avLst/>
        </a:prstGeom>
        <a:solidFill>
          <a:srgbClr val="EACFC7"/>
        </a:solidFill>
        <a:ln w="12700" cap="flat" cmpd="sng" algn="ctr">
          <a:solidFill>
            <a:srgbClr val="3C494A"/>
          </a:solidFill>
          <a:prstDash val="solid"/>
          <a:miter lim="800000"/>
        </a:ln>
        <a:effectLst/>
      </dgm:spPr>
    </dgm:pt>
    <dgm:pt modelId="{F6C68FF8-0005-4047-918F-D92691EF0CF8}" type="pres">
      <dgm:prSet presAssocID="{A76D492F-AD47-4938-98AD-93DA8179AFED}" presName="textBox5a" presStyleLbl="revTx" presStyleIdx="0" presStyleCnt="5" custScaleX="147159" custScaleY="80033" custLinFactNeighborX="32251" custLinFactNeighborY="-1646">
        <dgm:presLayoutVars>
          <dgm:bulletEnabled val="1"/>
        </dgm:presLayoutVars>
      </dgm:prSet>
      <dgm:spPr/>
    </dgm:pt>
    <dgm:pt modelId="{AC38B3C2-8173-45B2-921D-51CB721ABF31}" type="pres">
      <dgm:prSet presAssocID="{88C315C0-3DF5-4F3E-9B03-7CACED08BEFD}" presName="bullet5b" presStyleLbl="node1" presStyleIdx="1" presStyleCnt="5"/>
      <dgm:spPr>
        <a:xfrm>
          <a:off x="3390391" y="3687053"/>
          <a:ext cx="384596" cy="384596"/>
        </a:xfrm>
        <a:prstGeom prst="ellipse">
          <a:avLst/>
        </a:prstGeom>
        <a:solidFill>
          <a:srgbClr val="EACFC7"/>
        </a:solidFill>
        <a:ln w="12700" cap="flat" cmpd="sng" algn="ctr">
          <a:solidFill>
            <a:srgbClr val="3C494A"/>
          </a:solidFill>
          <a:prstDash val="solid"/>
          <a:miter lim="800000"/>
        </a:ln>
        <a:effectLst/>
      </dgm:spPr>
    </dgm:pt>
    <dgm:pt modelId="{1D2E0908-EA54-4AC8-BB6B-D4D820F221BB}" type="pres">
      <dgm:prSet presAssocID="{88C315C0-3DF5-4F3E-9B03-7CACED08BEFD}" presName="textBox5b" presStyleLbl="revTx" presStyleIdx="1" presStyleCnt="5" custScaleX="130809" custScaleY="65162" custLinFactNeighborX="18936" custLinFactNeighborY="-2907">
        <dgm:presLayoutVars>
          <dgm:bulletEnabled val="1"/>
        </dgm:presLayoutVars>
      </dgm:prSet>
      <dgm:spPr/>
    </dgm:pt>
    <dgm:pt modelId="{B8C29671-7DC5-4384-8DE0-5D633D59FE7A}" type="pres">
      <dgm:prSet presAssocID="{DB0450FF-5717-4F83-884D-F71019DD73D4}" presName="bullet5c" presStyleLbl="node1" presStyleIdx="2" presStyleCnt="5"/>
      <dgm:spPr>
        <a:xfrm>
          <a:off x="5099709" y="2668139"/>
          <a:ext cx="512795" cy="512795"/>
        </a:xfrm>
        <a:prstGeom prst="ellipse">
          <a:avLst/>
        </a:prstGeom>
        <a:solidFill>
          <a:srgbClr val="EACFC7"/>
        </a:solidFill>
        <a:ln w="12700" cap="flat" cmpd="sng" algn="ctr">
          <a:solidFill>
            <a:srgbClr val="3C494A"/>
          </a:solidFill>
          <a:prstDash val="solid"/>
          <a:miter lim="800000"/>
        </a:ln>
        <a:effectLst/>
      </dgm:spPr>
    </dgm:pt>
    <dgm:pt modelId="{F3BE62E3-DD6B-4EBB-8CE4-AC8CFEE683B3}" type="pres">
      <dgm:prSet presAssocID="{DB0450FF-5717-4F83-884D-F71019DD73D4}" presName="textBox5c" presStyleLbl="revTx" presStyleIdx="2" presStyleCnt="5" custScaleX="81986" custScaleY="78221" custLinFactNeighborX="-4290" custLinFactNeighborY="2547">
        <dgm:presLayoutVars>
          <dgm:bulletEnabled val="1"/>
        </dgm:presLayoutVars>
      </dgm:prSet>
      <dgm:spPr/>
    </dgm:pt>
    <dgm:pt modelId="{AC6305C3-9016-4285-887B-30CEC41667F7}" type="pres">
      <dgm:prSet presAssocID="{12BE1155-93D9-4939-B8EA-578F78412655}" presName="bullet5d" presStyleLbl="node1" presStyleIdx="3" presStyleCnt="5" custLinFactNeighborX="-28500" custLinFactNeighborY="6000"/>
      <dgm:spPr>
        <a:xfrm>
          <a:off x="6898019" y="1911979"/>
          <a:ext cx="662360" cy="662360"/>
        </a:xfrm>
        <a:prstGeom prst="ellipse">
          <a:avLst/>
        </a:prstGeom>
        <a:solidFill>
          <a:srgbClr val="EACFC7"/>
        </a:solidFill>
        <a:ln w="12700" cap="flat" cmpd="sng" algn="ctr">
          <a:solidFill>
            <a:srgbClr val="3C494A"/>
          </a:solidFill>
          <a:prstDash val="solid"/>
          <a:miter lim="800000"/>
        </a:ln>
        <a:effectLst/>
      </dgm:spPr>
    </dgm:pt>
    <dgm:pt modelId="{0E1DB027-4ADB-4B53-8342-A8036BD724E7}" type="pres">
      <dgm:prSet presAssocID="{12BE1155-93D9-4939-B8EA-578F78412655}" presName="textBox5d" presStyleLbl="revTx" presStyleIdx="3" presStyleCnt="5" custScaleX="113460" custScaleY="76561" custLinFactNeighborX="-7590" custLinFactNeighborY="5239">
        <dgm:presLayoutVars>
          <dgm:bulletEnabled val="1"/>
        </dgm:presLayoutVars>
      </dgm:prSet>
      <dgm:spPr/>
    </dgm:pt>
    <dgm:pt modelId="{D64AB881-4198-4BDA-A234-4FD44A055AAF}" type="pres">
      <dgm:prSet presAssocID="{05D4E297-D9C5-4954-9F5A-C5D8A0EE7897}" presName="bullet5e" presStyleLbl="node1" presStyleIdx="4" presStyleCnt="5" custLinFactNeighborX="-58624" custLinFactNeighborY="3483"/>
      <dgm:spPr>
        <a:xfrm>
          <a:off x="8637860" y="1370142"/>
          <a:ext cx="843975" cy="843975"/>
        </a:xfrm>
        <a:prstGeom prst="ellipse">
          <a:avLst/>
        </a:prstGeom>
        <a:solidFill>
          <a:srgbClr val="EACFC7"/>
        </a:solidFill>
        <a:ln w="12700" cap="flat" cmpd="sng" algn="ctr">
          <a:solidFill>
            <a:srgbClr val="3C494A"/>
          </a:solidFill>
          <a:prstDash val="solid"/>
          <a:miter lim="800000"/>
        </a:ln>
        <a:effectLst/>
      </dgm:spPr>
    </dgm:pt>
    <dgm:pt modelId="{CB3AD5BC-4D86-4357-AB33-E403FE9B598B}" type="pres">
      <dgm:prSet presAssocID="{05D4E297-D9C5-4954-9F5A-C5D8A0EE7897}" presName="textBox5e" presStyleLbl="revTx" presStyleIdx="4" presStyleCnt="5" custScaleY="21690" custLinFactNeighborX="-12235" custLinFactNeighborY="-54002">
        <dgm:presLayoutVars>
          <dgm:bulletEnabled val="1"/>
        </dgm:presLayoutVars>
      </dgm:prSet>
      <dgm:spPr/>
    </dgm:pt>
  </dgm:ptLst>
  <dgm:cxnLst>
    <dgm:cxn modelId="{BAC9AA35-6E13-4892-B2CB-E61887856839}" srcId="{C634CC78-2E31-43BB-86F9-D33A2678C34F}" destId="{88C315C0-3DF5-4F3E-9B03-7CACED08BEFD}" srcOrd="1" destOrd="0" parTransId="{522E7F64-B3F9-4FAE-9680-1984FB34003F}" sibTransId="{B8C3443F-A253-4F10-98FA-57158FE5F245}"/>
    <dgm:cxn modelId="{EA0FC539-D780-4161-926B-3E7E860E4827}" srcId="{C634CC78-2E31-43BB-86F9-D33A2678C34F}" destId="{A76D492F-AD47-4938-98AD-93DA8179AFED}" srcOrd="0" destOrd="0" parTransId="{2D3C508D-389F-467F-B5C4-95D21FA7196E}" sibTransId="{E4A4BD37-7719-4A9E-B67F-060520D4E31C}"/>
    <dgm:cxn modelId="{37BF6B44-D0A3-48F4-905F-29817F945CAC}" srcId="{C634CC78-2E31-43BB-86F9-D33A2678C34F}" destId="{DB0450FF-5717-4F83-884D-F71019DD73D4}" srcOrd="2" destOrd="0" parTransId="{D5ED9BCF-F2B0-4B97-9780-585B81CA2C42}" sibTransId="{A2DED4E4-C687-4CAB-B502-FAB2FA5A2D52}"/>
    <dgm:cxn modelId="{55E6A96F-E273-43A9-8BAC-2EFE5E1A90CC}" srcId="{C634CC78-2E31-43BB-86F9-D33A2678C34F}" destId="{12BE1155-93D9-4939-B8EA-578F78412655}" srcOrd="3" destOrd="0" parTransId="{F08FD680-16DC-4AD2-88DB-D38F58B4A8F3}" sibTransId="{2980D4B2-44AC-48CE-8FF4-2070DBD22A8D}"/>
    <dgm:cxn modelId="{04FB8659-E8F0-4211-A8A3-A744C44ED8F6}" type="presOf" srcId="{88C315C0-3DF5-4F3E-9B03-7CACED08BEFD}" destId="{1D2E0908-EA54-4AC8-BB6B-D4D820F221BB}" srcOrd="0" destOrd="0" presId="urn:microsoft.com/office/officeart/2005/8/layout/arrow2"/>
    <dgm:cxn modelId="{53326594-970E-4586-B94D-76394CD051B7}" type="presOf" srcId="{12BE1155-93D9-4939-B8EA-578F78412655}" destId="{0E1DB027-4ADB-4B53-8342-A8036BD724E7}" srcOrd="0" destOrd="0" presId="urn:microsoft.com/office/officeart/2005/8/layout/arrow2"/>
    <dgm:cxn modelId="{48A67BA2-6852-46D3-B0AC-B77F531B702B}" type="presOf" srcId="{05D4E297-D9C5-4954-9F5A-C5D8A0EE7897}" destId="{CB3AD5BC-4D86-4357-AB33-E403FE9B598B}" srcOrd="0" destOrd="0" presId="urn:microsoft.com/office/officeart/2005/8/layout/arrow2"/>
    <dgm:cxn modelId="{9D76BCAD-746E-409C-A089-5E185A42D278}" srcId="{C634CC78-2E31-43BB-86F9-D33A2678C34F}" destId="{05D4E297-D9C5-4954-9F5A-C5D8A0EE7897}" srcOrd="4" destOrd="0" parTransId="{373C9D22-0E06-48CB-A239-16E52456E913}" sibTransId="{C01B5191-640F-4B4D-887F-43C5217E9D40}"/>
    <dgm:cxn modelId="{32A2C0C0-1EAF-436E-9791-499B3EC4F629}" type="presOf" srcId="{C634CC78-2E31-43BB-86F9-D33A2678C34F}" destId="{589C56AC-41F7-4CA1-96F8-3C2F66313538}" srcOrd="0" destOrd="0" presId="urn:microsoft.com/office/officeart/2005/8/layout/arrow2"/>
    <dgm:cxn modelId="{4373F0F7-8DA4-4D1A-B0A9-FD96B0E4673C}" type="presOf" srcId="{DB0450FF-5717-4F83-884D-F71019DD73D4}" destId="{F3BE62E3-DD6B-4EBB-8CE4-AC8CFEE683B3}" srcOrd="0" destOrd="0" presId="urn:microsoft.com/office/officeart/2005/8/layout/arrow2"/>
    <dgm:cxn modelId="{E6BFEAF9-7F78-448D-B977-4C8E6B7A9A2A}" type="presOf" srcId="{A76D492F-AD47-4938-98AD-93DA8179AFED}" destId="{F6C68FF8-0005-4047-918F-D92691EF0CF8}" srcOrd="0" destOrd="0" presId="urn:microsoft.com/office/officeart/2005/8/layout/arrow2"/>
    <dgm:cxn modelId="{1A53F4C5-DF5E-45F8-87B2-6AF78FE7DFCA}" type="presParOf" srcId="{589C56AC-41F7-4CA1-96F8-3C2F66313538}" destId="{D3CD13F6-63F8-4349-919C-6B8474EE134E}" srcOrd="0" destOrd="0" presId="urn:microsoft.com/office/officeart/2005/8/layout/arrow2"/>
    <dgm:cxn modelId="{5FEC8FFF-4F00-4A7D-A15C-4EE195FB5EDD}" type="presParOf" srcId="{589C56AC-41F7-4CA1-96F8-3C2F66313538}" destId="{B960019F-8536-442D-BA09-9A55E8826BF9}" srcOrd="1" destOrd="0" presId="urn:microsoft.com/office/officeart/2005/8/layout/arrow2"/>
    <dgm:cxn modelId="{634FA96A-13B7-4DB0-8146-2A3AA90904C6}" type="presParOf" srcId="{B960019F-8536-442D-BA09-9A55E8826BF9}" destId="{7E5C12AA-8AA3-4A49-8DD3-21436982CBEB}" srcOrd="0" destOrd="0" presId="urn:microsoft.com/office/officeart/2005/8/layout/arrow2"/>
    <dgm:cxn modelId="{2A804481-70E5-4258-B951-EC586A9403F0}" type="presParOf" srcId="{B960019F-8536-442D-BA09-9A55E8826BF9}" destId="{F6C68FF8-0005-4047-918F-D92691EF0CF8}" srcOrd="1" destOrd="0" presId="urn:microsoft.com/office/officeart/2005/8/layout/arrow2"/>
    <dgm:cxn modelId="{26846E7E-B8EE-4DA6-8110-84C8AED41DA9}" type="presParOf" srcId="{B960019F-8536-442D-BA09-9A55E8826BF9}" destId="{AC38B3C2-8173-45B2-921D-51CB721ABF31}" srcOrd="2" destOrd="0" presId="urn:microsoft.com/office/officeart/2005/8/layout/arrow2"/>
    <dgm:cxn modelId="{AF0A9374-4038-4721-B181-8CA1D03481E7}" type="presParOf" srcId="{B960019F-8536-442D-BA09-9A55E8826BF9}" destId="{1D2E0908-EA54-4AC8-BB6B-D4D820F221BB}" srcOrd="3" destOrd="0" presId="urn:microsoft.com/office/officeart/2005/8/layout/arrow2"/>
    <dgm:cxn modelId="{6A9FAE9F-80E2-4713-868B-E81A521042F4}" type="presParOf" srcId="{B960019F-8536-442D-BA09-9A55E8826BF9}" destId="{B8C29671-7DC5-4384-8DE0-5D633D59FE7A}" srcOrd="4" destOrd="0" presId="urn:microsoft.com/office/officeart/2005/8/layout/arrow2"/>
    <dgm:cxn modelId="{214B4116-5E94-4F0B-BAE4-57B986642AAC}" type="presParOf" srcId="{B960019F-8536-442D-BA09-9A55E8826BF9}" destId="{F3BE62E3-DD6B-4EBB-8CE4-AC8CFEE683B3}" srcOrd="5" destOrd="0" presId="urn:microsoft.com/office/officeart/2005/8/layout/arrow2"/>
    <dgm:cxn modelId="{9465D2BB-D59C-439D-B7C9-35A1FAC52EDA}" type="presParOf" srcId="{B960019F-8536-442D-BA09-9A55E8826BF9}" destId="{AC6305C3-9016-4285-887B-30CEC41667F7}" srcOrd="6" destOrd="0" presId="urn:microsoft.com/office/officeart/2005/8/layout/arrow2"/>
    <dgm:cxn modelId="{6465E98A-5229-401A-A359-BF583B095426}" type="presParOf" srcId="{B960019F-8536-442D-BA09-9A55E8826BF9}" destId="{0E1DB027-4ADB-4B53-8342-A8036BD724E7}" srcOrd="7" destOrd="0" presId="urn:microsoft.com/office/officeart/2005/8/layout/arrow2"/>
    <dgm:cxn modelId="{B1C55A34-E6B7-489A-AD33-53184302E16D}" type="presParOf" srcId="{B960019F-8536-442D-BA09-9A55E8826BF9}" destId="{D64AB881-4198-4BDA-A234-4FD44A055AAF}" srcOrd="8" destOrd="0" presId="urn:microsoft.com/office/officeart/2005/8/layout/arrow2"/>
    <dgm:cxn modelId="{E8152474-A0FC-438F-B4B9-976FFB57AACB}" type="presParOf" srcId="{B960019F-8536-442D-BA09-9A55E8826BF9}" destId="{CB3AD5BC-4D86-4357-AB33-E403FE9B598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D13F6-63F8-4349-919C-6B8474EE134E}">
      <dsp:nvSpPr>
        <dsp:cNvPr id="0" name=""/>
        <dsp:cNvSpPr/>
      </dsp:nvSpPr>
      <dsp:spPr>
        <a:xfrm>
          <a:off x="1008029" y="0"/>
          <a:ext cx="10683240" cy="6677025"/>
        </a:xfrm>
        <a:prstGeom prst="swooshArrow">
          <a:avLst>
            <a:gd name="adj1" fmla="val 25000"/>
            <a:gd name="adj2" fmla="val 25000"/>
          </a:avLst>
        </a:prstGeom>
        <a:solidFill>
          <a:srgbClr val="CA553E"/>
        </a:solidFill>
        <a:ln>
          <a:solidFill>
            <a:schemeClr val="tx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E5C12AA-8AA3-4A49-8DD3-21436982CBEB}">
      <dsp:nvSpPr>
        <dsp:cNvPr id="0" name=""/>
        <dsp:cNvSpPr/>
      </dsp:nvSpPr>
      <dsp:spPr>
        <a:xfrm>
          <a:off x="2060328" y="4965035"/>
          <a:ext cx="245714" cy="245714"/>
        </a:xfrm>
        <a:prstGeom prst="ellipse">
          <a:avLst/>
        </a:prstGeom>
        <a:solidFill>
          <a:srgbClr val="EACFC7"/>
        </a:solidFill>
        <a:ln w="12700" cap="flat" cmpd="sng" algn="ctr">
          <a:solidFill>
            <a:srgbClr val="3C494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68FF8-0005-4047-918F-D92691EF0CF8}">
      <dsp:nvSpPr>
        <dsp:cNvPr id="0" name=""/>
        <dsp:cNvSpPr/>
      </dsp:nvSpPr>
      <dsp:spPr>
        <a:xfrm>
          <a:off x="2304543" y="5220386"/>
          <a:ext cx="2059496" cy="1271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99"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604020202020204" pitchFamily="34" charset="0"/>
            </a:rPr>
            <a:t>Better usability</a:t>
          </a:r>
          <a:endParaRPr lang="en-US" sz="2800" b="1" kern="1200" dirty="0">
            <a:ln>
              <a:noFill/>
            </a:ln>
            <a:solidFill>
              <a:schemeClr val="tx1"/>
            </a:solidFill>
            <a:effectLst>
              <a:outerShdw blurRad="50800" dist="38100" dir="2700000" algn="tl" rotWithShape="0">
                <a:prstClr val="black">
                  <a:alpha val="40000"/>
                </a:prstClr>
              </a:outerShdw>
            </a:effectLst>
            <a:latin typeface="Univers" panose="020B0604020202020204" pitchFamily="34" charset="0"/>
          </a:endParaRPr>
        </a:p>
      </dsp:txBody>
      <dsp:txXfrm>
        <a:off x="2304543" y="5220386"/>
        <a:ext cx="2059496" cy="1271829"/>
      </dsp:txXfrm>
    </dsp:sp>
    <dsp:sp modelId="{AC38B3C2-8173-45B2-921D-51CB721ABF31}">
      <dsp:nvSpPr>
        <dsp:cNvPr id="0" name=""/>
        <dsp:cNvSpPr/>
      </dsp:nvSpPr>
      <dsp:spPr>
        <a:xfrm>
          <a:off x="3390391" y="3687053"/>
          <a:ext cx="384596" cy="384596"/>
        </a:xfrm>
        <a:prstGeom prst="ellipse">
          <a:avLst/>
        </a:prstGeom>
        <a:solidFill>
          <a:srgbClr val="EACFC7"/>
        </a:solidFill>
        <a:ln w="12700" cap="flat" cmpd="sng" algn="ctr">
          <a:solidFill>
            <a:srgbClr val="3C494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E0908-EA54-4AC8-BB6B-D4D820F221BB}">
      <dsp:nvSpPr>
        <dsp:cNvPr id="0" name=""/>
        <dsp:cNvSpPr/>
      </dsp:nvSpPr>
      <dsp:spPr>
        <a:xfrm>
          <a:off x="3645318" y="4285349"/>
          <a:ext cx="2319790" cy="182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90"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503020202020204" pitchFamily="34" charset="0"/>
            </a:rPr>
            <a:t>Faster execution</a:t>
          </a:r>
          <a:endParaRPr lang="en-US" sz="2800" b="1" kern="1200" dirty="0">
            <a:ln>
              <a:noFill/>
            </a:ln>
            <a:solidFill>
              <a:schemeClr val="tx1"/>
            </a:solidFill>
            <a:effectLst>
              <a:outerShdw blurRad="50800" dist="38100" dir="2700000" algn="tl" rotWithShape="0">
                <a:prstClr val="black">
                  <a:alpha val="40000"/>
                </a:prstClr>
              </a:outerShdw>
            </a:effectLst>
            <a:latin typeface="Univers" panose="020B0503020202020204" pitchFamily="34" charset="0"/>
          </a:endParaRPr>
        </a:p>
      </dsp:txBody>
      <dsp:txXfrm>
        <a:off x="3645318" y="4285349"/>
        <a:ext cx="2319790" cy="1823019"/>
      </dsp:txXfrm>
    </dsp:sp>
    <dsp:sp modelId="{B8C29671-7DC5-4384-8DE0-5D633D59FE7A}">
      <dsp:nvSpPr>
        <dsp:cNvPr id="0" name=""/>
        <dsp:cNvSpPr/>
      </dsp:nvSpPr>
      <dsp:spPr>
        <a:xfrm>
          <a:off x="5099709" y="2668139"/>
          <a:ext cx="512795" cy="512795"/>
        </a:xfrm>
        <a:prstGeom prst="ellipse">
          <a:avLst/>
        </a:prstGeom>
        <a:solidFill>
          <a:srgbClr val="EACFC7"/>
        </a:solidFill>
        <a:ln w="12700" cap="flat" cmpd="sng" algn="ctr">
          <a:solidFill>
            <a:srgbClr val="3C494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E62E3-DD6B-4EBB-8CE4-AC8CFEE683B3}">
      <dsp:nvSpPr>
        <dsp:cNvPr id="0" name=""/>
        <dsp:cNvSpPr/>
      </dsp:nvSpPr>
      <dsp:spPr>
        <a:xfrm>
          <a:off x="5453365" y="3428740"/>
          <a:ext cx="1690440" cy="293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720"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503020202020204" pitchFamily="34" charset="0"/>
            </a:rPr>
            <a:t>More time</a:t>
          </a:r>
          <a:endParaRPr lang="en-US" sz="2800" b="1" kern="1200" dirty="0">
            <a:ln>
              <a:noFill/>
            </a:ln>
            <a:solidFill>
              <a:schemeClr val="tx1"/>
            </a:solidFill>
            <a:effectLst>
              <a:outerShdw blurRad="50800" dist="38100" dir="2700000" algn="tl" rotWithShape="0">
                <a:prstClr val="black">
                  <a:alpha val="40000"/>
                </a:prstClr>
              </a:outerShdw>
            </a:effectLst>
            <a:latin typeface="Univers" panose="020B0503020202020204" pitchFamily="34" charset="0"/>
          </a:endParaRPr>
        </a:p>
      </dsp:txBody>
      <dsp:txXfrm>
        <a:off x="5453365" y="3428740"/>
        <a:ext cx="1690440" cy="2935233"/>
      </dsp:txXfrm>
    </dsp:sp>
    <dsp:sp modelId="{AC6305C3-9016-4285-887B-30CEC41667F7}">
      <dsp:nvSpPr>
        <dsp:cNvPr id="0" name=""/>
        <dsp:cNvSpPr/>
      </dsp:nvSpPr>
      <dsp:spPr>
        <a:xfrm>
          <a:off x="6898019" y="1911979"/>
          <a:ext cx="662360" cy="662360"/>
        </a:xfrm>
        <a:prstGeom prst="ellipse">
          <a:avLst/>
        </a:prstGeom>
        <a:solidFill>
          <a:srgbClr val="EACFC7"/>
        </a:solidFill>
        <a:ln w="12700" cap="flat" cmpd="sng" algn="ctr">
          <a:solidFill>
            <a:srgbClr val="3C494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DB027-4ADB-4B53-8342-A8036BD724E7}">
      <dsp:nvSpPr>
        <dsp:cNvPr id="0" name=""/>
        <dsp:cNvSpPr/>
      </dsp:nvSpPr>
      <dsp:spPr>
        <a:xfrm>
          <a:off x="7112005" y="2962074"/>
          <a:ext cx="2424240" cy="3425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71"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ln>
                <a:noFill/>
              </a:ln>
              <a:solidFill>
                <a:schemeClr val="tx1"/>
              </a:solidFill>
              <a:effectLst>
                <a:glow rad="101600">
                  <a:schemeClr val="bg1">
                    <a:alpha val="40000"/>
                  </a:schemeClr>
                </a:glow>
                <a:outerShdw blurRad="50800" dist="38100" dir="2700000" algn="tl" rotWithShape="0">
                  <a:prstClr val="black">
                    <a:alpha val="40000"/>
                  </a:prstClr>
                </a:outerShdw>
              </a:effectLst>
              <a:latin typeface="Univers" panose="020B0503020202020204" pitchFamily="34" charset="0"/>
            </a:rPr>
            <a:t>More productivity</a:t>
          </a:r>
        </a:p>
      </dsp:txBody>
      <dsp:txXfrm>
        <a:off x="7112005" y="2962074"/>
        <a:ext cx="2424240" cy="3425038"/>
      </dsp:txXfrm>
    </dsp:sp>
    <dsp:sp modelId="{D64AB881-4198-4BDA-A234-4FD44A055AAF}">
      <dsp:nvSpPr>
        <dsp:cNvPr id="0" name=""/>
        <dsp:cNvSpPr/>
      </dsp:nvSpPr>
      <dsp:spPr>
        <a:xfrm>
          <a:off x="8637860" y="1370142"/>
          <a:ext cx="843975" cy="843975"/>
        </a:xfrm>
        <a:prstGeom prst="ellipse">
          <a:avLst/>
        </a:prstGeom>
        <a:solidFill>
          <a:srgbClr val="EACFC7"/>
        </a:solidFill>
        <a:ln w="12700" cap="flat" cmpd="sng" algn="ctr">
          <a:solidFill>
            <a:srgbClr val="3C494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AD5BC-4D86-4357-AB33-E403FE9B598B}">
      <dsp:nvSpPr>
        <dsp:cNvPr id="0" name=""/>
        <dsp:cNvSpPr/>
      </dsp:nvSpPr>
      <dsp:spPr>
        <a:xfrm>
          <a:off x="9293202" y="1033109"/>
          <a:ext cx="2136648" cy="106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0" bIns="0" numCol="1" spcCol="1270" anchor="ctr" anchorCtr="0">
          <a:noAutofit/>
        </a:bodyPr>
        <a:lstStyle/>
        <a:p>
          <a:pPr marL="228600" lvl="0" indent="0" algn="l" defTabSz="1244600">
            <a:lnSpc>
              <a:spcPct val="90000"/>
            </a:lnSpc>
            <a:spcBef>
              <a:spcPct val="0"/>
            </a:spcBef>
            <a:spcAft>
              <a:spcPct val="35000"/>
            </a:spcAft>
            <a:buNone/>
          </a:pPr>
          <a:r>
            <a:rPr lang="en-US" sz="2800" b="1" kern="1200" dirty="0">
              <a:ln>
                <a:noFill/>
              </a:ln>
              <a:solidFill>
                <a:schemeClr val="tx1"/>
              </a:solidFill>
              <a:effectLst>
                <a:glow rad="63500">
                  <a:schemeClr val="bg1">
                    <a:lumMod val="95000"/>
                    <a:alpha val="49000"/>
                  </a:schemeClr>
                </a:glow>
                <a:outerShdw blurRad="38100" dist="38100" dir="2700000" algn="tl">
                  <a:srgbClr val="000000">
                    <a:alpha val="43137"/>
                  </a:srgbClr>
                </a:outerShdw>
              </a:effectLst>
              <a:latin typeface="Univers" panose="020B0503020202020204" pitchFamily="34" charset="0"/>
              <a:cs typeface="Arial" panose="020B0604020202020204" pitchFamily="34" charset="0"/>
            </a:rPr>
            <a:t>Happier workforce</a:t>
          </a:r>
        </a:p>
      </dsp:txBody>
      <dsp:txXfrm>
        <a:off x="9293202" y="1033109"/>
        <a:ext cx="2136648" cy="106590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6/13/2023</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6/13/2023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3.org/TR/coga-usable/#summa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Image Source: Generated by Gordon Banks with the assistance of DALL-E</a:t>
            </a:r>
            <a:r>
              <a:rPr lang="en-US" baseline="0" dirty="0"/>
              <a:t> (https://openai.com/product/dall-e-2). DALL-E terms of service grant use of generated content for any purpose.</a:t>
            </a:r>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1783205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318276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Image Source: </a:t>
            </a:r>
            <a:r>
              <a:rPr lang="en-US" sz="1200" dirty="0">
                <a:hlinkClick r:id="rId3" tooltip="Link to W3C guidelines for making content usable for people with cognitive disabilities"/>
              </a:rPr>
              <a:t>https://www.w3.org/TR/coga-usable/#summary</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204438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47598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Generated by Gordon Banks with the assistance of DALL-E</a:t>
            </a:r>
            <a:r>
              <a:rPr lang="en-US" baseline="0" dirty="0"/>
              <a:t> (https://openai.com/product/dall-e-2). DALL-E terms of service grant use of generated content for any purpose.</a:t>
            </a:r>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324217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194512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Defense Threat Reduction Agency.</a:t>
            </a:r>
          </a:p>
        </p:txBody>
      </p:sp>
      <p:sp>
        <p:nvSpPr>
          <p:cNvPr id="4" name="Slide Number Placeholder 3"/>
          <p:cNvSpPr>
            <a:spLocks noGrp="1"/>
          </p:cNvSpPr>
          <p:nvPr>
            <p:ph type="sldNum" sz="quarter" idx="10"/>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274454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420056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406479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Elisa </a:t>
            </a:r>
            <a:r>
              <a:rPr lang="en-US" dirty="0" err="1"/>
              <a:t>Ventur</a:t>
            </a:r>
            <a:endParaRPr lang="en-US" sz="1200"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422480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dirty="0" err="1"/>
              <a:t>mapbox</a:t>
            </a:r>
            <a:r>
              <a:rPr lang="en-US" dirty="0"/>
              <a:t> on </a:t>
            </a:r>
            <a:r>
              <a:rPr lang="en-US" dirty="0" err="1"/>
              <a:t>unsplash</a:t>
            </a:r>
            <a:endParaRPr lang="en-US" sz="1200"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195571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Roland Samuel on </a:t>
            </a:r>
            <a:r>
              <a:rPr lang="en-US" dirty="0" err="1"/>
              <a:t>unsplash</a:t>
            </a:r>
            <a:endParaRPr lang="en-US" sz="1200"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38625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sz="1200" b="0" i="0" kern="1200" dirty="0">
                <a:solidFill>
                  <a:schemeClr val="tx1"/>
                </a:solidFill>
                <a:effectLst/>
                <a:latin typeface="+mn-lt"/>
                <a:ea typeface="+mn-ea"/>
                <a:cs typeface="+mn-cs"/>
              </a:rPr>
              <a:t>Christina </a:t>
            </a:r>
            <a:r>
              <a:rPr lang="en-US" sz="1200" b="0" i="0" kern="1200" dirty="0" err="1">
                <a:solidFill>
                  <a:schemeClr val="tx1"/>
                </a:solidFill>
                <a:effectLst/>
                <a:latin typeface="+mn-lt"/>
                <a:ea typeface="+mn-ea"/>
                <a:cs typeface="+mn-cs"/>
              </a:rPr>
              <a:t>Wocintechchat</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unsplash</a:t>
            </a:r>
            <a:endParaRPr lang="en-US" sz="1200"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57714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dirty="0" err="1"/>
              <a:t>Yayan</a:t>
            </a:r>
            <a:r>
              <a:rPr lang="en-US" dirty="0"/>
              <a:t> </a:t>
            </a:r>
            <a:r>
              <a:rPr lang="en-US" dirty="0" err="1"/>
              <a:t>Spoian</a:t>
            </a:r>
            <a:r>
              <a:rPr lang="en-US" dirty="0"/>
              <a:t> on </a:t>
            </a:r>
            <a:r>
              <a:rPr lang="en-US" dirty="0" err="1"/>
              <a:t>unsplash</a:t>
            </a:r>
            <a:endParaRPr lang="en-US" sz="1200"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287057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0" y="0"/>
            <a:ext cx="8018585"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
        <p:nvSpPr>
          <p:cNvPr id="3" name="Slide Number Placeholder 5">
            <a:extLst>
              <a:ext uri="{FF2B5EF4-FFF2-40B4-BE49-F238E27FC236}">
                <a16:creationId xmlns:a16="http://schemas.microsoft.com/office/drawing/2014/main" id="{86AAFF0D-9EC7-6C26-44D6-8265F90F4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20993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king Great Product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
        <p:nvSpPr>
          <p:cNvPr id="3" name="Slide Number Placeholder 5">
            <a:extLst>
              <a:ext uri="{FF2B5EF4-FFF2-40B4-BE49-F238E27FC236}">
                <a16:creationId xmlns:a16="http://schemas.microsoft.com/office/drawing/2014/main" id="{9F23DD0C-CC62-14DF-AC3E-1F6CF864D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56524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a:xfrm>
            <a:off x="838200" y="6356350"/>
            <a:ext cx="2743200" cy="365125"/>
          </a:xfrm>
          <a:prstGeom prst="rect">
            <a:avLst/>
          </a:prstGeom>
        </p:spPr>
        <p:txBody>
          <a:bodyPr/>
          <a:lstStyle/>
          <a:p>
            <a:r>
              <a:rPr lang="en-US" dirty="0"/>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02388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a:xfrm>
            <a:off x="4038600" y="6356350"/>
            <a:ext cx="4114800" cy="365125"/>
          </a:xfrm>
          <a:prstGeom prst="rect">
            <a:avLst/>
          </a:prstGeom>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15" name="Text Placeholder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2" name="Text Placeholder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cxnSp>
        <p:nvCxnSpPr>
          <p:cNvPr id="102" name="Straight Connector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anchor="ctr"/>
          <a:lstStyle>
            <a:lvl1pPr algn="r">
              <a:lnSpc>
                <a:spcPct val="125000"/>
              </a:lnSpc>
              <a:defRPr lang="en-US" sz="2400" spc="100" baseline="0">
                <a:solidFill>
                  <a:schemeClr val="accent1"/>
                </a:solidFill>
                <a:ea typeface="+mn-ea"/>
                <a:cs typeface="+mn-cs"/>
              </a:defRPr>
            </a:lvl1pPr>
          </a:lstStyle>
          <a:p>
            <a:pPr marL="0" lvl="0" indent="0" algn="r">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63358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a:prstGeom prst="rect">
            <a:avLst/>
          </a:prstGeo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a:prstGeom prst="rect">
            <a:avLst/>
          </a:prstGeo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28087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ps for Businesse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8D65601-5AE2-46FC-B138-694DDD2B510D}" type="slidenum">
              <a:rPr lang="en-US" smtClean="0"/>
              <a:pPr/>
              <a:t>‹#›</a:t>
            </a:fld>
            <a:endParaRPr lang="en-US" dirty="0"/>
          </a:p>
        </p:txBody>
      </p:sp>
      <p:sp>
        <p:nvSpPr>
          <p:cNvPr id="10" name="Content Placeholder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8" name="Straight Connector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anchor="ctr"/>
          <a:lstStyle>
            <a:lvl1pPr algn="l">
              <a:lnSpc>
                <a:spcPct val="100000"/>
              </a:lnSpc>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852668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11" name="Content Placeholder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a:lstStyle>
            <a:lvl1pPr marL="0" indent="0">
              <a:lnSpc>
                <a:spcPct val="15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anchor="ctr"/>
          <a:lstStyle>
            <a:lvl1pPr>
              <a:lnSpc>
                <a:spcPct val="100000"/>
              </a:lnSpc>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71407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a:xfrm>
            <a:off x="4038600" y="6356350"/>
            <a:ext cx="4114800" cy="365125"/>
          </a:xfrm>
          <a:prstGeom prst="rect">
            <a:avLst/>
          </a:prstGeom>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8826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all to Ac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11" name="Content Placeholder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a:lstStyle>
            <a:lvl1pPr marL="0" indent="0">
              <a:lnSpc>
                <a:spcPct val="15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anchor="ctr"/>
          <a:lstStyle>
            <a:lvl1pPr>
              <a:lnSpc>
                <a:spcPct val="100000"/>
              </a:lnSpc>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234754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ypothesi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596910"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846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Key Takeaway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a:prstGeom prst="rect">
            <a:avLst/>
          </a:prstGeo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a:prstGeom prst="rect">
            <a:avLst/>
          </a:prstGeo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65868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3" name="Slide Number Placeholder 5">
            <a:extLst>
              <a:ext uri="{FF2B5EF4-FFF2-40B4-BE49-F238E27FC236}">
                <a16:creationId xmlns:a16="http://schemas.microsoft.com/office/drawing/2014/main" id="{F395D4A2-1AD2-8561-3F31-B1BFEE5CD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261194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a:xfrm>
            <a:off x="838200" y="6356350"/>
            <a:ext cx="2743200" cy="365125"/>
          </a:xfrm>
          <a:prstGeom prst="rect">
            <a:avLst/>
          </a:prstGeom>
        </p:spPr>
        <p:txBody>
          <a:bodyPr/>
          <a:lstStyle/>
          <a:p>
            <a:r>
              <a:rPr lang="en-US" dirty="0"/>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a:xfrm>
            <a:off x="4038600" y="6356350"/>
            <a:ext cx="4114800" cy="365125"/>
          </a:xfrm>
          <a:prstGeom prst="rect">
            <a:avLst/>
          </a:prstGeom>
        </p:spPr>
        <p:txBody>
          <a:bodyPr/>
          <a:lstStyle/>
          <a:p>
            <a:r>
              <a:rPr lang="en-US" dirty="0"/>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11769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eet The Presenter">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a:prstGeom prst="rect">
            <a:avLst/>
          </a:prstGeom>
        </p:spPr>
        <p:txBody>
          <a:bodyPr/>
          <a:lstStyle>
            <a:lvl1pPr>
              <a:defRPr>
                <a:solidFill>
                  <a:schemeClr val="accent5">
                    <a:lumMod val="20000"/>
                    <a:lumOff val="80000"/>
                  </a:schemeClr>
                </a:solidFill>
              </a:defRPr>
            </a:lvl1pPr>
          </a:lstStyle>
          <a:p>
            <a:r>
              <a:rPr lang="en-US" dirty="0"/>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a:prstGeom prst="rect">
            <a:avLst/>
          </a:prstGeom>
        </p:spPr>
        <p:txBody>
          <a:bodyPr/>
          <a:lstStyle>
            <a:lvl1pPr algn="l">
              <a:defRPr>
                <a:solidFill>
                  <a:schemeClr val="accent6">
                    <a:lumMod val="7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a:prstGeom prst="rect">
            <a:avLst/>
          </a:prstGeo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13812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dirty="0"/>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1"/>
                </a:solidFill>
              </a:defRPr>
            </a:lvl1pPr>
          </a:lstStyle>
          <a:p>
            <a:r>
              <a:rPr lang="en-US" dirty="0"/>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22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F080A53F-EFDF-40A3-B9E3-58EB0D3F3A84}"/>
              </a:ext>
            </a:extLst>
          </p:cNvPr>
          <p:cNvSpPr>
            <a:spLocks noGrp="1"/>
          </p:cNvSpPr>
          <p:nvPr>
            <p:ph type="dt" sz="half" idx="10"/>
          </p:nvPr>
        </p:nvSpPr>
        <p:spPr>
          <a:xfrm>
            <a:off x="838200" y="6356350"/>
            <a:ext cx="2743200" cy="365125"/>
          </a:xfrm>
          <a:prstGeom prst="rect">
            <a:avLst/>
          </a:prstGeom>
        </p:spPr>
        <p:txBody>
          <a:bodyPr/>
          <a:lstStyle/>
          <a:p>
            <a:r>
              <a:rPr lang="en-US" dirty="0"/>
              <a:t>8/05/20XX</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15" name="Footer Placeholder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a:prstGeom prst="rect">
            <a:avLst/>
          </a:prstGeom>
        </p:spPr>
        <p:txBody>
          <a:bodyPr/>
          <a:lstStyle>
            <a:lvl1pPr algn="l">
              <a:defRPr>
                <a:solidFill>
                  <a:schemeClr val="bg1"/>
                </a:solidFill>
              </a:defRPr>
            </a:lvl1pPr>
          </a:lstStyle>
          <a:p>
            <a:r>
              <a:rPr lang="en-US" dirty="0"/>
              <a:t>Conference Presentation</a:t>
            </a:r>
          </a:p>
        </p:txBody>
      </p:sp>
      <p:sp>
        <p:nvSpPr>
          <p:cNvPr id="16" name="Slide Number Placeholder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a:prstGeom prst="rect">
            <a:avLst/>
          </a:prstGeom>
        </p:spPr>
        <p:txBody>
          <a:bodyPr/>
          <a:lstStyle>
            <a:lvl1pPr>
              <a:defRPr>
                <a:solidFill>
                  <a:schemeClr val="bg1"/>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742500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a:xfrm>
            <a:off x="838200" y="6356350"/>
            <a:ext cx="2743200" cy="365125"/>
          </a:xfrm>
          <a:prstGeom prst="rect">
            <a:avLst/>
          </a:prstGeom>
        </p:spPr>
        <p:txBody>
          <a:bodyPr/>
          <a:lstStyle/>
          <a:p>
            <a:r>
              <a:rPr lang="en-US" dirty="0"/>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520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a:xfrm>
            <a:off x="838200" y="6356350"/>
            <a:ext cx="2743200" cy="365125"/>
          </a:xfrm>
          <a:prstGeom prst="rect">
            <a:avLst/>
          </a:prstGeom>
        </p:spPr>
        <p:txBody>
          <a:bodyPr/>
          <a:lstStyle/>
          <a:p>
            <a:r>
              <a:rPr lang="en-US" dirty="0"/>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a:xfrm>
            <a:off x="4038600" y="6356350"/>
            <a:ext cx="4114800" cy="365125"/>
          </a:xfrm>
          <a:prstGeom prst="rect">
            <a:avLst/>
          </a:prstGeom>
        </p:spPr>
        <p:txBody>
          <a:bodyPr/>
          <a:lstStyle/>
          <a:p>
            <a:r>
              <a:rPr lang="en-US" dirty="0"/>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838935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king Great Produc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2387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Histor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a:xfrm>
            <a:off x="4038600" y="6356350"/>
            <a:ext cx="4114800" cy="365125"/>
          </a:xfrm>
          <a:prstGeom prst="rect">
            <a:avLst/>
          </a:prstGeom>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15" name="Text Placeholder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2" name="Text Placeholder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cxnSp>
        <p:nvCxnSpPr>
          <p:cNvPr id="102" name="Straight Connector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anchor="ctr"/>
          <a:lstStyle>
            <a:lvl1pPr algn="r">
              <a:lnSpc>
                <a:spcPct val="125000"/>
              </a:lnSpc>
              <a:defRPr lang="en-US" sz="2400" spc="100" baseline="0">
                <a:solidFill>
                  <a:schemeClr val="accent1"/>
                </a:solidFill>
                <a:ea typeface="+mn-ea"/>
                <a:cs typeface="+mn-cs"/>
              </a:defRPr>
            </a:lvl1pPr>
          </a:lstStyle>
          <a:p>
            <a:pPr marL="0" lvl="0" indent="0" algn="r">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383279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a:xfrm>
            <a:off x="4038600" y="6356350"/>
            <a:ext cx="4114800" cy="365125"/>
          </a:xfrm>
          <a:prstGeom prst="rect">
            <a:avLst/>
          </a:prstGeom>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a:xfrm>
            <a:off x="8610600" y="6356350"/>
            <a:ext cx="2743200" cy="365125"/>
          </a:xfrm>
          <a:prstGeom prst="rect">
            <a:avLst/>
          </a:prstGeom>
        </p:spPr>
        <p:txBody>
          <a:bodyPr/>
          <a:lstStyle/>
          <a:p>
            <a:fld id="{18D65601-5AE2-46FC-B138-694DDD2B510D}" type="slidenum">
              <a:rPr lang="en-US" smtClean="0"/>
              <a:t>‹#›</a:t>
            </a:fld>
            <a:endParaRPr lang="en-US" dirty="0"/>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258382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AB9DE71-7B7A-4473-ABD8-99575CAFB38F}"/>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95000"/>
                  </a:schemeClr>
                </a:solidFill>
              </a:defRPr>
            </a:lvl1pPr>
          </a:lstStyle>
          <a:p>
            <a:r>
              <a:rPr lang="en-US" dirty="0"/>
              <a:t>8/05/20XX</a:t>
            </a:r>
          </a:p>
        </p:txBody>
      </p:sp>
      <p:sp>
        <p:nvSpPr>
          <p:cNvPr id="4" name="Footer Placeholder 3">
            <a:extLst>
              <a:ext uri="{FF2B5EF4-FFF2-40B4-BE49-F238E27FC236}">
                <a16:creationId xmlns:a16="http://schemas.microsoft.com/office/drawing/2014/main" id="{DAAA1C9B-284B-4C89-8743-52285AC9512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lumMod val="95000"/>
                  </a:schemeClr>
                </a:solidFill>
              </a:defRPr>
            </a:lvl1pPr>
          </a:lstStyle>
          <a:p>
            <a:r>
              <a:rPr lang="en-US" dirty="0"/>
              <a:t>Conference Presentation</a:t>
            </a:r>
          </a:p>
        </p:txBody>
      </p:sp>
      <p:sp>
        <p:nvSpPr>
          <p:cNvPr id="5" name="Slide Number Placeholder 4">
            <a:extLst>
              <a:ext uri="{FF2B5EF4-FFF2-40B4-BE49-F238E27FC236}">
                <a16:creationId xmlns:a16="http://schemas.microsoft.com/office/drawing/2014/main" id="{8BC1FE06-5B3A-40E2-82AA-E4516ED2D55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lumMod val="95000"/>
                  </a:schemeClr>
                </a:solidFill>
              </a:defRPr>
            </a:lvl1pPr>
          </a:lstStyle>
          <a:p>
            <a:fld id="{18D65601-5AE2-46FC-B138-694DDD2B510D}" type="slidenum">
              <a:rPr lang="en-US" smtClean="0"/>
              <a:pPr/>
              <a:t>‹#›</a:t>
            </a:fld>
            <a:endParaRPr lang="en-US" dirty="0"/>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anchor="ctr"/>
          <a:lstStyle>
            <a:lvl1pPr marL="0" indent="0" algn="l">
              <a:lnSpc>
                <a:spcPct val="125000"/>
              </a:lnSpc>
              <a:spcBef>
                <a:spcPts val="0"/>
              </a:spcBef>
              <a:buNone/>
              <a:defRPr sz="3200" i="1" spc="100"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a:lstStyle>
            <a:lvl1pPr algn="r">
              <a:defRPr lang="en-US" sz="1800" spc="100" baseline="0">
                <a:solidFill>
                  <a:schemeClr val="bg1"/>
                </a:solidFill>
                <a:latin typeface="+mn-lt"/>
                <a:ea typeface="+mn-ea"/>
                <a:cs typeface="+mn-cs"/>
              </a:defRPr>
            </a:lvl1pPr>
          </a:lstStyle>
          <a:p>
            <a:pPr marL="0" lvl="0" indent="0" algn="r">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0056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
        <p:nvSpPr>
          <p:cNvPr id="3" name="Slide Number Placeholder 5">
            <a:extLst>
              <a:ext uri="{FF2B5EF4-FFF2-40B4-BE49-F238E27FC236}">
                <a16:creationId xmlns:a16="http://schemas.microsoft.com/office/drawing/2014/main" id="{00BF4DD6-3CAE-FEB9-A836-9D40DE4BB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294514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ps for Businesse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8D65601-5AE2-46FC-B138-694DDD2B510D}" type="slidenum">
              <a:rPr lang="en-US" smtClean="0"/>
              <a:pPr/>
              <a:t>‹#›</a:t>
            </a:fld>
            <a:endParaRPr lang="en-US" dirty="0"/>
          </a:p>
        </p:txBody>
      </p:sp>
      <p:sp>
        <p:nvSpPr>
          <p:cNvPr id="10" name="Content Placeholder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8" name="Straight Connector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anchor="ctr"/>
          <a:lstStyle>
            <a:lvl1pPr algn="l">
              <a:lnSpc>
                <a:spcPct val="100000"/>
              </a:lnSpc>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327896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FEEA-6959-03D1-9330-DF2DDE2FAF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041B55-FE6D-A50B-6FFD-A0E0E91AC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0B286B-4422-DBA8-A75B-D9CC6A41DBB4}"/>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5" name="Footer Placeholder 4">
            <a:extLst>
              <a:ext uri="{FF2B5EF4-FFF2-40B4-BE49-F238E27FC236}">
                <a16:creationId xmlns:a16="http://schemas.microsoft.com/office/drawing/2014/main" id="{706ACFB6-E8B4-04EA-E289-C5E137E61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50253-496B-5C04-34F1-376E6B02EF65}"/>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2119602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161C-1793-4F4E-1034-7D35DEA9F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BD05B-8BD3-20C9-C6F5-7BAC4B654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1C1F4-4F5E-7716-5922-18D13AA198B1}"/>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5" name="Footer Placeholder 4">
            <a:extLst>
              <a:ext uri="{FF2B5EF4-FFF2-40B4-BE49-F238E27FC236}">
                <a16:creationId xmlns:a16="http://schemas.microsoft.com/office/drawing/2014/main" id="{435D169D-1F50-1C20-3BB6-327FC6BEF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F50CE-9D4E-DB8A-076C-16DE1332D887}"/>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2932334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2DF8-6ACF-D640-3A8E-EADAD5FB9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E9276D-E10C-1396-356B-41BF16011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C855E-3743-084D-1F4E-E36FD14FDD0F}"/>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5" name="Footer Placeholder 4">
            <a:extLst>
              <a:ext uri="{FF2B5EF4-FFF2-40B4-BE49-F238E27FC236}">
                <a16:creationId xmlns:a16="http://schemas.microsoft.com/office/drawing/2014/main" id="{99C6451A-EA90-B1B7-A2D5-4B367C2AC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36A52-7D6F-5B03-71EA-E0F802136C02}"/>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4036006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DDD9-C93B-5C35-E391-A9294E29A3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96F45-6848-812E-0E72-EB6293B06F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E7722-B730-749C-330F-B918A35797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12059C-73F9-F0A6-ED19-4544A22526DD}"/>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6" name="Footer Placeholder 5">
            <a:extLst>
              <a:ext uri="{FF2B5EF4-FFF2-40B4-BE49-F238E27FC236}">
                <a16:creationId xmlns:a16="http://schemas.microsoft.com/office/drawing/2014/main" id="{D0E72A3D-A6BF-5C50-3DF7-78B3FD15E9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6190D-7B9A-92ED-5008-9105483641B5}"/>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1186416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D314-AA73-0197-68E2-D03163C43E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56691-3D20-3EBE-3FB1-F28E52958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745F4-C214-C6C0-4262-F17A058D8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2F7619-2324-A1A7-423D-103A64F40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152B9C-8019-3D67-1636-CFD957ADD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65AB3-877E-4104-270F-42C75E287179}"/>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8" name="Footer Placeholder 7">
            <a:extLst>
              <a:ext uri="{FF2B5EF4-FFF2-40B4-BE49-F238E27FC236}">
                <a16:creationId xmlns:a16="http://schemas.microsoft.com/office/drawing/2014/main" id="{80D5232B-76F1-001B-2DFD-F6A7D88B1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14340F-E40B-7477-DA8E-04C50DEB7033}"/>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4107271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234C-B957-228C-1F0D-6AA20AEDC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9A0FFA-A2A8-9693-D67C-DA0C478A6645}"/>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4" name="Footer Placeholder 3">
            <a:extLst>
              <a:ext uri="{FF2B5EF4-FFF2-40B4-BE49-F238E27FC236}">
                <a16:creationId xmlns:a16="http://schemas.microsoft.com/office/drawing/2014/main" id="{EAEF2473-5783-A700-BD19-62B0A92787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0C6438-A059-33CB-6A3C-A254F7D5B568}"/>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1099903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E67D-2B10-AA42-1E0F-869750ACC282}"/>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3" name="Footer Placeholder 2">
            <a:extLst>
              <a:ext uri="{FF2B5EF4-FFF2-40B4-BE49-F238E27FC236}">
                <a16:creationId xmlns:a16="http://schemas.microsoft.com/office/drawing/2014/main" id="{436CEA13-4724-7A82-908D-538D98B269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51E2D-CEB8-4E02-37B7-A0C1A8404765}"/>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3031086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A657-38FC-F1F9-C2AC-F4EDA1E3D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1161F4-1EB2-4A6F-A16F-EEC09A088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B82FFF-9D17-FF69-D852-C2A9EFC11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E5EC4-462F-0E14-C7FA-CE1BC67E56A7}"/>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6" name="Footer Placeholder 5">
            <a:extLst>
              <a:ext uri="{FF2B5EF4-FFF2-40B4-BE49-F238E27FC236}">
                <a16:creationId xmlns:a16="http://schemas.microsoft.com/office/drawing/2014/main" id="{EBE15FCF-B62A-7A45-7A9D-B1641755B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4DFBE8-A169-7353-8F02-D33E4CA66BF8}"/>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2977456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9382-2B5F-7733-977B-A107052F5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6E122B-8D73-B3CD-E5B6-3EF627B36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88C81-F06B-1AB9-9F30-38919EBAF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240AD-C823-49A8-F621-01F55D69FE98}"/>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6" name="Footer Placeholder 5">
            <a:extLst>
              <a:ext uri="{FF2B5EF4-FFF2-40B4-BE49-F238E27FC236}">
                <a16:creationId xmlns:a16="http://schemas.microsoft.com/office/drawing/2014/main" id="{E7A0F9B4-F6B4-4919-6A03-FB20725C5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29004-86B9-8522-2448-5A67D3E3EE3C}"/>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406624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dirty="0"/>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A4A07A4-68B4-9CFA-A83B-491703536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306476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6B88-F311-7B80-8677-326948CB46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80070-AF35-1969-6DD6-292FF88AF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4A0E0-1B12-538E-D9D7-2E48CDD085E5}"/>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5" name="Footer Placeholder 4">
            <a:extLst>
              <a:ext uri="{FF2B5EF4-FFF2-40B4-BE49-F238E27FC236}">
                <a16:creationId xmlns:a16="http://schemas.microsoft.com/office/drawing/2014/main" id="{4EAFAF48-A057-DC13-D6EA-363F942D9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95DD0-81BF-2C32-4991-4278BD90768A}"/>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832427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51DF0-D9D1-A49F-8E07-850E58C240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34457-0D22-89B5-AA7D-F04C8DFD0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3D1B5-88B5-B07E-6009-832335E2668E}"/>
              </a:ext>
            </a:extLst>
          </p:cNvPr>
          <p:cNvSpPr>
            <a:spLocks noGrp="1"/>
          </p:cNvSpPr>
          <p:nvPr>
            <p:ph type="dt" sz="half" idx="10"/>
          </p:nvPr>
        </p:nvSpPr>
        <p:spPr/>
        <p:txBody>
          <a:bodyPr/>
          <a:lstStyle/>
          <a:p>
            <a:fld id="{B0A8B79B-15FA-4E1D-B52F-61C4FBB65E87}" type="datetimeFigureOut">
              <a:rPr lang="en-US" smtClean="0"/>
              <a:t>6/13/2023</a:t>
            </a:fld>
            <a:endParaRPr lang="en-US"/>
          </a:p>
        </p:txBody>
      </p:sp>
      <p:sp>
        <p:nvSpPr>
          <p:cNvPr id="5" name="Footer Placeholder 4">
            <a:extLst>
              <a:ext uri="{FF2B5EF4-FFF2-40B4-BE49-F238E27FC236}">
                <a16:creationId xmlns:a16="http://schemas.microsoft.com/office/drawing/2014/main" id="{ECA6CFB6-0CCF-C97D-293E-98850F38E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F1BDA-F316-5785-E17F-6736CC7FFBB9}"/>
              </a:ext>
            </a:extLst>
          </p:cNvPr>
          <p:cNvSpPr>
            <a:spLocks noGrp="1"/>
          </p:cNvSpPr>
          <p:nvPr>
            <p:ph type="sldNum" sz="quarter" idx="12"/>
          </p:nvPr>
        </p:nvSpPr>
        <p:spPr/>
        <p:txBody>
          <a:bodyPr/>
          <a:lstStyle/>
          <a:p>
            <a:fld id="{9A65E2CD-E8A2-4805-8078-2FA340159F83}" type="slidenum">
              <a:rPr lang="en-US" smtClean="0"/>
              <a:t>‹#›</a:t>
            </a:fld>
            <a:endParaRPr lang="en-US"/>
          </a:p>
        </p:txBody>
      </p:sp>
    </p:spTree>
    <p:extLst>
      <p:ext uri="{BB962C8B-B14F-4D97-AF65-F5344CB8AC3E}">
        <p14:creationId xmlns:p14="http://schemas.microsoft.com/office/powerpoint/2010/main" val="109931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dirty="0"/>
              <a:t>Click to add photo</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3" name="Slide Number Placeholder 5">
            <a:extLst>
              <a:ext uri="{FF2B5EF4-FFF2-40B4-BE49-F238E27FC236}">
                <a16:creationId xmlns:a16="http://schemas.microsoft.com/office/drawing/2014/main" id="{AAB0960B-392A-B9B8-C61C-8D6323A466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187480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reakout Ques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6521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0"/>
            <a:ext cx="12192000" cy="6857999"/>
          </a:xfrm>
          <a:prstGeom prst="rect">
            <a:avLst/>
          </a:prstGeom>
          <a:solidFill>
            <a:schemeClr val="bg1">
              <a:lumMod val="95000"/>
            </a:schemeClr>
          </a:solidFill>
        </p:spPr>
        <p:txBody>
          <a:bodyPr/>
          <a:lstStyle>
            <a:lvl1pPr marL="0" indent="0" algn="ctr">
              <a:buNone/>
              <a:defRPr/>
            </a:lvl1pPr>
          </a:lstStyle>
          <a:p>
            <a:r>
              <a:rPr lang="en-US" dirty="0"/>
              <a:t>Click to add photo</a:t>
            </a:r>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anchor="ctr"/>
          <a:lstStyle>
            <a:lvl1pPr marL="0" indent="0" algn="l">
              <a:lnSpc>
                <a:spcPct val="125000"/>
              </a:lnSpc>
              <a:spcBef>
                <a:spcPts val="0"/>
              </a:spcBef>
              <a:buNone/>
              <a:defRPr sz="3200" i="1" spc="100"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a:lstStyle>
            <a:lvl1pPr algn="r">
              <a:defRPr lang="en-US" sz="1800" spc="100" baseline="0">
                <a:solidFill>
                  <a:schemeClr val="bg1"/>
                </a:solidFill>
                <a:latin typeface="+mn-lt"/>
                <a:ea typeface="+mn-ea"/>
                <a:cs typeface="+mn-cs"/>
              </a:defRPr>
            </a:lvl1pPr>
          </a:lstStyle>
          <a:p>
            <a:pPr marL="0" lvl="0" indent="0" algn="r">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28978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ypothesi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87929" y="1152114"/>
            <a:ext cx="3513083" cy="1400506"/>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029871" y="579120"/>
            <a:ext cx="5029200" cy="256032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87929" y="4405800"/>
            <a:ext cx="3513083" cy="1185839"/>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cxnSp>
        <p:nvCxnSpPr>
          <p:cNvPr id="11" name="Straight Connector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
        <p:nvSpPr>
          <p:cNvPr id="13" name="Rectangle 12">
            <a:extLst>
              <a:ext uri="{FF2B5EF4-FFF2-40B4-BE49-F238E27FC236}">
                <a16:creationId xmlns:a16="http://schemas.microsoft.com/office/drawing/2014/main" id="{3270974D-DE65-42B3-BEB4-235503245B26}"/>
              </a:ext>
            </a:extLst>
          </p:cNvPr>
          <p:cNvSpPr/>
          <p:nvPr userDrawn="1"/>
        </p:nvSpPr>
        <p:spPr>
          <a:xfrm>
            <a:off x="6029871" y="3718560"/>
            <a:ext cx="5029200" cy="256032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3FD733DF-4404-D66D-E226-E379EF884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123054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rcentage of Communication Too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
        <p:nvSpPr>
          <p:cNvPr id="3" name="Slide Number Placeholder 5">
            <a:extLst>
              <a:ext uri="{FF2B5EF4-FFF2-40B4-BE49-F238E27FC236}">
                <a16:creationId xmlns:a16="http://schemas.microsoft.com/office/drawing/2014/main" id="{96C829DF-A153-840B-683F-9D2EB39A2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304931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D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206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05"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54" r:id="rId29"/>
    <p:sldLayoutId id="2147483661" r:id="rId3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1DEB3-2E9A-36F0-D6DB-FDA3F7921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21681-B953-CDF0-4A99-D46DCE1C9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414DE-F66B-D1CD-FB8F-1BC02C1FA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8B79B-15FA-4E1D-B52F-61C4FBB65E87}" type="datetimeFigureOut">
              <a:rPr lang="en-US" smtClean="0"/>
              <a:t>6/13/2023</a:t>
            </a:fld>
            <a:endParaRPr lang="en-US"/>
          </a:p>
        </p:txBody>
      </p:sp>
      <p:sp>
        <p:nvSpPr>
          <p:cNvPr id="5" name="Footer Placeholder 4">
            <a:extLst>
              <a:ext uri="{FF2B5EF4-FFF2-40B4-BE49-F238E27FC236}">
                <a16:creationId xmlns:a16="http://schemas.microsoft.com/office/drawing/2014/main" id="{87C4986D-4B44-72E4-7801-5EBC37FD5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DA9619-ABF6-9E17-EED8-06DB3F467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a:t>
            </a:fld>
            <a:endParaRPr lang="en-US"/>
          </a:p>
        </p:txBody>
      </p:sp>
    </p:spTree>
    <p:extLst>
      <p:ext uri="{BB962C8B-B14F-4D97-AF65-F5344CB8AC3E}">
        <p14:creationId xmlns:p14="http://schemas.microsoft.com/office/powerpoint/2010/main" val="6383091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w3.org/TR/coga-usable/#summ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1235813" y="4409190"/>
            <a:ext cx="6514724" cy="706228"/>
          </a:xfrm>
        </p:spPr>
        <p:txBody>
          <a:bodyPr anchor="ctr">
            <a:noAutofit/>
          </a:bodyPr>
          <a:lstStyle/>
          <a:p>
            <a:pPr algn="r">
              <a:spcAft>
                <a:spcPts val="1800"/>
              </a:spcAft>
            </a:pPr>
            <a:r>
              <a:rPr lang="en-US" sz="4000" b="1" dirty="0">
                <a:latin typeface="+mn-lt"/>
              </a:rPr>
              <a:t>Operation Rising Tide</a:t>
            </a:r>
          </a:p>
        </p:txBody>
      </p:sp>
      <p:pic>
        <p:nvPicPr>
          <p:cNvPr id="74" name="Boats at low tide" descr="Boats at low tide&#10;&#10;A photorealistic image of a group of boats grounded on the sand at low tide, illustrating how a lack of support for any one boat affects all the boats." title="Boats at low tide">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2476500" y="558603"/>
            <a:ext cx="9715500" cy="3720928"/>
          </a:xfrm>
          <a:noFill/>
          <a:effectLst>
            <a:outerShdw blurRad="215900" dist="203200" dir="8100000" algn="tr" rotWithShape="0">
              <a:prstClr val="black">
                <a:alpha val="40000"/>
              </a:prstClr>
            </a:outerShdw>
          </a:effectLst>
        </p:spPr>
      </p:pic>
      <p:cxnSp>
        <p:nvCxnSpPr>
          <p:cNvPr id="8" name="Straight Connector 7" title="&quot; &quot;">
            <a:extLst>
              <a:ext uri="{FF2B5EF4-FFF2-40B4-BE49-F238E27FC236}">
                <a16:creationId xmlns:a16="http://schemas.microsoft.com/office/drawing/2014/main" id="{E7E08E4E-686B-490D-8EA1-DDC9F1BC7C24}"/>
              </a:ext>
              <a:ext uri="{C183D7F6-B498-43B3-948B-1728B52AA6E4}">
                <adec:decorative xmlns:adec="http://schemas.microsoft.com/office/drawing/2017/decorative" val="1"/>
              </a:ext>
            </a:extLst>
          </p:cNvPr>
          <p:cNvCxnSpPr>
            <a:cxnSpLocks/>
          </p:cNvCxnSpPr>
          <p:nvPr/>
        </p:nvCxnSpPr>
        <p:spPr>
          <a:xfrm>
            <a:off x="1777417" y="5205115"/>
            <a:ext cx="6492240" cy="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25">
            <a:extLst>
              <a:ext uri="{FF2B5EF4-FFF2-40B4-BE49-F238E27FC236}">
                <a16:creationId xmlns:a16="http://schemas.microsoft.com/office/drawing/2014/main" id="{60BFF29F-8DD5-7577-1489-AE31A9E5CBD6}"/>
              </a:ext>
            </a:extLst>
          </p:cNvPr>
          <p:cNvSpPr txBox="1">
            <a:spLocks/>
          </p:cNvSpPr>
          <p:nvPr/>
        </p:nvSpPr>
        <p:spPr>
          <a:xfrm>
            <a:off x="1128174" y="5245105"/>
            <a:ext cx="6622363" cy="848301"/>
          </a:xfrm>
          <a:prstGeom prst="rect">
            <a:avLst/>
          </a:prstGeom>
        </p:spPr>
        <p:txBody>
          <a:bodyPr anchor="ctr">
            <a:noAutofit/>
          </a:bodyPr>
          <a:lstStyle>
            <a:lvl1pPr marL="0" indent="0" algn="r" defTabSz="914400" rtl="0" eaLnBrk="1" latinLnBrk="0" hangingPunct="1">
              <a:lnSpc>
                <a:spcPct val="80000"/>
              </a:lnSpc>
              <a:spcBef>
                <a:spcPts val="0"/>
              </a:spcBef>
              <a:buFont typeface="Arial" panose="020B0604020202020204" pitchFamily="34" charset="0"/>
              <a:buNone/>
              <a:defRPr sz="1800" kern="1200" spc="100" baseline="0">
                <a:solidFill>
                  <a:schemeClr val="accent5">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600" dirty="0"/>
              <a:t>Cognitive disability accommodations </a:t>
            </a:r>
          </a:p>
          <a:p>
            <a:pPr>
              <a:lnSpc>
                <a:spcPct val="115000"/>
              </a:lnSpc>
            </a:pPr>
            <a:r>
              <a:rPr lang="en-US" sz="2600" dirty="0"/>
              <a:t>for the Federal workforce</a:t>
            </a:r>
          </a:p>
        </p:txBody>
      </p:sp>
      <p:sp>
        <p:nvSpPr>
          <p:cNvPr id="26" name="Text Placeholder 25">
            <a:extLst>
              <a:ext uri="{FF2B5EF4-FFF2-40B4-BE49-F238E27FC236}">
                <a16:creationId xmlns:a16="http://schemas.microsoft.com/office/drawing/2014/main" id="{C022D7CD-E026-4E29-BE4B-3FA7B1EB6A46}"/>
              </a:ext>
            </a:extLst>
          </p:cNvPr>
          <p:cNvSpPr>
            <a:spLocks noGrp="1"/>
          </p:cNvSpPr>
          <p:nvPr>
            <p:ph type="body" sz="quarter" idx="12"/>
          </p:nvPr>
        </p:nvSpPr>
        <p:spPr>
          <a:xfrm>
            <a:off x="8161171" y="4341523"/>
            <a:ext cx="4030829" cy="1522309"/>
          </a:xfrm>
        </p:spPr>
        <p:txBody>
          <a:bodyPr anchor="ctr">
            <a:noAutofit/>
          </a:bodyPr>
          <a:lstStyle/>
          <a:p>
            <a:pPr algn="l">
              <a:lnSpc>
                <a:spcPct val="110000"/>
              </a:lnSpc>
            </a:pPr>
            <a:r>
              <a:rPr lang="en-US" sz="1600" b="1" dirty="0">
                <a:solidFill>
                  <a:srgbClr val="5F6F71"/>
                </a:solidFill>
              </a:rPr>
              <a:t>Mr. Gordon Banks</a:t>
            </a:r>
          </a:p>
          <a:p>
            <a:pPr algn="l">
              <a:lnSpc>
                <a:spcPct val="110000"/>
              </a:lnSpc>
              <a:spcAft>
                <a:spcPts val="600"/>
              </a:spcAft>
            </a:pPr>
            <a:r>
              <a:rPr lang="en-US" sz="1600" b="1" dirty="0">
                <a:solidFill>
                  <a:srgbClr val="5F6F71"/>
                </a:solidFill>
              </a:rPr>
              <a:t>MAJ Kirk Shoemaker</a:t>
            </a:r>
          </a:p>
          <a:p>
            <a:pPr algn="l">
              <a:lnSpc>
                <a:spcPct val="110000"/>
              </a:lnSpc>
              <a:spcAft>
                <a:spcPts val="600"/>
              </a:spcAft>
            </a:pPr>
            <a:r>
              <a:rPr lang="en-US" sz="1600" b="1" dirty="0">
                <a:solidFill>
                  <a:srgbClr val="5F6F71"/>
                </a:solidFill>
              </a:rPr>
              <a:t>Defense Threat Reduction Agency</a:t>
            </a:r>
          </a:p>
        </p:txBody>
      </p:sp>
      <p:cxnSp>
        <p:nvCxnSpPr>
          <p:cNvPr id="14" name="Straight Connector 13" title="&quot; &quot;">
            <a:extLst>
              <a:ext uri="{FF2B5EF4-FFF2-40B4-BE49-F238E27FC236}">
                <a16:creationId xmlns:a16="http://schemas.microsoft.com/office/drawing/2014/main" id="{E7E08E4E-686B-490D-8EA1-DDC9F1BC7C24}"/>
              </a:ext>
              <a:ext uri="{C183D7F6-B498-43B3-948B-1728B52AA6E4}">
                <adec:decorative xmlns:adec="http://schemas.microsoft.com/office/drawing/2017/decorative" val="1"/>
              </a:ext>
            </a:extLst>
          </p:cNvPr>
          <p:cNvCxnSpPr>
            <a:cxnSpLocks/>
          </p:cNvCxnSpPr>
          <p:nvPr/>
        </p:nvCxnSpPr>
        <p:spPr>
          <a:xfrm>
            <a:off x="8018826" y="5205115"/>
            <a:ext cx="3840480" cy="0"/>
          </a:xfrm>
          <a:prstGeom prst="line">
            <a:avLst/>
          </a:prstGeom>
          <a:ln w="19050">
            <a:solidFill>
              <a:srgbClr val="58696B"/>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sz="quarter" idx="13"/>
          </p:nvPr>
        </p:nvSpPr>
        <p:spPr>
          <a:xfrm>
            <a:off x="3825683" y="6215224"/>
            <a:ext cx="4540634" cy="610192"/>
          </a:xfrm>
        </p:spPr>
        <p:txBody>
          <a:bodyPr/>
          <a:lstStyle/>
          <a:p>
            <a:pPr algn="ctr">
              <a:lnSpc>
                <a:spcPct val="100000"/>
              </a:lnSpc>
              <a:spcAft>
                <a:spcPts val="1200"/>
              </a:spcAft>
            </a:pPr>
            <a:r>
              <a:rPr lang="en-US" sz="1800" b="1" cap="none" dirty="0">
                <a:solidFill>
                  <a:schemeClr val="tx1"/>
                </a:solidFill>
              </a:rPr>
              <a:t>14 June 2023</a:t>
            </a:r>
          </a:p>
          <a:p>
            <a:pPr algn="ctr"/>
            <a:r>
              <a:rPr lang="en-US" sz="1400" b="1" cap="none" dirty="0">
                <a:solidFill>
                  <a:schemeClr val="tx1"/>
                </a:solidFill>
              </a:rPr>
              <a:t>APPROVED FOR PUBLIC RELEAS</a:t>
            </a:r>
            <a:r>
              <a:rPr lang="en-US" sz="1400" cap="none" dirty="0">
                <a:solidFill>
                  <a:schemeClr val="tx1"/>
                </a:solidFill>
              </a:rPr>
              <a:t>E</a:t>
            </a:r>
          </a:p>
        </p:txBody>
      </p:sp>
      <p:sp>
        <p:nvSpPr>
          <p:cNvPr id="2" name="Slide Number Placeholder 5">
            <a:extLst>
              <a:ext uri="{FF2B5EF4-FFF2-40B4-BE49-F238E27FC236}">
                <a16:creationId xmlns:a16="http://schemas.microsoft.com/office/drawing/2014/main" id="{6129FDFD-D208-18E4-F0DD-70832D54D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1</a:t>
            </a:fld>
            <a:endParaRPr lang="en-US" dirty="0"/>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hidden="1">
            <a:extLst>
              <a:ext uri="{FF2B5EF4-FFF2-40B4-BE49-F238E27FC236}">
                <a16:creationId xmlns:a16="http://schemas.microsoft.com/office/drawing/2014/main" id="{EEFA0E47-7E8D-ED45-A6B5-8CAE41E7DCB4}"/>
              </a:ext>
              <a:ext uri="{C183D7F6-B498-43B3-948B-1728B52AA6E4}">
                <adec:decorative xmlns:adec="http://schemas.microsoft.com/office/drawing/2017/decorative" val="0"/>
              </a:ext>
            </a:extLst>
          </p:cNvPr>
          <p:cNvSpPr>
            <a:spLocks noGrp="1"/>
          </p:cNvSpPr>
          <p:nvPr>
            <p:ph type="title"/>
          </p:nvPr>
        </p:nvSpPr>
        <p:spPr>
          <a:xfrm>
            <a:off x="75075" y="54245"/>
            <a:ext cx="11933644" cy="792164"/>
          </a:xfrm>
        </p:spPr>
        <p:txBody>
          <a:bodyPr/>
          <a:lstStyle/>
          <a:p>
            <a:r>
              <a:rPr lang="en-US" b="1" dirty="0"/>
              <a:t>Law, Policy, Standards, and Guidelines for Cognitive Disability Accommodations</a:t>
            </a:r>
          </a:p>
        </p:txBody>
      </p:sp>
      <p:graphicFrame>
        <p:nvGraphicFramePr>
          <p:cNvPr id="2" name="Table 2" descr="This table shows how requirements to accommodate individuals with cognitive and learning disabilities can be traced to the Rehabilitation Act of 1973." title="Traceability of accommodation requirements from law and policy">
            <a:extLst>
              <a:ext uri="{FF2B5EF4-FFF2-40B4-BE49-F238E27FC236}">
                <a16:creationId xmlns:a16="http://schemas.microsoft.com/office/drawing/2014/main" id="{F6BB80F5-01DE-308C-4F68-A23E48EDE267}"/>
              </a:ext>
            </a:extLst>
          </p:cNvPr>
          <p:cNvGraphicFramePr>
            <a:graphicFrameLocks noGrp="1"/>
          </p:cNvGraphicFramePr>
          <p:nvPr>
            <p:extLst>
              <p:ext uri="{D42A27DB-BD31-4B8C-83A1-F6EECF244321}">
                <p14:modId xmlns:p14="http://schemas.microsoft.com/office/powerpoint/2010/main" val="2050290226"/>
              </p:ext>
            </p:extLst>
          </p:nvPr>
        </p:nvGraphicFramePr>
        <p:xfrm>
          <a:off x="0" y="10007"/>
          <a:ext cx="12192000" cy="6687793"/>
        </p:xfrm>
        <a:graphic>
          <a:graphicData uri="http://schemas.openxmlformats.org/drawingml/2006/table">
            <a:tbl>
              <a:tblPr firstRow="1" bandRow="1">
                <a:tableStyleId>{68D230F3-CF80-4859-8CE7-A43EE81993B5}</a:tableStyleId>
              </a:tblPr>
              <a:tblGrid>
                <a:gridCol w="2864218">
                  <a:extLst>
                    <a:ext uri="{9D8B030D-6E8A-4147-A177-3AD203B41FA5}">
                      <a16:colId xmlns:a16="http://schemas.microsoft.com/office/drawing/2014/main" val="1543067493"/>
                    </a:ext>
                  </a:extLst>
                </a:gridCol>
                <a:gridCol w="9327782">
                  <a:extLst>
                    <a:ext uri="{9D8B030D-6E8A-4147-A177-3AD203B41FA5}">
                      <a16:colId xmlns:a16="http://schemas.microsoft.com/office/drawing/2014/main" val="1087105931"/>
                    </a:ext>
                  </a:extLst>
                </a:gridCol>
              </a:tblGrid>
              <a:tr h="1117042">
                <a:tc>
                  <a:txBody>
                    <a:bodyPr/>
                    <a:lstStyle/>
                    <a:p>
                      <a:pPr algn="ctr"/>
                      <a:r>
                        <a:rPr lang="en-US" sz="1800" b="1" dirty="0"/>
                        <a:t>DTRA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0" dirty="0"/>
                        <a:t>“The Defense Threat Reduction Agency is committed to meeting or exceeding the accessibility requirements in accordance with </a:t>
                      </a:r>
                      <a:r>
                        <a:rPr lang="en-US" sz="1500" b="1" dirty="0"/>
                        <a:t>Section</a:t>
                      </a:r>
                      <a:r>
                        <a:rPr lang="en-US" sz="1500" b="1" baseline="0" dirty="0"/>
                        <a:t> </a:t>
                      </a:r>
                      <a:r>
                        <a:rPr lang="en-US" sz="1500" b="1" dirty="0"/>
                        <a:t>508 of the Rehabilitation Act of 1973 </a:t>
                      </a:r>
                      <a:r>
                        <a:rPr lang="en-US" sz="1500" b="0" dirty="0"/>
                        <a:t>(29 U.S.C. § 794), as amended, in order to accommodate the widest audience, including individuals with disabilities.”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39617"/>
                  </a:ext>
                </a:extLst>
              </a:tr>
              <a:tr h="1212111">
                <a:tc>
                  <a:txBody>
                    <a:bodyPr/>
                    <a:lstStyle/>
                    <a:p>
                      <a:pPr algn="ctr"/>
                      <a:r>
                        <a:rPr lang="en-US" sz="1800" b="1" dirty="0"/>
                        <a:t>DoD CIO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dirty="0"/>
                        <a:t>“The DoD is committed to making its electronic and information technologies accessible to individuals with disabilities in accordance with </a:t>
                      </a:r>
                      <a:r>
                        <a:rPr lang="en-US" sz="1500" b="1" dirty="0"/>
                        <a:t>Section 508 of the Rehabilitation Act</a:t>
                      </a:r>
                      <a:r>
                        <a:rPr lang="en-US" sz="15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67"/>
                  </a:ext>
                </a:extLst>
              </a:tr>
              <a:tr h="1518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U.S. Access Board</a:t>
                      </a:r>
                    </a:p>
                    <a:p>
                      <a:pPr algn="ctr"/>
                      <a:endParaRPr lang="en-US" sz="1600" dirty="0">
                        <a:solidFill>
                          <a:srgbClr val="F3EDE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EDEA"/>
                    </a:solidFill>
                  </a:tcPr>
                </a:tc>
                <a:tc>
                  <a:txBody>
                    <a:bodyPr/>
                    <a:lstStyle/>
                    <a:p>
                      <a:r>
                        <a:rPr lang="en-US" sz="1500" dirty="0"/>
                        <a:t>“Section 508 requires access to Information &amp; Communication Technology developed, procured, maintained, or used by federal agencies. The Section 508 Standards, which are part of the Federal Acquisition Regulation, ensure access for people with physical, sensory, or </a:t>
                      </a:r>
                      <a:r>
                        <a:rPr lang="en-US" sz="1500" b="1" dirty="0"/>
                        <a:t>cognitive disabilities</a:t>
                      </a:r>
                      <a:r>
                        <a:rPr lang="en-US" sz="1500" dirty="0"/>
                        <a:t>.”</a:t>
                      </a:r>
                    </a:p>
                    <a:p>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“Information &amp; Communication Technology shall provide features making its use by individuals with </a:t>
                      </a:r>
                      <a:r>
                        <a:rPr lang="en-US" sz="1500" b="1" dirty="0"/>
                        <a:t>limited</a:t>
                      </a:r>
                      <a:r>
                        <a:rPr lang="en-US" sz="1500" dirty="0"/>
                        <a:t> </a:t>
                      </a:r>
                      <a:r>
                        <a:rPr lang="en-US" sz="1500" b="1" dirty="0"/>
                        <a:t>cognitive, language, and learning abilities </a:t>
                      </a:r>
                      <a:r>
                        <a:rPr lang="en-US" sz="1500" dirty="0"/>
                        <a:t>simpler and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“The Revised 508 Standards and 255 Guidelines incorporate by reference the </a:t>
                      </a:r>
                      <a:r>
                        <a:rPr lang="en-US" sz="1500" b="1" dirty="0"/>
                        <a:t>Web Content Accessibility Guidelines (WCAG) 2.0</a:t>
                      </a:r>
                      <a:r>
                        <a:rPr lang="en-US" sz="1500" dirty="0"/>
                        <a:t>, a globally-recognized and technologically-neutral set of accessibility guidelines for Web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632840"/>
                  </a:ext>
                </a:extLst>
              </a:tr>
              <a:tr h="1321393">
                <a:tc>
                  <a:txBody>
                    <a:bodyPr/>
                    <a:lstStyle/>
                    <a:p>
                      <a:pPr algn="ctr"/>
                      <a:r>
                        <a:rPr lang="en-US" sz="1800" b="1" dirty="0">
                          <a:solidFill>
                            <a:schemeClr val="tx1"/>
                          </a:solidFill>
                        </a:rPr>
                        <a:t>W3C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CFC7"/>
                    </a:solidFill>
                  </a:tcPr>
                </a:tc>
                <a:tc>
                  <a:txBody>
                    <a:bodyPr/>
                    <a:lstStyle/>
                    <a:p>
                      <a:r>
                        <a:rPr lang="en-US" sz="1600" dirty="0"/>
                        <a:t>Web Content Accessibility Guidelines (WCAG) 2.0 defines how to make Web content more accessible to people with disabilities. Accessibility involves a wide range of disabilities, including visual, auditory, physical, speech, </a:t>
                      </a:r>
                      <a:r>
                        <a:rPr lang="en-US" sz="1600" b="1" dirty="0"/>
                        <a:t>cognitive</a:t>
                      </a:r>
                      <a:r>
                        <a:rPr lang="en-US" sz="1600" dirty="0"/>
                        <a:t>, language, learning, and neurological disabilities. </a:t>
                      </a:r>
                    </a:p>
                    <a:p>
                      <a:endParaRPr lang="en-US" sz="1600" dirty="0"/>
                    </a:p>
                    <a:p>
                      <a:r>
                        <a:rPr lang="en-US" sz="1500" b="1" i="1" dirty="0"/>
                        <a:t>“Making Content Usable for People with Cognitive</a:t>
                      </a:r>
                      <a:r>
                        <a:rPr lang="en-US" sz="1500" b="1" i="1" baseline="0" dirty="0"/>
                        <a:t> and Learning Disabilities</a:t>
                      </a:r>
                      <a:r>
                        <a:rPr lang="en-US" sz="1500" b="1" i="1" dirty="0"/>
                        <a:t> </a:t>
                      </a:r>
                      <a:r>
                        <a:rPr lang="en-US" sz="1500" dirty="0"/>
                        <a:t>is for people who make web content (web pages) and web applications. It gives advice on how to make content usable for people with cognitive and learning disabilities. The objectives and patterns presented here provide supplemental guidance beyond the requirements of the WCAG.”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257875"/>
                  </a:ext>
                </a:extLst>
              </a:tr>
            </a:tbl>
          </a:graphicData>
        </a:graphic>
      </p:graphicFrame>
      <p:grpSp>
        <p:nvGrpSpPr>
          <p:cNvPr id="5" name="Group 4" descr="A screen capture of the bottom of the DTRA.mil homepage. A red box highlights the &quot;Accessibility&quot; link, which leads to a page summarizing DTRA's accessibility policy." title="Link to DTRA accessibility policy on DTRA.mil homepage"/>
          <p:cNvGrpSpPr/>
          <p:nvPr/>
        </p:nvGrpSpPr>
        <p:grpSpPr>
          <a:xfrm>
            <a:off x="270537" y="47007"/>
            <a:ext cx="2333558" cy="1026880"/>
            <a:chOff x="183282" y="62657"/>
            <a:chExt cx="2436478" cy="997658"/>
          </a:xfrm>
        </p:grpSpPr>
        <p:pic>
          <p:nvPicPr>
            <p:cNvPr id="4" name="Picture 3" descr="Screen capture of Defense Threat Reduction Agency website showing link to agency's accessibility policy." title="DTRA website screen cap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82" y="62657"/>
              <a:ext cx="2436478" cy="997658"/>
            </a:xfrm>
            <a:prstGeom prst="rect">
              <a:avLst/>
            </a:prstGeom>
            <a:ln w="12700">
              <a:solidFill>
                <a:schemeClr val="bg1"/>
              </a:solidFill>
            </a:ln>
          </p:spPr>
        </p:pic>
        <p:sp>
          <p:nvSpPr>
            <p:cNvPr id="6" name="Rectangle: Rounded Corners 5" title="Red box highlighting DTRA accessibility policy link">
              <a:extLst>
                <a:ext uri="{FF2B5EF4-FFF2-40B4-BE49-F238E27FC236}">
                  <a16:creationId xmlns:a16="http://schemas.microsoft.com/office/drawing/2014/main" id="{4ADD5693-872B-F61A-0FE7-07D126CA6C4B}"/>
                </a:ext>
              </a:extLst>
            </p:cNvPr>
            <p:cNvSpPr/>
            <p:nvPr/>
          </p:nvSpPr>
          <p:spPr>
            <a:xfrm>
              <a:off x="210613" y="789722"/>
              <a:ext cx="513508" cy="1442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Screen capture of DoD website on Section 508 policy." title="DoD CIO website screen capture">
            <a:extLst>
              <a:ext uri="{FF2B5EF4-FFF2-40B4-BE49-F238E27FC236}">
                <a16:creationId xmlns:a16="http://schemas.microsoft.com/office/drawing/2014/main" id="{D174F0A2-69EE-4BCA-04D8-7143375D9B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a:stretch/>
        </p:blipFill>
        <p:spPr>
          <a:xfrm>
            <a:off x="270537" y="1153773"/>
            <a:ext cx="2333558" cy="1138591"/>
          </a:xfrm>
          <a:prstGeom prst="rect">
            <a:avLst/>
          </a:prstGeom>
          <a:ln w="12700">
            <a:solidFill>
              <a:schemeClr val="tx1"/>
            </a:solidFill>
          </a:ln>
        </p:spPr>
      </p:pic>
      <p:pic>
        <p:nvPicPr>
          <p:cNvPr id="10" name="Picture 9" descr="US Access Board logo including slogan &quot;Advancing Full Access and Inclusion for All&quot;" title="US Access Board logo">
            <a:extLst>
              <a:ext uri="{FF2B5EF4-FFF2-40B4-BE49-F238E27FC236}">
                <a16:creationId xmlns:a16="http://schemas.microsoft.com/office/drawing/2014/main" id="{74145FBE-C5EE-632D-E671-04688EF906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68" y="3217804"/>
            <a:ext cx="2729096" cy="591852"/>
          </a:xfrm>
          <a:prstGeom prst="rect">
            <a:avLst/>
          </a:prstGeom>
          <a:ln w="12700">
            <a:solidFill>
              <a:schemeClr val="tx1"/>
            </a:solidFill>
          </a:ln>
        </p:spPr>
      </p:pic>
      <p:pic>
        <p:nvPicPr>
          <p:cNvPr id="3" name="Picture 2" descr="Stylized &quot;W3C&quot; Word Wide Web Consortium logo" title="W3C logo"/>
          <p:cNvPicPr>
            <a:picLocks noChangeAspect="1"/>
          </p:cNvPicPr>
          <p:nvPr/>
        </p:nvPicPr>
        <p:blipFill>
          <a:blip r:embed="rId6"/>
          <a:stretch>
            <a:fillRect/>
          </a:stretch>
        </p:blipFill>
        <p:spPr>
          <a:xfrm>
            <a:off x="496739" y="5382069"/>
            <a:ext cx="1881154" cy="1071213"/>
          </a:xfrm>
          <a:prstGeom prst="rect">
            <a:avLst/>
          </a:prstGeom>
        </p:spPr>
      </p:pic>
      <p:sp>
        <p:nvSpPr>
          <p:cNvPr id="7" name="Slide Number Placeholder 5">
            <a:extLst>
              <a:ext uri="{FF2B5EF4-FFF2-40B4-BE49-F238E27FC236}">
                <a16:creationId xmlns:a16="http://schemas.microsoft.com/office/drawing/2014/main" id="{26897A75-6C00-A08C-055E-490D966312FF}"/>
              </a:ext>
            </a:extLst>
          </p:cNvPr>
          <p:cNvSpPr txBox="1">
            <a:spLocks/>
          </p:cNvSpPr>
          <p:nvPr/>
        </p:nvSpPr>
        <p:spPr>
          <a:xfrm>
            <a:off x="8610600" y="6557825"/>
            <a:ext cx="2743200" cy="24593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5E2CD-E8A2-4805-8078-2FA340159F83}" type="slidenum">
              <a:rPr lang="en-US" smtClean="0"/>
              <a:pPr/>
              <a:t>10</a:t>
            </a:fld>
            <a:endParaRPr lang="en-US" dirty="0"/>
          </a:p>
        </p:txBody>
      </p:sp>
    </p:spTree>
    <p:extLst>
      <p:ext uri="{BB962C8B-B14F-4D97-AF65-F5344CB8AC3E}">
        <p14:creationId xmlns:p14="http://schemas.microsoft.com/office/powerpoint/2010/main" val="113963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FA0E47-7E8D-ED45-A6B5-8CAE41E7DCB4}"/>
              </a:ext>
            </a:extLst>
          </p:cNvPr>
          <p:cNvSpPr>
            <a:spLocks noGrp="1"/>
          </p:cNvSpPr>
          <p:nvPr>
            <p:ph type="title"/>
          </p:nvPr>
        </p:nvSpPr>
        <p:spPr>
          <a:xfrm>
            <a:off x="856754" y="455810"/>
            <a:ext cx="11215535" cy="792164"/>
          </a:xfrm>
        </p:spPr>
        <p:txBody>
          <a:bodyPr/>
          <a:lstStyle/>
          <a:p>
            <a:r>
              <a:rPr lang="en-US" i="1" dirty="0">
                <a:solidFill>
                  <a:schemeClr val="tx1">
                    <a:lumMod val="75000"/>
                    <a:lumOff val="25000"/>
                  </a:schemeClr>
                </a:solidFill>
              </a:rPr>
              <a:t>Making Content Usable for People with Cognitive and Learning Disabilities </a:t>
            </a:r>
          </a:p>
        </p:txBody>
      </p:sp>
      <p:grpSp>
        <p:nvGrpSpPr>
          <p:cNvPr id="8" name="Group 7" descr="Stylized icons associated with each key point of the W3C guidelines on making content usable for individuals with cognitive and learning disabilities. They are: Help users understand what things are and how to use them, Help users find what they need, Use clear content, Help users avoid making mistakes, Help users focus, Ensure processes do not rely on memory, Provide Help and Support, Support adaptation and personalization, and Frequently test with real users" title="Summary of W3C guidelines on making content usable for people with cognitive and learning disabilities"/>
          <p:cNvGrpSpPr/>
          <p:nvPr/>
        </p:nvGrpSpPr>
        <p:grpSpPr>
          <a:xfrm>
            <a:off x="1145059" y="1672590"/>
            <a:ext cx="9901883" cy="4744419"/>
            <a:chOff x="1145059" y="1672590"/>
            <a:chExt cx="9901883" cy="4744419"/>
          </a:xfrm>
        </p:grpSpPr>
        <p:grpSp>
          <p:nvGrpSpPr>
            <p:cNvPr id="4" name="Group 3" descr="This group of text and images shows the key points of the W3C guidelines for making content usable by individuals with cognitive and learning disabilities. Each point has a stylized logo next to it. The key points are &quot;Help users understand what things are and how to use them&quot;, &quot;Help users find what they need&quot;, Use clear content (text, images and media)&quot;, &quot;Help users avoid making mistakes&quot;, &quot;Help users focus&quot;, Ensure processes do not rely on memory&quot;, &quot;Provide help and support&quot;, Support adaptation and personalization&quot;, and &quot;Frequently test with real users&quot;" title="Summary of W3C accessibility guidelines to accommodate individuals with cognitive and learning disabilities"/>
            <p:cNvGrpSpPr/>
            <p:nvPr/>
          </p:nvGrpSpPr>
          <p:grpSpPr>
            <a:xfrm>
              <a:off x="1145059" y="1672590"/>
              <a:ext cx="9901883" cy="4744419"/>
              <a:chOff x="1145059" y="1615440"/>
              <a:chExt cx="9901883" cy="4744419"/>
            </a:xfrm>
          </p:grpSpPr>
          <p:sp>
            <p:nvSpPr>
              <p:cNvPr id="2" name="Rectangle 1" title="See Group 3 description"/>
              <p:cNvSpPr/>
              <p:nvPr/>
            </p:nvSpPr>
            <p:spPr>
              <a:xfrm>
                <a:off x="1145059" y="1615440"/>
                <a:ext cx="9901883" cy="4744419"/>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title="See Group 3 description"/>
              <p:cNvPicPr>
                <a:picLocks noChangeAspect="1"/>
              </p:cNvPicPr>
              <p:nvPr/>
            </p:nvPicPr>
            <p:blipFill rotWithShape="1">
              <a:blip r:embed="rId3" cstate="print">
                <a:extLst>
                  <a:ext uri="{28A0092B-C50C-407E-A947-70E740481C1C}">
                    <a14:useLocalDpi xmlns:a14="http://schemas.microsoft.com/office/drawing/2010/main" val="0"/>
                  </a:ext>
                </a:extLst>
              </a:blip>
              <a:srcRect t="52423" r="60349" b="1"/>
              <a:stretch/>
            </p:blipFill>
            <p:spPr>
              <a:xfrm>
                <a:off x="6524117" y="1876320"/>
                <a:ext cx="4522825" cy="4214491"/>
              </a:xfrm>
              <a:prstGeom prst="rect">
                <a:avLst/>
              </a:prstGeom>
            </p:spPr>
          </p:pic>
        </p:grpSp>
        <p:pic>
          <p:nvPicPr>
            <p:cNvPr id="18" name="Picture 17" title="See Group 7"/>
            <p:cNvPicPr>
              <a:picLocks noChangeAspect="1"/>
            </p:cNvPicPr>
            <p:nvPr/>
          </p:nvPicPr>
          <p:blipFill rotWithShape="1">
            <a:blip r:embed="rId3" cstate="print">
              <a:extLst>
                <a:ext uri="{28A0092B-C50C-407E-A947-70E740481C1C}">
                  <a14:useLocalDpi xmlns:a14="http://schemas.microsoft.com/office/drawing/2010/main" val="0"/>
                </a:ext>
              </a:extLst>
            </a:blip>
            <a:srcRect l="1" r="63567" b="47429"/>
            <a:stretch/>
          </p:blipFill>
          <p:spPr>
            <a:xfrm>
              <a:off x="1500757" y="1795966"/>
              <a:ext cx="4006219" cy="4489497"/>
            </a:xfrm>
            <a:prstGeom prst="rect">
              <a:avLst/>
            </a:prstGeom>
          </p:spPr>
        </p:pic>
      </p:grpSp>
      <p:sp>
        <p:nvSpPr>
          <p:cNvPr id="17" name="TextBox 16"/>
          <p:cNvSpPr txBox="1"/>
          <p:nvPr/>
        </p:nvSpPr>
        <p:spPr>
          <a:xfrm>
            <a:off x="200240" y="6492284"/>
            <a:ext cx="6043518" cy="276999"/>
          </a:xfrm>
          <a:prstGeom prst="rect">
            <a:avLst/>
          </a:prstGeom>
          <a:noFill/>
        </p:spPr>
        <p:txBody>
          <a:bodyPr wrap="square" rtlCol="0">
            <a:spAutoFit/>
          </a:bodyPr>
          <a:lstStyle/>
          <a:p>
            <a:r>
              <a:rPr lang="en-US" sz="1200" dirty="0"/>
              <a:t>From: </a:t>
            </a:r>
            <a:r>
              <a:rPr lang="en-US" sz="1200" dirty="0">
                <a:hlinkClick r:id="rId4" tooltip="Link to W3C guidelines for making content usable for people with cognitive disabilities"/>
              </a:rPr>
              <a:t>https://www.w3.org/TR/coga-usable/#summary</a:t>
            </a:r>
            <a:endParaRPr lang="en-US" sz="1200" dirty="0"/>
          </a:p>
        </p:txBody>
      </p:sp>
      <p:sp>
        <p:nvSpPr>
          <p:cNvPr id="5" name="Slide Number Placeholder 5">
            <a:extLst>
              <a:ext uri="{FF2B5EF4-FFF2-40B4-BE49-F238E27FC236}">
                <a16:creationId xmlns:a16="http://schemas.microsoft.com/office/drawing/2014/main" id="{684A4888-F148-EDF9-6895-67624F6D4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11</a:t>
            </a:fld>
            <a:endParaRPr lang="en-US" dirty="0"/>
          </a:p>
        </p:txBody>
      </p:sp>
    </p:spTree>
    <p:extLst>
      <p:ext uri="{BB962C8B-B14F-4D97-AF65-F5344CB8AC3E}">
        <p14:creationId xmlns:p14="http://schemas.microsoft.com/office/powerpoint/2010/main" val="176391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FA0E47-7E8D-ED45-A6B5-8CAE41E7DCB4}"/>
              </a:ext>
            </a:extLst>
          </p:cNvPr>
          <p:cNvSpPr>
            <a:spLocks noGrp="1"/>
          </p:cNvSpPr>
          <p:nvPr>
            <p:ph type="title" idx="4294967295"/>
          </p:nvPr>
        </p:nvSpPr>
        <p:spPr>
          <a:xfrm>
            <a:off x="5172075" y="360363"/>
            <a:ext cx="6791325" cy="792162"/>
          </a:xfrm>
          <a:prstGeom prst="rect">
            <a:avLst/>
          </a:prstGeom>
        </p:spPr>
        <p:txBody>
          <a:bodyPr/>
          <a:lstStyle/>
          <a:p>
            <a:r>
              <a:rPr lang="en-US" sz="3200" b="1" dirty="0">
                <a:solidFill>
                  <a:srgbClr val="58696B"/>
                </a:solidFill>
              </a:rPr>
              <a:t>Practical Implementation via the System Usability Scale</a:t>
            </a:r>
          </a:p>
        </p:txBody>
      </p:sp>
      <p:sp>
        <p:nvSpPr>
          <p:cNvPr id="5" name="TextBox 4">
            <a:extLst>
              <a:ext uri="{FF2B5EF4-FFF2-40B4-BE49-F238E27FC236}">
                <a16:creationId xmlns:a16="http://schemas.microsoft.com/office/drawing/2014/main" id="{725AB4DF-2057-2C48-B120-17496103B8B8}"/>
              </a:ext>
            </a:extLst>
          </p:cNvPr>
          <p:cNvSpPr txBox="1"/>
          <p:nvPr/>
        </p:nvSpPr>
        <p:spPr>
          <a:xfrm>
            <a:off x="238125" y="2253496"/>
            <a:ext cx="4219575" cy="3600986"/>
          </a:xfrm>
          <a:prstGeom prst="rect">
            <a:avLst/>
          </a:prstGeom>
          <a:solidFill>
            <a:schemeClr val="accent2">
              <a:lumMod val="40000"/>
              <a:lumOff val="60000"/>
            </a:schemeClr>
          </a:solidFill>
          <a:ln w="38100">
            <a:solidFill>
              <a:schemeClr val="tx1">
                <a:lumMod val="75000"/>
                <a:lumOff val="25000"/>
              </a:schemeClr>
            </a:solidFill>
          </a:ln>
        </p:spPr>
        <p:txBody>
          <a:bodyPr wrap="square">
            <a:spAutoFit/>
          </a:bodyPr>
          <a:lstStyle/>
          <a:p>
            <a:pPr>
              <a:spcAft>
                <a:spcPts val="600"/>
              </a:spcAft>
            </a:pPr>
            <a:r>
              <a:rPr lang="en-US" b="1" dirty="0">
                <a:solidFill>
                  <a:srgbClr val="000000"/>
                </a:solidFill>
                <a:latin typeface="Arial" panose="020B0604020202020204" pitchFamily="34" charset="0"/>
              </a:rPr>
              <a:t>Before release of a new internal process or system:</a:t>
            </a:r>
          </a:p>
          <a:p>
            <a:pPr marL="288925" indent="-231775">
              <a:spcAft>
                <a:spcPts val="600"/>
              </a:spcAft>
              <a:buFont typeface="+mj-lt"/>
              <a:buAutoNum type="arabicPeriod"/>
            </a:pPr>
            <a:r>
              <a:rPr lang="en-US" dirty="0">
                <a:solidFill>
                  <a:srgbClr val="000000"/>
                </a:solidFill>
                <a:latin typeface="Arial" panose="020B0604020202020204" pitchFamily="34" charset="0"/>
              </a:rPr>
              <a:t>Require</a:t>
            </a:r>
            <a:r>
              <a:rPr lang="en-US" b="1" dirty="0">
                <a:solidFill>
                  <a:srgbClr val="000000"/>
                </a:solidFill>
                <a:latin typeface="Arial" panose="020B0604020202020204" pitchFamily="34" charset="0"/>
              </a:rPr>
              <a:t> </a:t>
            </a:r>
            <a:r>
              <a:rPr lang="en-US" dirty="0">
                <a:solidFill>
                  <a:srgbClr val="000000"/>
                </a:solidFill>
                <a:latin typeface="Arial" panose="020B0604020202020204" pitchFamily="34" charset="0"/>
              </a:rPr>
              <a:t>any</a:t>
            </a:r>
            <a:r>
              <a:rPr lang="en-US" b="1" dirty="0">
                <a:solidFill>
                  <a:srgbClr val="000000"/>
                </a:solidFill>
                <a:latin typeface="Arial" panose="020B0604020202020204" pitchFamily="34" charset="0"/>
              </a:rPr>
              <a:t> </a:t>
            </a:r>
            <a:r>
              <a:rPr lang="en-US" dirty="0">
                <a:solidFill>
                  <a:srgbClr val="000000"/>
                </a:solidFill>
                <a:latin typeface="Arial" panose="020B0604020202020204" pitchFamily="34" charset="0"/>
              </a:rPr>
              <a:t>5 users to rate it on the System Usability Scale</a:t>
            </a:r>
          </a:p>
          <a:p>
            <a:pPr marL="288925" indent="-231775">
              <a:spcAft>
                <a:spcPts val="600"/>
              </a:spcAft>
              <a:buFont typeface="+mj-lt"/>
              <a:buAutoNum type="arabicPeriod"/>
            </a:pPr>
            <a:r>
              <a:rPr lang="en-US" dirty="0">
                <a:solidFill>
                  <a:srgbClr val="000000"/>
                </a:solidFill>
                <a:latin typeface="Arial" panose="020B0604020202020204" pitchFamily="34" charset="0"/>
              </a:rPr>
              <a:t>Translate ratings to an </a:t>
            </a:r>
            <a:r>
              <a:rPr lang="en-US" b="1" dirty="0">
                <a:solidFill>
                  <a:srgbClr val="000000"/>
                </a:solidFill>
                <a:latin typeface="Arial" panose="020B0604020202020204" pitchFamily="34" charset="0"/>
              </a:rPr>
              <a:t>A-F</a:t>
            </a:r>
            <a:r>
              <a:rPr lang="en-US" dirty="0">
                <a:solidFill>
                  <a:srgbClr val="000000"/>
                </a:solidFill>
                <a:latin typeface="Arial" panose="020B0604020202020204" pitchFamily="34" charset="0"/>
              </a:rPr>
              <a:t> grade</a:t>
            </a:r>
          </a:p>
          <a:p>
            <a:pPr marL="288925" indent="-231775">
              <a:spcAft>
                <a:spcPts val="600"/>
              </a:spcAft>
              <a:buFont typeface="+mj-lt"/>
              <a:buAutoNum type="arabicPeriod"/>
            </a:pPr>
            <a:r>
              <a:rPr lang="en-US" dirty="0">
                <a:solidFill>
                  <a:srgbClr val="000000"/>
                </a:solidFill>
                <a:latin typeface="Arial" panose="020B0604020202020204" pitchFamily="34" charset="0"/>
              </a:rPr>
              <a:t>Release if grade is </a:t>
            </a:r>
            <a:r>
              <a:rPr lang="en-US" b="1" dirty="0">
                <a:latin typeface="Arial" panose="020B0604020202020204" pitchFamily="34" charset="0"/>
              </a:rPr>
              <a:t>C</a:t>
            </a:r>
            <a:r>
              <a:rPr lang="en-US" b="1" dirty="0">
                <a:solidFill>
                  <a:srgbClr val="006C31"/>
                </a:solidFill>
                <a:latin typeface="Arial" panose="020B0604020202020204" pitchFamily="34" charset="0"/>
              </a:rPr>
              <a:t> </a:t>
            </a:r>
            <a:r>
              <a:rPr lang="en-US" dirty="0">
                <a:solidFill>
                  <a:srgbClr val="000000"/>
                </a:solidFill>
                <a:latin typeface="Arial" panose="020B0604020202020204" pitchFamily="34" charset="0"/>
              </a:rPr>
              <a:t>or above</a:t>
            </a:r>
          </a:p>
          <a:p>
            <a:pPr marL="288925" indent="-231775">
              <a:spcAft>
                <a:spcPts val="600"/>
              </a:spcAft>
              <a:buFont typeface="+mj-lt"/>
              <a:buAutoNum type="arabicPeriod"/>
            </a:pPr>
            <a:r>
              <a:rPr lang="en-US" dirty="0">
                <a:solidFill>
                  <a:srgbClr val="000000"/>
                </a:solidFill>
                <a:latin typeface="Arial" panose="020B0604020202020204" pitchFamily="34" charset="0"/>
              </a:rPr>
              <a:t>Revise if grade is </a:t>
            </a:r>
            <a:r>
              <a:rPr lang="en-US" b="1" dirty="0">
                <a:latin typeface="Arial" panose="020B0604020202020204" pitchFamily="34" charset="0"/>
              </a:rPr>
              <a:t>C-</a:t>
            </a:r>
            <a:r>
              <a:rPr lang="en-US" dirty="0">
                <a:latin typeface="Arial" panose="020B0604020202020204" pitchFamily="34" charset="0"/>
              </a:rPr>
              <a:t> </a:t>
            </a:r>
            <a:r>
              <a:rPr lang="en-US" dirty="0">
                <a:solidFill>
                  <a:srgbClr val="000000"/>
                </a:solidFill>
                <a:latin typeface="Arial" panose="020B0604020202020204" pitchFamily="34" charset="0"/>
              </a:rPr>
              <a:t>or below </a:t>
            </a:r>
          </a:p>
          <a:p>
            <a:pPr>
              <a:spcAft>
                <a:spcPts val="600"/>
              </a:spcAft>
            </a:pPr>
            <a:endParaRPr lang="en-US" dirty="0">
              <a:solidFill>
                <a:srgbClr val="000000"/>
              </a:solidFill>
              <a:latin typeface="Arial" panose="020B0604020202020204" pitchFamily="34" charset="0"/>
            </a:endParaRPr>
          </a:p>
          <a:p>
            <a:pPr>
              <a:spcAft>
                <a:spcPts val="600"/>
              </a:spcAft>
            </a:pPr>
            <a:r>
              <a:rPr lang="en-US" dirty="0">
                <a:solidFill>
                  <a:srgbClr val="000000"/>
                </a:solidFill>
                <a:latin typeface="Arial" panose="020B0604020202020204" pitchFamily="34" charset="0"/>
              </a:rPr>
              <a:t>Outside processes with poor usability may be documented or have other job aids made available</a:t>
            </a:r>
          </a:p>
        </p:txBody>
      </p:sp>
      <p:pic>
        <p:nvPicPr>
          <p:cNvPr id="8" name="Picture 7" descr="The screenshot shows a questionnaire where the user can rank their answers from &quot;Strongly Disagree&quot; to &quot;Strongly Agree&quot; for questions such as &quot;I thought the system was easy to use&quot; and &quot;I thought there was too much inconsistency in this system&quot;." title="A screenshot of a system usability scale questionnai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75" y="2105025"/>
            <a:ext cx="7078013" cy="4145579"/>
          </a:xfrm>
          <a:prstGeom prst="rect">
            <a:avLst/>
          </a:prstGeom>
          <a:ln>
            <a:noFill/>
          </a:ln>
          <a:effectLst>
            <a:outerShdw blurRad="190500" algn="tl" rotWithShape="0">
              <a:srgbClr val="000000">
                <a:alpha val="70000"/>
              </a:srgbClr>
            </a:outerShdw>
          </a:effectLst>
        </p:spPr>
      </p:pic>
      <p:sp>
        <p:nvSpPr>
          <p:cNvPr id="2" name="Slide Number Placeholder 5">
            <a:extLst>
              <a:ext uri="{FF2B5EF4-FFF2-40B4-BE49-F238E27FC236}">
                <a16:creationId xmlns:a16="http://schemas.microsoft.com/office/drawing/2014/main" id="{8D1351DE-ABD9-7B81-FB9C-D21DAABE861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5E2CD-E8A2-4805-8078-2FA340159F83}" type="slidenum">
              <a:rPr lang="en-US" smtClean="0"/>
              <a:pPr/>
              <a:t>12</a:t>
            </a:fld>
            <a:endParaRPr lang="en-US"/>
          </a:p>
        </p:txBody>
      </p:sp>
    </p:spTree>
    <p:extLst>
      <p:ext uri="{BB962C8B-B14F-4D97-AF65-F5344CB8AC3E}">
        <p14:creationId xmlns:p14="http://schemas.microsoft.com/office/powerpoint/2010/main" val="393691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FA0E47-7E8D-ED45-A6B5-8CAE41E7DCB4}"/>
              </a:ext>
            </a:extLst>
          </p:cNvPr>
          <p:cNvSpPr>
            <a:spLocks noGrp="1"/>
          </p:cNvSpPr>
          <p:nvPr>
            <p:ph type="title"/>
          </p:nvPr>
        </p:nvSpPr>
        <p:spPr>
          <a:xfrm>
            <a:off x="856754" y="455810"/>
            <a:ext cx="11215535" cy="792164"/>
          </a:xfrm>
        </p:spPr>
        <p:txBody>
          <a:bodyPr/>
          <a:lstStyle/>
          <a:p>
            <a:r>
              <a:rPr lang="en-US" b="1" dirty="0">
                <a:solidFill>
                  <a:srgbClr val="58696B"/>
                </a:solidFill>
              </a:rPr>
              <a:t>Federal Government systems need to be usable!</a:t>
            </a:r>
          </a:p>
        </p:txBody>
      </p:sp>
      <p:sp>
        <p:nvSpPr>
          <p:cNvPr id="5" name="TextBox 4">
            <a:extLst>
              <a:ext uri="{FF2B5EF4-FFF2-40B4-BE49-F238E27FC236}">
                <a16:creationId xmlns:a16="http://schemas.microsoft.com/office/drawing/2014/main" id="{725AB4DF-2057-2C48-B120-17496103B8B8}"/>
              </a:ext>
            </a:extLst>
          </p:cNvPr>
          <p:cNvSpPr txBox="1"/>
          <p:nvPr/>
        </p:nvSpPr>
        <p:spPr>
          <a:xfrm>
            <a:off x="2543173" y="1780796"/>
            <a:ext cx="7200901" cy="1708160"/>
          </a:xfrm>
          <a:prstGeom prst="rect">
            <a:avLst/>
          </a:prstGeom>
          <a:noFill/>
        </p:spPr>
        <p:txBody>
          <a:bodyPr wrap="square">
            <a:spAutoFit/>
          </a:bodyPr>
          <a:lstStyle/>
          <a:p>
            <a:pPr marL="287338" indent="-287338">
              <a:spcAft>
                <a:spcPts val="600"/>
              </a:spcAft>
              <a:buFont typeface="+mj-lt"/>
              <a:buAutoNum type="arabicPeriod"/>
            </a:pPr>
            <a:r>
              <a:rPr lang="en-US" dirty="0">
                <a:solidFill>
                  <a:srgbClr val="000000"/>
                </a:solidFill>
                <a:latin typeface="Arial" panose="020B0604020202020204" pitchFamily="34" charset="0"/>
              </a:rPr>
              <a:t>Require accessibility review of internal processes and systems</a:t>
            </a:r>
          </a:p>
          <a:p>
            <a:pPr marL="287338" indent="-287338">
              <a:spcAft>
                <a:spcPts val="600"/>
              </a:spcAft>
              <a:buFont typeface="+mj-lt"/>
              <a:buAutoNum type="arabicPeriod"/>
            </a:pPr>
            <a:r>
              <a:rPr lang="en-US" dirty="0">
                <a:solidFill>
                  <a:srgbClr val="000000"/>
                </a:solidFill>
                <a:latin typeface="Arial" panose="020B0604020202020204" pitchFamily="34" charset="0"/>
              </a:rPr>
              <a:t>Require relevant contracts to address accessibility by individuals with cognitive disabilities</a:t>
            </a:r>
          </a:p>
          <a:p>
            <a:pPr marL="287338" indent="-287338">
              <a:spcAft>
                <a:spcPts val="600"/>
              </a:spcAft>
              <a:buFont typeface="+mj-lt"/>
              <a:buAutoNum type="arabicPeriod"/>
            </a:pPr>
            <a:r>
              <a:rPr lang="en-US" dirty="0">
                <a:solidFill>
                  <a:srgbClr val="000000"/>
                </a:solidFill>
                <a:latin typeface="Arial" panose="020B0604020202020204" pitchFamily="34" charset="0"/>
              </a:rPr>
              <a:t>Educate process/system creators on usable &amp; accessible design</a:t>
            </a:r>
          </a:p>
          <a:p>
            <a:pPr marL="287338" indent="-287338">
              <a:spcAft>
                <a:spcPts val="600"/>
              </a:spcAft>
              <a:buFont typeface="+mj-lt"/>
              <a:buAutoNum type="arabicPeriod"/>
            </a:pPr>
            <a:r>
              <a:rPr lang="en-US" dirty="0">
                <a:solidFill>
                  <a:srgbClr val="000000"/>
                </a:solidFill>
                <a:latin typeface="Arial" panose="020B0604020202020204" pitchFamily="34" charset="0"/>
              </a:rPr>
              <a:t>Celebrate usable systems!</a:t>
            </a:r>
          </a:p>
        </p:txBody>
      </p:sp>
      <p:grpSp>
        <p:nvGrpSpPr>
          <p:cNvPr id="2" name="Group 1" descr="Stamp with a checkmark and text that reads &quot;Usability Certified&quot;" title="Usability Certification"/>
          <p:cNvGrpSpPr/>
          <p:nvPr/>
        </p:nvGrpSpPr>
        <p:grpSpPr>
          <a:xfrm>
            <a:off x="6464521" y="3199605"/>
            <a:ext cx="1507904" cy="1648620"/>
            <a:chOff x="10781930" y="2361405"/>
            <a:chExt cx="1345475" cy="1414698"/>
          </a:xfrm>
        </p:grpSpPr>
        <p:grpSp>
          <p:nvGrpSpPr>
            <p:cNvPr id="12" name="Group 11"/>
            <p:cNvGrpSpPr/>
            <p:nvPr/>
          </p:nvGrpSpPr>
          <p:grpSpPr>
            <a:xfrm>
              <a:off x="10781930" y="2361405"/>
              <a:ext cx="1345475" cy="1414698"/>
              <a:chOff x="10781930" y="1578741"/>
              <a:chExt cx="1345475" cy="1414698"/>
            </a:xfrm>
          </p:grpSpPr>
          <p:pic>
            <p:nvPicPr>
              <p:cNvPr id="7" name="Picture 6" title="See group 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038446" y="1840700"/>
                <a:ext cx="878936" cy="878936"/>
              </a:xfrm>
              <a:prstGeom prst="rect">
                <a:avLst/>
              </a:prstGeom>
            </p:spPr>
          </p:pic>
          <p:sp>
            <p:nvSpPr>
              <p:cNvPr id="8" name="TextBox 7"/>
              <p:cNvSpPr txBox="1"/>
              <p:nvPr/>
            </p:nvSpPr>
            <p:spPr>
              <a:xfrm>
                <a:off x="10781930" y="2654885"/>
                <a:ext cx="1345475" cy="338554"/>
              </a:xfrm>
              <a:prstGeom prst="rect">
                <a:avLst/>
              </a:prstGeom>
              <a:noFill/>
            </p:spPr>
            <p:txBody>
              <a:bodyPr wrap="square" rtlCol="0">
                <a:spAutoFit/>
              </a:bodyPr>
              <a:lstStyle/>
              <a:p>
                <a:pPr algn="ctr"/>
                <a:r>
                  <a:rPr lang="en-US" sz="1600" b="1" cap="small" dirty="0">
                    <a:solidFill>
                      <a:srgbClr val="AA6B63"/>
                    </a:solidFill>
                  </a:rPr>
                  <a:t>Certified</a:t>
                </a:r>
              </a:p>
            </p:txBody>
          </p:sp>
          <p:sp>
            <p:nvSpPr>
              <p:cNvPr id="11" name="TextBox 10"/>
              <p:cNvSpPr txBox="1"/>
              <p:nvPr/>
            </p:nvSpPr>
            <p:spPr>
              <a:xfrm>
                <a:off x="10781930" y="1578741"/>
                <a:ext cx="1345475" cy="338554"/>
              </a:xfrm>
              <a:prstGeom prst="rect">
                <a:avLst/>
              </a:prstGeom>
              <a:noFill/>
            </p:spPr>
            <p:txBody>
              <a:bodyPr wrap="square" rtlCol="0">
                <a:spAutoFit/>
              </a:bodyPr>
              <a:lstStyle/>
              <a:p>
                <a:pPr algn="ctr"/>
                <a:r>
                  <a:rPr lang="en-US" sz="1600" b="1" cap="small" dirty="0">
                    <a:solidFill>
                      <a:srgbClr val="AA6B63"/>
                    </a:solidFill>
                  </a:rPr>
                  <a:t>Usability</a:t>
                </a:r>
              </a:p>
            </p:txBody>
          </p:sp>
        </p:grpSp>
        <p:sp>
          <p:nvSpPr>
            <p:cNvPr id="14" name="Line Callout 2 13"/>
            <p:cNvSpPr/>
            <p:nvPr/>
          </p:nvSpPr>
          <p:spPr>
            <a:xfrm>
              <a:off x="10864312" y="2361405"/>
              <a:ext cx="1207977" cy="1414698"/>
            </a:xfrm>
            <a:prstGeom prst="borderCallout2">
              <a:avLst>
                <a:gd name="adj1" fmla="val 38275"/>
                <a:gd name="adj2" fmla="val -3000"/>
                <a:gd name="adj3" fmla="val 36929"/>
                <a:gd name="adj4" fmla="val -41218"/>
                <a:gd name="adj5" fmla="val 12625"/>
                <a:gd name="adj6" fmla="val -7377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Placeholder 73" descr="Similar to title slide, this picture shows boats on a beach at low tide, emphasizing the effort's name, &quot;Operation Rising Tide&quot;. A rising tide lifts all boats." title="Boats on a beach at low tide">
            <a:extLst>
              <a:ext uri="{FF2B5EF4-FFF2-40B4-BE49-F238E27FC236}">
                <a16:creationId xmlns:a16="http://schemas.microsoft.com/office/drawing/2014/main" id="{70E8AD59-4DDD-4E2E-A6CA-FF1DE5BD8A44}"/>
              </a:ext>
            </a:extLst>
          </p:cNvPr>
          <p:cNvPicPr>
            <a:picLocks noGrp="1" noChangeAspect="1"/>
          </p:cNvPicPr>
          <p:nvPr>
            <p:ph type="pic" sz="quarter" idx="4294967295"/>
          </p:nvPr>
        </p:nvPicPr>
        <p:blipFill rotWithShape="1">
          <a:blip r:embed="rId4" cstate="print">
            <a:extLst>
              <a:ext uri="{28A0092B-C50C-407E-A947-70E740481C1C}">
                <a14:useLocalDpi xmlns:a14="http://schemas.microsoft.com/office/drawing/2010/main" val="0"/>
              </a:ext>
            </a:extLst>
          </a:blip>
          <a:srcRect/>
          <a:stretch/>
        </p:blipFill>
        <p:spPr>
          <a:xfrm>
            <a:off x="0" y="5085169"/>
            <a:ext cx="12224192" cy="1772831"/>
          </a:xfrm>
          <a:prstGeom prst="rect">
            <a:avLst/>
          </a:prstGeom>
          <a:noFill/>
          <a:effectLst>
            <a:outerShdw blurRad="215900" dist="203200" dir="8100000" algn="tr" rotWithShape="0">
              <a:prstClr val="black">
                <a:alpha val="40000"/>
              </a:prstClr>
            </a:outerShdw>
          </a:effectLst>
        </p:spPr>
      </p:pic>
      <p:sp>
        <p:nvSpPr>
          <p:cNvPr id="9" name="Slide Number Placeholder 5">
            <a:extLst>
              <a:ext uri="{FF2B5EF4-FFF2-40B4-BE49-F238E27FC236}">
                <a16:creationId xmlns:a16="http://schemas.microsoft.com/office/drawing/2014/main" id="{F3FB5CC0-BE20-D230-58BF-811BA9921AE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5E2CD-E8A2-4805-8078-2FA340159F83}"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33430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FA0E47-7E8D-ED45-A6B5-8CAE41E7DCB4}"/>
              </a:ext>
            </a:extLst>
          </p:cNvPr>
          <p:cNvSpPr>
            <a:spLocks noGrp="1"/>
          </p:cNvSpPr>
          <p:nvPr>
            <p:ph type="title"/>
          </p:nvPr>
        </p:nvSpPr>
        <p:spPr>
          <a:xfrm>
            <a:off x="1142564" y="367422"/>
            <a:ext cx="11215535" cy="792164"/>
          </a:xfrm>
        </p:spPr>
        <p:txBody>
          <a:bodyPr/>
          <a:lstStyle/>
          <a:p>
            <a:r>
              <a:rPr lang="en-US" sz="3200" b="1" dirty="0">
                <a:solidFill>
                  <a:srgbClr val="58696B"/>
                </a:solidFill>
              </a:rPr>
              <a:t>Usability investments pay dividends!</a:t>
            </a:r>
          </a:p>
        </p:txBody>
      </p:sp>
      <p:graphicFrame>
        <p:nvGraphicFramePr>
          <p:cNvPr id="10" name="Diagram 9" descr="An arrow sweeping from a small point up and across to a large arrowhead, showing how &quot;Better Usability&quot; at the beginning leads to &quot;Faster Execution&quot;, &quot;More Time&quot;, &quot;More Productivity&quot;, and a &quot;Happier Workforce&quot;." title="Graphic illustrating the payoff of having usable systems"/>
          <p:cNvGraphicFramePr/>
          <p:nvPr>
            <p:extLst>
              <p:ext uri="{D42A27DB-BD31-4B8C-83A1-F6EECF244321}">
                <p14:modId xmlns:p14="http://schemas.microsoft.com/office/powerpoint/2010/main" val="2647069473"/>
              </p:ext>
            </p:extLst>
          </p:nvPr>
        </p:nvGraphicFramePr>
        <p:xfrm>
          <a:off x="-593023" y="180975"/>
          <a:ext cx="12699298" cy="667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9324899">
            <a:off x="-465571" y="3299554"/>
            <a:ext cx="6718223" cy="1819269"/>
          </a:xfrm>
          <a:prstGeom prst="rect">
            <a:avLst/>
          </a:prstGeom>
          <a:noFill/>
          <a:effectLst>
            <a:outerShdw blurRad="50800" dist="38100" dir="2700000" algn="tl" rotWithShape="0">
              <a:prstClr val="black">
                <a:alpha val="40000"/>
              </a:prstClr>
            </a:outerShdw>
          </a:effectLst>
        </p:spPr>
        <p:txBody>
          <a:bodyPr wrap="square" rtlCol="0" anchor="ctr">
            <a:prstTxWarp prst="textArchUp">
              <a:avLst>
                <a:gd name="adj" fmla="val 11611374"/>
              </a:avLst>
            </a:prstTxWarp>
            <a:spAutoFit/>
          </a:bodyPr>
          <a:lstStyle/>
          <a:p>
            <a:pPr algn="ctr"/>
            <a:r>
              <a:rPr lang="en-US" sz="4400" b="1" dirty="0">
                <a:effectLst>
                  <a:outerShdw blurRad="50800" dist="38100" algn="l" rotWithShape="0">
                    <a:prstClr val="black">
                      <a:alpha val="40000"/>
                    </a:prstClr>
                  </a:outerShdw>
                </a:effectLst>
              </a:rPr>
              <a:t>Operation Rising Tide</a:t>
            </a:r>
          </a:p>
        </p:txBody>
      </p:sp>
      <p:sp>
        <p:nvSpPr>
          <p:cNvPr id="8" name="Content Placeholder 5">
            <a:extLst>
              <a:ext uri="{FF2B5EF4-FFF2-40B4-BE49-F238E27FC236}">
                <a16:creationId xmlns:a16="http://schemas.microsoft.com/office/drawing/2014/main" id="{54D1E14A-4703-C34E-81FD-20AEEC855ED9}"/>
              </a:ext>
            </a:extLst>
          </p:cNvPr>
          <p:cNvSpPr>
            <a:spLocks noGrp="1"/>
          </p:cNvSpPr>
          <p:nvPr>
            <p:ph idx="4294967295"/>
          </p:nvPr>
        </p:nvSpPr>
        <p:spPr>
          <a:xfrm>
            <a:off x="6077020" y="4958348"/>
            <a:ext cx="2943155" cy="1574077"/>
          </a:xfrm>
          <a:prstGeom prst="rect">
            <a:avLst/>
          </a:prstGeom>
          <a:solidFill>
            <a:schemeClr val="accent2">
              <a:lumMod val="20000"/>
              <a:lumOff val="80000"/>
            </a:schemeClr>
          </a:solidFill>
          <a:ln>
            <a:solidFill>
              <a:schemeClr val="tx1"/>
            </a:solidFill>
          </a:ln>
        </p:spPr>
        <p:txBody>
          <a:bodyPr/>
          <a:lstStyle/>
          <a:p>
            <a:pPr marL="0" indent="0">
              <a:lnSpc>
                <a:spcPct val="100000"/>
              </a:lnSpc>
              <a:spcBef>
                <a:spcPts val="0"/>
              </a:spcBef>
              <a:spcAft>
                <a:spcPts val="600"/>
              </a:spcAft>
              <a:buNone/>
            </a:pPr>
            <a:r>
              <a:rPr lang="en-US" sz="1400" dirty="0"/>
              <a:t>Gordon Banks</a:t>
            </a:r>
          </a:p>
          <a:p>
            <a:pPr marL="0" indent="0">
              <a:lnSpc>
                <a:spcPct val="100000"/>
              </a:lnSpc>
              <a:spcBef>
                <a:spcPts val="0"/>
              </a:spcBef>
              <a:buNone/>
            </a:pPr>
            <a:r>
              <a:rPr lang="en-US" sz="1400" dirty="0"/>
              <a:t>General Engineer</a:t>
            </a:r>
          </a:p>
          <a:p>
            <a:pPr marL="0" indent="0">
              <a:lnSpc>
                <a:spcPct val="100000"/>
              </a:lnSpc>
              <a:spcBef>
                <a:spcPts val="0"/>
              </a:spcBef>
              <a:spcAft>
                <a:spcPts val="600"/>
              </a:spcAft>
              <a:buNone/>
            </a:pPr>
            <a:r>
              <a:rPr lang="en-US" sz="1400" dirty="0"/>
              <a:t>Lead, Individuals with Disabilities Employee Resource Group</a:t>
            </a:r>
          </a:p>
          <a:p>
            <a:pPr marL="0" indent="0">
              <a:lnSpc>
                <a:spcPct val="100000"/>
              </a:lnSpc>
              <a:spcBef>
                <a:spcPts val="0"/>
              </a:spcBef>
              <a:spcAft>
                <a:spcPts val="600"/>
              </a:spcAft>
              <a:buNone/>
            </a:pPr>
            <a:r>
              <a:rPr lang="en-US" sz="1400" dirty="0"/>
              <a:t>Defense Threat Reduction Agency</a:t>
            </a:r>
          </a:p>
          <a:p>
            <a:pPr marL="0" indent="0">
              <a:lnSpc>
                <a:spcPct val="100000"/>
              </a:lnSpc>
              <a:spcBef>
                <a:spcPts val="0"/>
              </a:spcBef>
              <a:buNone/>
            </a:pPr>
            <a:r>
              <a:rPr lang="en-US" sz="1400" dirty="0"/>
              <a:t>gordon.banks9.civ@mail.mil</a:t>
            </a:r>
          </a:p>
        </p:txBody>
      </p:sp>
      <p:sp>
        <p:nvSpPr>
          <p:cNvPr id="6" name="Content Placeholder 5">
            <a:extLst>
              <a:ext uri="{FF2B5EF4-FFF2-40B4-BE49-F238E27FC236}">
                <a16:creationId xmlns:a16="http://schemas.microsoft.com/office/drawing/2014/main" id="{54D1E14A-4703-C34E-81FD-20AEEC855ED9}"/>
              </a:ext>
            </a:extLst>
          </p:cNvPr>
          <p:cNvSpPr>
            <a:spLocks noGrp="1"/>
          </p:cNvSpPr>
          <p:nvPr>
            <p:ph idx="4294967295"/>
          </p:nvPr>
        </p:nvSpPr>
        <p:spPr>
          <a:xfrm>
            <a:off x="9121171" y="4958348"/>
            <a:ext cx="2985104" cy="1564550"/>
          </a:xfrm>
          <a:prstGeom prst="rect">
            <a:avLst/>
          </a:prstGeom>
          <a:solidFill>
            <a:schemeClr val="accent2">
              <a:lumMod val="20000"/>
              <a:lumOff val="80000"/>
            </a:schemeClr>
          </a:solidFill>
          <a:ln>
            <a:solidFill>
              <a:schemeClr val="tx1"/>
            </a:solidFill>
          </a:ln>
        </p:spPr>
        <p:txBody>
          <a:bodyPr/>
          <a:lstStyle/>
          <a:p>
            <a:pPr marL="0" indent="0">
              <a:lnSpc>
                <a:spcPct val="100000"/>
              </a:lnSpc>
              <a:spcBef>
                <a:spcPts val="0"/>
              </a:spcBef>
              <a:spcAft>
                <a:spcPts val="600"/>
              </a:spcAft>
              <a:buNone/>
            </a:pPr>
            <a:r>
              <a:rPr lang="en-US" sz="1400" dirty="0"/>
              <a:t>Kirk Shoemaker</a:t>
            </a:r>
          </a:p>
          <a:p>
            <a:pPr marL="0" indent="0">
              <a:lnSpc>
                <a:spcPct val="100000"/>
              </a:lnSpc>
              <a:spcBef>
                <a:spcPts val="0"/>
              </a:spcBef>
              <a:buNone/>
            </a:pPr>
            <a:r>
              <a:rPr lang="en-US" sz="1400" dirty="0"/>
              <a:t>MAJ, U.S. Army</a:t>
            </a:r>
          </a:p>
          <a:p>
            <a:pPr marL="0" indent="0">
              <a:lnSpc>
                <a:spcPct val="100000"/>
              </a:lnSpc>
              <a:spcBef>
                <a:spcPts val="0"/>
              </a:spcBef>
              <a:spcAft>
                <a:spcPts val="600"/>
              </a:spcAft>
              <a:buNone/>
            </a:pPr>
            <a:r>
              <a:rPr lang="en-US" sz="1400" dirty="0"/>
              <a:t>Special Forces, FA52 (Nuclear and Countering WMD Officer)</a:t>
            </a:r>
          </a:p>
          <a:p>
            <a:pPr marL="0" indent="0">
              <a:lnSpc>
                <a:spcPct val="100000"/>
              </a:lnSpc>
              <a:spcBef>
                <a:spcPts val="0"/>
              </a:spcBef>
              <a:spcAft>
                <a:spcPts val="600"/>
              </a:spcAft>
              <a:buNone/>
            </a:pPr>
            <a:r>
              <a:rPr lang="en-US" sz="1400" dirty="0"/>
              <a:t>Defense Threat Reduction Agency</a:t>
            </a:r>
          </a:p>
          <a:p>
            <a:pPr marL="0" indent="0">
              <a:lnSpc>
                <a:spcPct val="100000"/>
              </a:lnSpc>
              <a:spcBef>
                <a:spcPts val="0"/>
              </a:spcBef>
              <a:buNone/>
            </a:pPr>
            <a:r>
              <a:rPr lang="en-US" sz="1400" dirty="0"/>
              <a:t>kirk.m.shoemaker.mil@mail.mil</a:t>
            </a:r>
          </a:p>
        </p:txBody>
      </p:sp>
      <p:sp>
        <p:nvSpPr>
          <p:cNvPr id="11" name="Slide Number Placeholder 5">
            <a:extLst>
              <a:ext uri="{FF2B5EF4-FFF2-40B4-BE49-F238E27FC236}">
                <a16:creationId xmlns:a16="http://schemas.microsoft.com/office/drawing/2014/main" id="{BFA70AB5-D65D-29FB-E873-B4F638B92153}"/>
              </a:ext>
            </a:extLst>
          </p:cNvPr>
          <p:cNvSpPr txBox="1">
            <a:spLocks/>
          </p:cNvSpPr>
          <p:nvPr/>
        </p:nvSpPr>
        <p:spPr>
          <a:xfrm>
            <a:off x="8610600" y="6557825"/>
            <a:ext cx="2743200" cy="24593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5E2CD-E8A2-4805-8078-2FA340159F83}" type="slidenum">
              <a:rPr lang="en-US" smtClean="0"/>
              <a:pPr/>
              <a:t>14</a:t>
            </a:fld>
            <a:endParaRPr lang="en-US" dirty="0"/>
          </a:p>
        </p:txBody>
      </p:sp>
    </p:spTree>
    <p:extLst>
      <p:ext uri="{BB962C8B-B14F-4D97-AF65-F5344CB8AC3E}">
        <p14:creationId xmlns:p14="http://schemas.microsoft.com/office/powerpoint/2010/main" val="323440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D2F8E9-941F-2478-C9A4-178404781817}"/>
              </a:ext>
            </a:extLst>
          </p:cNvPr>
          <p:cNvSpPr>
            <a:spLocks noGrp="1"/>
          </p:cNvSpPr>
          <p:nvPr>
            <p:ph type="title"/>
          </p:nvPr>
        </p:nvSpPr>
        <p:spPr>
          <a:xfrm>
            <a:off x="7028496" y="2673626"/>
            <a:ext cx="5032546" cy="1510747"/>
          </a:xfrm>
          <a:ln>
            <a:noFill/>
          </a:ln>
        </p:spPr>
        <p:txBody>
          <a:bodyPr/>
          <a:lstStyle/>
          <a:p>
            <a:pPr algn="ctr" rtl="0" eaLnBrk="1" latinLnBrk="0" hangingPunct="1">
              <a:lnSpc>
                <a:spcPct val="90000"/>
              </a:lnSpc>
            </a:pPr>
            <a:r>
              <a:rPr lang="en-US" sz="4200" kern="1200" dirty="0">
                <a:effectLst/>
              </a:rPr>
              <a:t>Disability Accommodations Open Doors for Everyone</a:t>
            </a:r>
            <a:endParaRPr lang="en-US" dirty="0"/>
          </a:p>
        </p:txBody>
      </p:sp>
      <p:pic>
        <p:nvPicPr>
          <p:cNvPr id="4" name="Picture 3" descr="A picture showing the front doors of the Defense Threat Reduction Agency headquarters. They are being shown because they are heavy and cumbersome, and most people use the automatic door openers to go through them." title="Front doors of DTRA headquarters">
            <a:extLst>
              <a:ext uri="{FF2B5EF4-FFF2-40B4-BE49-F238E27FC236}">
                <a16:creationId xmlns:a16="http://schemas.microsoft.com/office/drawing/2014/main" id="{3A30C2F3-895E-A549-61F7-B4533F39EB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1" y="2274"/>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Slide Number Placeholder 5">
            <a:extLst>
              <a:ext uri="{FF2B5EF4-FFF2-40B4-BE49-F238E27FC236}">
                <a16:creationId xmlns:a16="http://schemas.microsoft.com/office/drawing/2014/main" id="{81D83A13-37C5-A731-3DF7-88296D533B9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5E2CD-E8A2-4805-8078-2FA340159F83}" type="slidenum">
              <a:rPr lang="en-US" smtClean="0"/>
              <a:pPr/>
              <a:t>2</a:t>
            </a:fld>
            <a:endParaRPr lang="en-US"/>
          </a:p>
        </p:txBody>
      </p:sp>
    </p:spTree>
    <p:extLst>
      <p:ext uri="{BB962C8B-B14F-4D97-AF65-F5344CB8AC3E}">
        <p14:creationId xmlns:p14="http://schemas.microsoft.com/office/powerpoint/2010/main" val="368169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3600" noProof="0" dirty="0"/>
              <a:t>Hypothesis</a:t>
            </a:r>
          </a:p>
        </p:txBody>
      </p:sp>
      <p:sp>
        <p:nvSpPr>
          <p:cNvPr id="18" name="Content Placeholder 17">
            <a:extLst>
              <a:ext uri="{FF2B5EF4-FFF2-40B4-BE49-F238E27FC236}">
                <a16:creationId xmlns:a16="http://schemas.microsoft.com/office/drawing/2014/main" id="{FA3B8B57-53E4-4533-98FE-DA8FC4A5684C}"/>
              </a:ext>
            </a:extLst>
          </p:cNvPr>
          <p:cNvSpPr>
            <a:spLocks noGrp="1"/>
          </p:cNvSpPr>
          <p:nvPr>
            <p:ph sz="quarter" idx="15"/>
          </p:nvPr>
        </p:nvSpPr>
        <p:spPr>
          <a:xfrm>
            <a:off x="6531094" y="800100"/>
            <a:ext cx="4023360" cy="2103120"/>
          </a:xfrm>
        </p:spPr>
        <p:txBody>
          <a:bodyPr/>
          <a:lstStyle/>
          <a:p>
            <a:r>
              <a:rPr lang="en-US" sz="1800" dirty="0"/>
              <a:t>People with cognitive disabilities have greater difficulty navigating complicated systems than those without such disabilities</a:t>
            </a:r>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531094" y="3940170"/>
            <a:ext cx="4023360" cy="2103120"/>
          </a:xfrm>
        </p:spPr>
        <p:txBody>
          <a:bodyPr>
            <a:noAutofit/>
          </a:bodyPr>
          <a:lstStyle/>
          <a:p>
            <a:r>
              <a:rPr lang="en-US" sz="1800" dirty="0"/>
              <a:t>Existing policies for disability accommodations can be used to improve Government systems and increase productivity and morale for everyone.</a:t>
            </a:r>
          </a:p>
        </p:txBody>
      </p:sp>
      <p:sp>
        <p:nvSpPr>
          <p:cNvPr id="2" name="Slide Number Placeholder 5">
            <a:extLst>
              <a:ext uri="{FF2B5EF4-FFF2-40B4-BE49-F238E27FC236}">
                <a16:creationId xmlns:a16="http://schemas.microsoft.com/office/drawing/2014/main" id="{E0BB2D3E-7AD8-7E0B-77CD-214085B6D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3</a:t>
            </a:fld>
            <a:endParaRPr lang="en-US"/>
          </a:p>
        </p:txBody>
      </p:sp>
    </p:spTree>
    <p:extLst>
      <p:ext uri="{BB962C8B-B14F-4D97-AF65-F5344CB8AC3E}">
        <p14:creationId xmlns:p14="http://schemas.microsoft.com/office/powerpoint/2010/main" val="250714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565446-284C-A386-2EF3-C582FD7D7DB9}"/>
              </a:ext>
            </a:extLst>
          </p:cNvPr>
          <p:cNvSpPr>
            <a:spLocks noGrp="1"/>
          </p:cNvSpPr>
          <p:nvPr>
            <p:ph type="title"/>
          </p:nvPr>
        </p:nvSpPr>
        <p:spPr>
          <a:xfrm>
            <a:off x="904033" y="726790"/>
            <a:ext cx="9714805" cy="469476"/>
          </a:xfrm>
        </p:spPr>
        <p:txBody>
          <a:bodyPr/>
          <a:lstStyle/>
          <a:p>
            <a:r>
              <a:rPr lang="en-US" sz="2800" b="1" dirty="0"/>
              <a:t>Functional needs: Cognitive &amp; learning disabilities</a:t>
            </a:r>
          </a:p>
        </p:txBody>
      </p:sp>
      <p:sp>
        <p:nvSpPr>
          <p:cNvPr id="2" name="TextBox 1"/>
          <p:cNvSpPr txBox="1"/>
          <p:nvPr/>
        </p:nvSpPr>
        <p:spPr>
          <a:xfrm>
            <a:off x="139280" y="6168580"/>
            <a:ext cx="6043518" cy="461665"/>
          </a:xfrm>
          <a:prstGeom prst="rect">
            <a:avLst/>
          </a:prstGeom>
          <a:noFill/>
        </p:spPr>
        <p:txBody>
          <a:bodyPr wrap="square" rtlCol="0">
            <a:spAutoFit/>
          </a:bodyPr>
          <a:lstStyle/>
          <a:p>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p:txBody>
      </p:sp>
      <p:sp>
        <p:nvSpPr>
          <p:cNvPr id="3" name="Slide Number Placeholder 5">
            <a:extLst>
              <a:ext uri="{FF2B5EF4-FFF2-40B4-BE49-F238E27FC236}">
                <a16:creationId xmlns:a16="http://schemas.microsoft.com/office/drawing/2014/main" id="{ECB215FD-8434-C270-8DCB-68FF4513A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4</a:t>
            </a:fld>
            <a:endParaRPr lang="en-US"/>
          </a:p>
        </p:txBody>
      </p:sp>
      <p:graphicFrame>
        <p:nvGraphicFramePr>
          <p:cNvPr id="4" name="Table 3">
            <a:extLst>
              <a:ext uri="{FF2B5EF4-FFF2-40B4-BE49-F238E27FC236}">
                <a16:creationId xmlns:a16="http://schemas.microsoft.com/office/drawing/2014/main" id="{0BF80CE8-5C1A-B332-AC14-A9F36F7C04C5}"/>
              </a:ext>
            </a:extLst>
          </p:cNvPr>
          <p:cNvGraphicFramePr>
            <a:graphicFrameLocks/>
          </p:cNvGraphicFramePr>
          <p:nvPr/>
        </p:nvGraphicFramePr>
        <p:xfrm>
          <a:off x="1142092" y="1841597"/>
          <a:ext cx="9907815" cy="3931920"/>
        </p:xfrm>
        <a:graphic>
          <a:graphicData uri="http://schemas.openxmlformats.org/drawingml/2006/table">
            <a:tbl>
              <a:tblPr firstRow="1" bandRow="1">
                <a:tableStyleId>{2A488322-F2BA-4B5B-9748-0D474271808F}</a:tableStyleId>
              </a:tblPr>
              <a:tblGrid>
                <a:gridCol w="3636216">
                  <a:extLst>
                    <a:ext uri="{9D8B030D-6E8A-4147-A177-3AD203B41FA5}">
                      <a16:colId xmlns:a16="http://schemas.microsoft.com/office/drawing/2014/main" val="3861892456"/>
                    </a:ext>
                  </a:extLst>
                </a:gridCol>
                <a:gridCol w="6271599">
                  <a:extLst>
                    <a:ext uri="{9D8B030D-6E8A-4147-A177-3AD203B41FA5}">
                      <a16:colId xmlns:a16="http://schemas.microsoft.com/office/drawing/2014/main" val="884105298"/>
                    </a:ext>
                  </a:extLst>
                </a:gridCol>
              </a:tblGrid>
              <a:tr h="383907">
                <a:tc>
                  <a:txBody>
                    <a:bodyPr/>
                    <a:lstStyle/>
                    <a:p>
                      <a:r>
                        <a:rPr lang="en-US" sz="2400" dirty="0"/>
                        <a:t>Functional need </a:t>
                      </a:r>
                    </a:p>
                    <a:p>
                      <a:r>
                        <a:rPr lang="en-US" sz="2400" dirty="0"/>
                        <a:t>    (Use with limited…)</a:t>
                      </a:r>
                    </a:p>
                  </a:txBody>
                  <a:tcPr/>
                </a:tc>
                <a:tc>
                  <a:txBody>
                    <a:bodyPr/>
                    <a:lstStyle/>
                    <a:p>
                      <a:r>
                        <a:rPr lang="en-US" sz="2400" dirty="0"/>
                        <a:t> Example disabilities with these needs</a:t>
                      </a:r>
                    </a:p>
                  </a:txBody>
                  <a:tcPr anchor="ctr"/>
                </a:tc>
                <a:extLst>
                  <a:ext uri="{0D108BD9-81ED-4DB2-BD59-A6C34878D82A}">
                    <a16:rowId xmlns:a16="http://schemas.microsoft.com/office/drawing/2014/main" val="2734228263"/>
                  </a:ext>
                </a:extLst>
              </a:tr>
              <a:tr h="383907">
                <a:tc>
                  <a:txBody>
                    <a:bodyPr/>
                    <a:lstStyle/>
                    <a:p>
                      <a:pPr algn="r"/>
                      <a:r>
                        <a:rPr lang="en-US" sz="2400" dirty="0"/>
                        <a:t>Attention</a:t>
                      </a:r>
                    </a:p>
                  </a:txBody>
                  <a:tcPr anchor="ctr"/>
                </a:tc>
                <a:tc>
                  <a:txBody>
                    <a:bodyPr/>
                    <a:lstStyle/>
                    <a:p>
                      <a:r>
                        <a:rPr lang="en-US" sz="2400" dirty="0"/>
                        <a:t> Attention Deficit (Hyperactivity) Disorder</a:t>
                      </a:r>
                    </a:p>
                  </a:txBody>
                  <a:tcPr anchor="ctr"/>
                </a:tc>
                <a:extLst>
                  <a:ext uri="{0D108BD9-81ED-4DB2-BD59-A6C34878D82A}">
                    <a16:rowId xmlns:a16="http://schemas.microsoft.com/office/drawing/2014/main" val="3437161184"/>
                  </a:ext>
                </a:extLst>
              </a:tr>
              <a:tr h="383907">
                <a:tc>
                  <a:txBody>
                    <a:bodyPr/>
                    <a:lstStyle/>
                    <a:p>
                      <a:pPr algn="r"/>
                      <a:r>
                        <a:rPr lang="en-US" sz="2400" dirty="0"/>
                        <a:t>Language and Literacy</a:t>
                      </a:r>
                    </a:p>
                  </a:txBody>
                  <a:tcPr anchor="ctr"/>
                </a:tc>
                <a:tc>
                  <a:txBody>
                    <a:bodyPr/>
                    <a:lstStyle/>
                    <a:p>
                      <a:r>
                        <a:rPr lang="en-US" sz="2400" dirty="0"/>
                        <a:t> Aphasia, Dyscalculia</a:t>
                      </a:r>
                    </a:p>
                  </a:txBody>
                  <a:tcPr anchor="ctr"/>
                </a:tc>
                <a:extLst>
                  <a:ext uri="{0D108BD9-81ED-4DB2-BD59-A6C34878D82A}">
                    <a16:rowId xmlns:a16="http://schemas.microsoft.com/office/drawing/2014/main" val="843411080"/>
                  </a:ext>
                </a:extLst>
              </a:tr>
              <a:tr h="383907">
                <a:tc>
                  <a:txBody>
                    <a:bodyPr/>
                    <a:lstStyle/>
                    <a:p>
                      <a:pPr algn="r"/>
                      <a:r>
                        <a:rPr lang="en-US" sz="2400" dirty="0"/>
                        <a:t>Learning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Brain Injury, Dyslexia</a:t>
                      </a:r>
                    </a:p>
                  </a:txBody>
                  <a:tcPr anchor="ctr"/>
                </a:tc>
                <a:extLst>
                  <a:ext uri="{0D108BD9-81ED-4DB2-BD59-A6C34878D82A}">
                    <a16:rowId xmlns:a16="http://schemas.microsoft.com/office/drawing/2014/main" val="1419016654"/>
                  </a:ext>
                </a:extLst>
              </a:tr>
              <a:tr h="392520">
                <a:tc>
                  <a:txBody>
                    <a:bodyPr/>
                    <a:lstStyle/>
                    <a:p>
                      <a:pPr algn="r"/>
                      <a:r>
                        <a:rPr lang="en-US" sz="2400" dirty="0"/>
                        <a:t>Memory</a:t>
                      </a:r>
                    </a:p>
                  </a:txBody>
                  <a:tcPr anchor="ctr"/>
                </a:tc>
                <a:tc>
                  <a:txBody>
                    <a:bodyPr/>
                    <a:lstStyle/>
                    <a:p>
                      <a:r>
                        <a:rPr lang="en-US" sz="2400" dirty="0"/>
                        <a:t> Age Related Forgetfulness, Mild Cognitive  </a:t>
                      </a:r>
                    </a:p>
                    <a:p>
                      <a:r>
                        <a:rPr lang="en-US" sz="2400" dirty="0"/>
                        <a:t> Impairment, ADHD</a:t>
                      </a:r>
                    </a:p>
                  </a:txBody>
                  <a:tcPr anchor="ctr"/>
                </a:tc>
                <a:extLst>
                  <a:ext uri="{0D108BD9-81ED-4DB2-BD59-A6C34878D82A}">
                    <a16:rowId xmlns:a16="http://schemas.microsoft.com/office/drawing/2014/main" val="2337492031"/>
                  </a:ext>
                </a:extLst>
              </a:tr>
              <a:tr h="383907">
                <a:tc>
                  <a:txBody>
                    <a:bodyPr/>
                    <a:lstStyle/>
                    <a:p>
                      <a:pPr algn="r"/>
                      <a:r>
                        <a:rPr lang="en-US" sz="2400" dirty="0"/>
                        <a:t>Executive</a:t>
                      </a:r>
                    </a:p>
                  </a:txBody>
                  <a:tcPr anchor="ctr"/>
                </a:tc>
                <a:tc>
                  <a:txBody>
                    <a:bodyPr/>
                    <a:lstStyle/>
                    <a:p>
                      <a:r>
                        <a:rPr lang="en-US" sz="2400" dirty="0"/>
                        <a:t> Brain Injury, Autism, ADHD</a:t>
                      </a:r>
                    </a:p>
                  </a:txBody>
                  <a:tcPr anchor="ctr"/>
                </a:tc>
                <a:extLst>
                  <a:ext uri="{0D108BD9-81ED-4DB2-BD59-A6C34878D82A}">
                    <a16:rowId xmlns:a16="http://schemas.microsoft.com/office/drawing/2014/main" val="1325340646"/>
                  </a:ext>
                </a:extLst>
              </a:tr>
              <a:tr h="383907">
                <a:tc>
                  <a:txBody>
                    <a:bodyPr/>
                    <a:lstStyle/>
                    <a:p>
                      <a:pPr algn="r"/>
                      <a:r>
                        <a:rPr lang="en-US" sz="2400" dirty="0"/>
                        <a:t>Mental Health</a:t>
                      </a:r>
                    </a:p>
                  </a:txBody>
                  <a:tcPr anchor="ctr"/>
                </a:tc>
                <a:tc>
                  <a:txBody>
                    <a:bodyPr/>
                    <a:lstStyle/>
                    <a:p>
                      <a:r>
                        <a:rPr lang="en-US" sz="2400" dirty="0"/>
                        <a:t> Anxiety, Post Traumatic Stress Disorder</a:t>
                      </a:r>
                    </a:p>
                  </a:txBody>
                  <a:tcPr anchor="ctr"/>
                </a:tc>
                <a:extLst>
                  <a:ext uri="{0D108BD9-81ED-4DB2-BD59-A6C34878D82A}">
                    <a16:rowId xmlns:a16="http://schemas.microsoft.com/office/drawing/2014/main" val="33793959"/>
                  </a:ext>
                </a:extLst>
              </a:tr>
            </a:tbl>
          </a:graphicData>
        </a:graphic>
      </p:graphicFrame>
    </p:spTree>
    <p:extLst>
      <p:ext uri="{BB962C8B-B14F-4D97-AF65-F5344CB8AC3E}">
        <p14:creationId xmlns:p14="http://schemas.microsoft.com/office/powerpoint/2010/main" val="257341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565446-284C-A386-2EF3-C582FD7D7DB9}"/>
              </a:ext>
            </a:extLst>
          </p:cNvPr>
          <p:cNvSpPr>
            <a:spLocks noGrp="1"/>
          </p:cNvSpPr>
          <p:nvPr>
            <p:ph type="title"/>
          </p:nvPr>
        </p:nvSpPr>
        <p:spPr>
          <a:xfrm>
            <a:off x="904034" y="726790"/>
            <a:ext cx="9303656" cy="469476"/>
          </a:xfrm>
        </p:spPr>
        <p:txBody>
          <a:bodyPr/>
          <a:lstStyle/>
          <a:p>
            <a:r>
              <a:rPr lang="en-US" sz="2800" b="1" dirty="0"/>
              <a:t>Related situational or temporary disabilities</a:t>
            </a:r>
          </a:p>
        </p:txBody>
      </p:sp>
      <p:sp>
        <p:nvSpPr>
          <p:cNvPr id="7" name="Content Placeholder 5">
            <a:extLst>
              <a:ext uri="{FF2B5EF4-FFF2-40B4-BE49-F238E27FC236}">
                <a16:creationId xmlns:a16="http://schemas.microsoft.com/office/drawing/2014/main" id="{54D1E14A-4703-C34E-81FD-20AEEC855ED9}"/>
              </a:ext>
            </a:extLst>
          </p:cNvPr>
          <p:cNvSpPr>
            <a:spLocks noGrp="1"/>
          </p:cNvSpPr>
          <p:nvPr>
            <p:ph idx="4294967295"/>
          </p:nvPr>
        </p:nvSpPr>
        <p:spPr>
          <a:xfrm>
            <a:off x="1447801" y="2059175"/>
            <a:ext cx="3472744" cy="3097216"/>
          </a:xfrm>
          <a:prstGeom prst="rect">
            <a:avLst/>
          </a:prstGeom>
        </p:spPr>
        <p:txBody>
          <a:bodyPr/>
          <a:lstStyle/>
          <a:p>
            <a:pPr>
              <a:buFont typeface="Arial" panose="020B0604020202020204" pitchFamily="34" charset="0"/>
              <a:buChar char="•"/>
            </a:pPr>
            <a:r>
              <a:rPr lang="en-US" sz="2400" dirty="0"/>
              <a:t>Fatigue</a:t>
            </a:r>
          </a:p>
          <a:p>
            <a:pPr>
              <a:buFont typeface="Arial" panose="020B0604020202020204" pitchFamily="34" charset="0"/>
              <a:buChar char="•"/>
            </a:pPr>
            <a:r>
              <a:rPr lang="en-US" sz="2400" dirty="0"/>
              <a:t>Stress</a:t>
            </a:r>
          </a:p>
          <a:p>
            <a:pPr>
              <a:buFont typeface="Arial" panose="020B0604020202020204" pitchFamily="34" charset="0"/>
              <a:buChar char="•"/>
            </a:pPr>
            <a:r>
              <a:rPr lang="en-US" sz="2400" dirty="0"/>
              <a:t>Distraction</a:t>
            </a:r>
          </a:p>
          <a:p>
            <a:pPr>
              <a:buFont typeface="Arial" panose="020B0604020202020204" pitchFamily="34" charset="0"/>
              <a:buChar char="•"/>
            </a:pPr>
            <a:r>
              <a:rPr lang="en-US" sz="2400" dirty="0"/>
              <a:t>Using jargon, foreign language, or unconventional measurements</a:t>
            </a:r>
          </a:p>
          <a:p>
            <a:pPr>
              <a:buFont typeface="Arial" panose="020B0604020202020204" pitchFamily="34" charset="0"/>
              <a:buChar char="•"/>
            </a:pPr>
            <a:r>
              <a:rPr lang="en-US" sz="2400" dirty="0"/>
              <a:t>Having a human brain</a:t>
            </a:r>
          </a:p>
          <a:p>
            <a:endParaRPr lang="en-US" dirty="0"/>
          </a:p>
        </p:txBody>
      </p:sp>
      <p:pic>
        <p:nvPicPr>
          <p:cNvPr id="8" name="Picture 7" descr="Woman at a desk, looking at her computer with her head in her hands.">
            <a:extLst>
              <a:ext uri="{FF2B5EF4-FFF2-40B4-BE49-F238E27FC236}">
                <a16:creationId xmlns:a16="http://schemas.microsoft.com/office/drawing/2014/main" id="{DF8438B9-C446-03BC-31DF-D0B1597F2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563" y="1619160"/>
            <a:ext cx="6611437" cy="4407624"/>
          </a:xfrm>
          <a:prstGeom prst="rect">
            <a:avLst/>
          </a:prstGeom>
        </p:spPr>
      </p:pic>
      <p:sp>
        <p:nvSpPr>
          <p:cNvPr id="10" name="TextBox 9"/>
          <p:cNvSpPr txBox="1"/>
          <p:nvPr/>
        </p:nvSpPr>
        <p:spPr>
          <a:xfrm>
            <a:off x="139280" y="6168580"/>
            <a:ext cx="6043518" cy="461665"/>
          </a:xfrm>
          <a:prstGeom prst="rect">
            <a:avLst/>
          </a:prstGeom>
          <a:noFill/>
        </p:spPr>
        <p:txBody>
          <a:bodyPr wrap="square" rtlCol="0">
            <a:spAutoFit/>
          </a:bodyPr>
          <a:lstStyle/>
          <a:p>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p:txBody>
      </p:sp>
      <p:sp>
        <p:nvSpPr>
          <p:cNvPr id="2" name="Slide Number Placeholder 5">
            <a:extLst>
              <a:ext uri="{FF2B5EF4-FFF2-40B4-BE49-F238E27FC236}">
                <a16:creationId xmlns:a16="http://schemas.microsoft.com/office/drawing/2014/main" id="{ADFD298A-507F-981F-4ADC-AA31A2357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5</a:t>
            </a:fld>
            <a:endParaRPr lang="en-US"/>
          </a:p>
        </p:txBody>
      </p:sp>
    </p:spTree>
    <p:extLst>
      <p:ext uri="{BB962C8B-B14F-4D97-AF65-F5344CB8AC3E}">
        <p14:creationId xmlns:p14="http://schemas.microsoft.com/office/powerpoint/2010/main" val="9606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FA0E47-7E8D-ED45-A6B5-8CAE41E7DCB4}"/>
              </a:ext>
            </a:extLst>
          </p:cNvPr>
          <p:cNvSpPr>
            <a:spLocks noGrp="1"/>
          </p:cNvSpPr>
          <p:nvPr>
            <p:ph type="title"/>
          </p:nvPr>
        </p:nvSpPr>
        <p:spPr>
          <a:xfrm>
            <a:off x="808627" y="447222"/>
            <a:ext cx="11215535" cy="792164"/>
          </a:xfrm>
        </p:spPr>
        <p:txBody>
          <a:bodyPr/>
          <a:lstStyle/>
          <a:p>
            <a:r>
              <a:rPr lang="en-US" b="1" dirty="0"/>
              <a:t>Tal: Contract specialist with dyslexia, impaired eye hand coordination</a:t>
            </a:r>
          </a:p>
        </p:txBody>
      </p:sp>
      <p:pic>
        <p:nvPicPr>
          <p:cNvPr id="11" name="Content Placeholder 4" descr="Caucasian student with blond hair and a black jacket sitting at a table holding a phone. ">
            <a:extLst>
              <a:ext uri="{FF2B5EF4-FFF2-40B4-BE49-F238E27FC236}">
                <a16:creationId xmlns:a16="http://schemas.microsoft.com/office/drawing/2014/main" id="{A32EC5E2-3847-9F43-B22C-AF8CDB92E035}"/>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911830" y="1656919"/>
            <a:ext cx="3336339" cy="3960787"/>
          </a:xfrm>
          <a:prstGeom prst="rect">
            <a:avLst/>
          </a:prstGeom>
          <a:ln>
            <a:solidFill>
              <a:schemeClr val="tx1">
                <a:lumMod val="65000"/>
                <a:lumOff val="35000"/>
              </a:schemeClr>
            </a:solidFill>
          </a:ln>
        </p:spPr>
      </p:pic>
      <p:sp>
        <p:nvSpPr>
          <p:cNvPr id="12" name="TextBox 11">
            <a:extLst>
              <a:ext uri="{FF2B5EF4-FFF2-40B4-BE49-F238E27FC236}">
                <a16:creationId xmlns:a16="http://schemas.microsoft.com/office/drawing/2014/main" id="{725AB4DF-2057-2C48-B120-17496103B8B8}"/>
              </a:ext>
            </a:extLst>
          </p:cNvPr>
          <p:cNvSpPr txBox="1"/>
          <p:nvPr/>
        </p:nvSpPr>
        <p:spPr>
          <a:xfrm>
            <a:off x="4639670" y="1575161"/>
            <a:ext cx="7314344" cy="4401205"/>
          </a:xfrm>
          <a:prstGeom prst="rect">
            <a:avLst/>
          </a:prstGeom>
          <a:noFill/>
        </p:spPr>
        <p:txBody>
          <a:bodyPr wrap="square">
            <a:spAutoFit/>
          </a:bodyPr>
          <a:lstStyle/>
          <a:p>
            <a:r>
              <a:rPr lang="en-US" sz="2000" b="1" i="0" dirty="0">
                <a:solidFill>
                  <a:srgbClr val="000000"/>
                </a:solidFill>
                <a:effectLst/>
                <a:latin typeface="Arial" panose="020B0604020202020204" pitchFamily="34" charset="0"/>
              </a:rPr>
              <a:t>Problem:</a:t>
            </a:r>
            <a:r>
              <a:rPr lang="en-US" sz="2000" b="0" i="0" dirty="0">
                <a:solidFill>
                  <a:srgbClr val="000000"/>
                </a:solidFill>
                <a:effectLst/>
                <a:latin typeface="Arial" panose="020B0604020202020204" pitchFamily="34" charset="0"/>
              </a:rPr>
              <a:t> </a:t>
            </a:r>
            <a:r>
              <a:rPr lang="en-US" sz="2000" dirty="0"/>
              <a:t>It takes me ages to manually enter information into our acquisition system. I often misinterpret fields or select wrong parameters because they are difficult to differentiate.</a:t>
            </a:r>
          </a:p>
          <a:p>
            <a:endParaRPr lang="en-US" sz="2000" b="0" i="0" dirty="0">
              <a:solidFill>
                <a:srgbClr val="000000"/>
              </a:solidFill>
              <a:effectLst/>
              <a:latin typeface="Arial" panose="020B0604020202020204" pitchFamily="34" charset="0"/>
            </a:endParaRPr>
          </a:p>
          <a:p>
            <a:r>
              <a:rPr lang="en-US" sz="2000" b="1" i="0" dirty="0">
                <a:solidFill>
                  <a:srgbClr val="000000"/>
                </a:solidFill>
                <a:effectLst/>
                <a:latin typeface="Arial" panose="020B0604020202020204" pitchFamily="34" charset="0"/>
              </a:rPr>
              <a:t>Works well:</a:t>
            </a:r>
            <a:r>
              <a:rPr lang="en-US" sz="2000" b="0" i="0" dirty="0">
                <a:solidFill>
                  <a:srgbClr val="000000"/>
                </a:solidFill>
                <a:effectLst/>
                <a:latin typeface="Arial" panose="020B0604020202020204" pitchFamily="34" charset="0"/>
              </a:rPr>
              <a:t> </a:t>
            </a:r>
            <a:r>
              <a:rPr lang="en-US" sz="2000" dirty="0"/>
              <a:t>The contracting system automatically restricts what can be selected based on prior inputs.</a:t>
            </a:r>
          </a:p>
          <a:p>
            <a:endParaRPr lang="en-US" sz="2000" dirty="0">
              <a:solidFill>
                <a:srgbClr val="000000"/>
              </a:solidFill>
            </a:endParaRPr>
          </a:p>
          <a:p>
            <a:pPr algn="l"/>
            <a:r>
              <a:rPr lang="en-US" sz="2000" b="1" i="0" dirty="0">
                <a:solidFill>
                  <a:srgbClr val="000000"/>
                </a:solidFill>
                <a:effectLst/>
                <a:latin typeface="Arial" panose="020B0604020202020204" pitchFamily="34" charset="0"/>
              </a:rPr>
              <a:t>Sample User Needs: </a:t>
            </a:r>
          </a:p>
          <a:p>
            <a:pPr marL="285750" indent="-285750">
              <a:buFont typeface="Arial" panose="020B0604020202020204" pitchFamily="34" charset="0"/>
              <a:buChar char="•"/>
            </a:pPr>
            <a:r>
              <a:rPr lang="en-US" sz="2000" dirty="0">
                <a:solidFill>
                  <a:srgbClr val="000000"/>
                </a:solidFill>
              </a:rPr>
              <a:t>Make it easy to find the most important tasks and features of the site</a:t>
            </a:r>
          </a:p>
          <a:p>
            <a:pPr marL="285750" indent="-285750">
              <a:buFont typeface="Arial" panose="020B0604020202020204" pitchFamily="34" charset="0"/>
              <a:buChar char="•"/>
            </a:pPr>
            <a:r>
              <a:rPr lang="en-US" sz="2000" dirty="0">
                <a:solidFill>
                  <a:srgbClr val="000000"/>
                </a:solidFill>
              </a:rPr>
              <a:t>Make it easy to find the most important actions and information on the page</a:t>
            </a:r>
          </a:p>
          <a:p>
            <a:pPr marL="285750" indent="-285750">
              <a:buFont typeface="Arial" panose="020B0604020202020204" pitchFamily="34" charset="0"/>
              <a:buChar char="•"/>
            </a:pPr>
            <a:r>
              <a:rPr lang="en-US" sz="2000" dirty="0">
                <a:solidFill>
                  <a:srgbClr val="000000"/>
                </a:solidFill>
              </a:rPr>
              <a:t>Provide a login that does not rely on memory or other cognitive skills</a:t>
            </a:r>
            <a:endParaRPr lang="en-US" sz="2000" i="0" dirty="0">
              <a:solidFill>
                <a:srgbClr val="000000"/>
              </a:solidFill>
              <a:effectLst/>
              <a:latin typeface="Arial" panose="020B0604020202020204" pitchFamily="34" charset="0"/>
            </a:endParaRPr>
          </a:p>
        </p:txBody>
      </p:sp>
      <p:sp>
        <p:nvSpPr>
          <p:cNvPr id="14" name="TextBox 13"/>
          <p:cNvSpPr txBox="1"/>
          <p:nvPr/>
        </p:nvSpPr>
        <p:spPr>
          <a:xfrm>
            <a:off x="139280" y="6168580"/>
            <a:ext cx="6043518" cy="461665"/>
          </a:xfrm>
          <a:prstGeom prst="rect">
            <a:avLst/>
          </a:prstGeom>
          <a:noFill/>
        </p:spPr>
        <p:txBody>
          <a:bodyPr wrap="square" rtlCol="0">
            <a:spAutoFit/>
          </a:bodyPr>
          <a:lstStyle/>
          <a:p>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p:txBody>
      </p:sp>
      <p:sp>
        <p:nvSpPr>
          <p:cNvPr id="2" name="Slide Number Placeholder 5">
            <a:extLst>
              <a:ext uri="{FF2B5EF4-FFF2-40B4-BE49-F238E27FC236}">
                <a16:creationId xmlns:a16="http://schemas.microsoft.com/office/drawing/2014/main" id="{87297BEE-A0F5-21B3-E0D1-A8A17C19F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6</a:t>
            </a:fld>
            <a:endParaRPr lang="en-US"/>
          </a:p>
        </p:txBody>
      </p:sp>
    </p:spTree>
    <p:extLst>
      <p:ext uri="{BB962C8B-B14F-4D97-AF65-F5344CB8AC3E}">
        <p14:creationId xmlns:p14="http://schemas.microsoft.com/office/powerpoint/2010/main" val="345359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FA0E47-7E8D-ED45-A6B5-8CAE41E7DCB4}"/>
              </a:ext>
            </a:extLst>
          </p:cNvPr>
          <p:cNvSpPr>
            <a:spLocks noGrp="1"/>
          </p:cNvSpPr>
          <p:nvPr>
            <p:ph type="title"/>
          </p:nvPr>
        </p:nvSpPr>
        <p:spPr>
          <a:xfrm>
            <a:off x="856754" y="455810"/>
            <a:ext cx="11215535" cy="792164"/>
          </a:xfrm>
        </p:spPr>
        <p:txBody>
          <a:bodyPr/>
          <a:lstStyle/>
          <a:p>
            <a:r>
              <a:rPr lang="en-US" b="1" dirty="0"/>
              <a:t>Jonathan: Supervisor with dyscalculia</a:t>
            </a:r>
          </a:p>
        </p:txBody>
      </p:sp>
      <p:pic>
        <p:nvPicPr>
          <p:cNvPr id="7" name="Content Placeholder 6" descr="Older Indian man in a business suit standing in a garage. He is looking at the camera with his arms crossed.">
            <a:extLst>
              <a:ext uri="{FF2B5EF4-FFF2-40B4-BE49-F238E27FC236}">
                <a16:creationId xmlns:a16="http://schemas.microsoft.com/office/drawing/2014/main" id="{F5659C4E-9E9A-264A-B6BB-CB6867A6470C}"/>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
          <a:stretch/>
        </p:blipFill>
        <p:spPr>
          <a:xfrm>
            <a:off x="885985" y="1636441"/>
            <a:ext cx="3207037" cy="4076840"/>
          </a:xfrm>
          <a:prstGeom prst="rect">
            <a:avLst/>
          </a:prstGeom>
          <a:ln>
            <a:solidFill>
              <a:schemeClr val="tx1">
                <a:lumMod val="65000"/>
                <a:lumOff val="35000"/>
              </a:schemeClr>
            </a:solidFill>
          </a:ln>
        </p:spPr>
      </p:pic>
      <p:sp>
        <p:nvSpPr>
          <p:cNvPr id="9" name="TextBox 8">
            <a:extLst>
              <a:ext uri="{FF2B5EF4-FFF2-40B4-BE49-F238E27FC236}">
                <a16:creationId xmlns:a16="http://schemas.microsoft.com/office/drawing/2014/main" id="{725AB4DF-2057-2C48-B120-17496103B8B8}"/>
              </a:ext>
            </a:extLst>
          </p:cNvPr>
          <p:cNvSpPr txBox="1"/>
          <p:nvPr/>
        </p:nvSpPr>
        <p:spPr>
          <a:xfrm>
            <a:off x="4639670" y="1575161"/>
            <a:ext cx="7314344" cy="3170099"/>
          </a:xfrm>
          <a:prstGeom prst="rect">
            <a:avLst/>
          </a:prstGeom>
          <a:noFill/>
        </p:spPr>
        <p:txBody>
          <a:bodyPr wrap="square">
            <a:spAutoFit/>
          </a:bodyPr>
          <a:lstStyle/>
          <a:p>
            <a:r>
              <a:rPr lang="en-US" sz="2000" b="1" dirty="0">
                <a:solidFill>
                  <a:srgbClr val="000000"/>
                </a:solidFill>
                <a:latin typeface="Arial" panose="020B0604020202020204" pitchFamily="34" charset="0"/>
              </a:rPr>
              <a:t>Problem:</a:t>
            </a:r>
            <a:r>
              <a:rPr lang="en-US" sz="2000" dirty="0">
                <a:solidFill>
                  <a:srgbClr val="000000"/>
                </a:solidFill>
                <a:latin typeface="Arial" panose="020B0604020202020204" pitchFamily="34" charset="0"/>
              </a:rPr>
              <a:t> </a:t>
            </a:r>
            <a:r>
              <a:rPr lang="en-US" sz="2000" dirty="0"/>
              <a:t>My employee’s time sheet says they started at 0845 today and ended at 1645. Did they work 8 hours?</a:t>
            </a:r>
          </a:p>
          <a:p>
            <a:endParaRPr lang="en-US" sz="2000"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Works well:</a:t>
            </a:r>
            <a:r>
              <a:rPr lang="en-US" sz="2000" dirty="0">
                <a:solidFill>
                  <a:srgbClr val="000000"/>
                </a:solidFill>
                <a:latin typeface="Arial" panose="020B0604020202020204" pitchFamily="34" charset="0"/>
              </a:rPr>
              <a:t> </a:t>
            </a:r>
            <a:r>
              <a:rPr lang="en-US" sz="2000" dirty="0"/>
              <a:t>Fields that automatically display calculation results. Numerical values in a format that can be easily copy/pasted.</a:t>
            </a:r>
          </a:p>
          <a:p>
            <a:endParaRPr lang="en-US" sz="2000" dirty="0">
              <a:solidFill>
                <a:srgbClr val="000000"/>
              </a:solidFill>
            </a:endParaRPr>
          </a:p>
          <a:p>
            <a:r>
              <a:rPr lang="en-US" sz="2000" b="1" dirty="0">
                <a:solidFill>
                  <a:srgbClr val="000000"/>
                </a:solidFill>
                <a:latin typeface="Arial" panose="020B0604020202020204" pitchFamily="34" charset="0"/>
              </a:rPr>
              <a:t>Sample User Needs:</a:t>
            </a:r>
          </a:p>
          <a:p>
            <a:pPr marL="285750" indent="-285750">
              <a:buFont typeface="Arial" panose="020B0604020202020204" pitchFamily="34" charset="0"/>
              <a:buChar char="•"/>
            </a:pPr>
            <a:r>
              <a:rPr lang="en-US" sz="2000" dirty="0">
                <a:solidFill>
                  <a:srgbClr val="000000"/>
                </a:solidFill>
              </a:rPr>
              <a:t>Provide alternatives for numerical concepts</a:t>
            </a:r>
          </a:p>
          <a:p>
            <a:pPr marL="285750" indent="-285750">
              <a:buFont typeface="Arial" panose="020B0604020202020204" pitchFamily="34" charset="0"/>
              <a:buChar char="•"/>
            </a:pPr>
            <a:r>
              <a:rPr lang="en-US" sz="2000" dirty="0">
                <a:solidFill>
                  <a:srgbClr val="000000"/>
                </a:solidFill>
              </a:rPr>
              <a:t>Automatically calculate number values when possible</a:t>
            </a:r>
          </a:p>
        </p:txBody>
      </p:sp>
      <p:sp>
        <p:nvSpPr>
          <p:cNvPr id="10" name="TextBox 9"/>
          <p:cNvSpPr txBox="1"/>
          <p:nvPr/>
        </p:nvSpPr>
        <p:spPr>
          <a:xfrm>
            <a:off x="139280" y="6168580"/>
            <a:ext cx="6043518" cy="461665"/>
          </a:xfrm>
          <a:prstGeom prst="rect">
            <a:avLst/>
          </a:prstGeom>
          <a:noFill/>
        </p:spPr>
        <p:txBody>
          <a:bodyPr wrap="square" rtlCol="0">
            <a:spAutoFit/>
          </a:bodyPr>
          <a:lstStyle/>
          <a:p>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p:txBody>
      </p:sp>
      <p:sp>
        <p:nvSpPr>
          <p:cNvPr id="2" name="Slide Number Placeholder 5">
            <a:extLst>
              <a:ext uri="{FF2B5EF4-FFF2-40B4-BE49-F238E27FC236}">
                <a16:creationId xmlns:a16="http://schemas.microsoft.com/office/drawing/2014/main" id="{D3355BA9-56C6-B5D6-2EA6-846BDA78A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7</a:t>
            </a:fld>
            <a:endParaRPr lang="en-US"/>
          </a:p>
        </p:txBody>
      </p:sp>
    </p:spTree>
    <p:extLst>
      <p:ext uri="{BB962C8B-B14F-4D97-AF65-F5344CB8AC3E}">
        <p14:creationId xmlns:p14="http://schemas.microsoft.com/office/powerpoint/2010/main" val="383511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FA0E47-7E8D-ED45-A6B5-8CAE41E7DCB4}"/>
              </a:ext>
            </a:extLst>
          </p:cNvPr>
          <p:cNvSpPr>
            <a:spLocks noGrp="1"/>
          </p:cNvSpPr>
          <p:nvPr>
            <p:ph type="title"/>
          </p:nvPr>
        </p:nvSpPr>
        <p:spPr>
          <a:xfrm>
            <a:off x="856754" y="455810"/>
            <a:ext cx="11215535" cy="792164"/>
          </a:xfrm>
        </p:spPr>
        <p:txBody>
          <a:bodyPr/>
          <a:lstStyle/>
          <a:p>
            <a:r>
              <a:rPr lang="en-US" b="1" dirty="0"/>
              <a:t>Amy: Autistic computer scientist</a:t>
            </a:r>
          </a:p>
        </p:txBody>
      </p:sp>
      <p:pic>
        <p:nvPicPr>
          <p:cNvPr id="8" name="Content Placeholder 11" descr="Black woman sitting on a couch and working on her computer. She is wearing a business casual outfit.">
            <a:extLst>
              <a:ext uri="{FF2B5EF4-FFF2-40B4-BE49-F238E27FC236}">
                <a16:creationId xmlns:a16="http://schemas.microsoft.com/office/drawing/2014/main" id="{F130925B-F74B-B04E-B281-0369F8FCBFD3}"/>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885986" y="1636441"/>
            <a:ext cx="3203594" cy="3643703"/>
          </a:xfrm>
          <a:prstGeom prst="rect">
            <a:avLst/>
          </a:prstGeom>
          <a:ln>
            <a:solidFill>
              <a:schemeClr val="tx1">
                <a:lumMod val="65000"/>
                <a:lumOff val="35000"/>
              </a:schemeClr>
            </a:solidFill>
          </a:ln>
        </p:spPr>
      </p:pic>
      <p:sp>
        <p:nvSpPr>
          <p:cNvPr id="9" name="TextBox 8">
            <a:extLst>
              <a:ext uri="{FF2B5EF4-FFF2-40B4-BE49-F238E27FC236}">
                <a16:creationId xmlns:a16="http://schemas.microsoft.com/office/drawing/2014/main" id="{725AB4DF-2057-2C48-B120-17496103B8B8}"/>
              </a:ext>
            </a:extLst>
          </p:cNvPr>
          <p:cNvSpPr txBox="1"/>
          <p:nvPr/>
        </p:nvSpPr>
        <p:spPr>
          <a:xfrm>
            <a:off x="4632795" y="1569599"/>
            <a:ext cx="7314344" cy="4708981"/>
          </a:xfrm>
          <a:prstGeom prst="rect">
            <a:avLst/>
          </a:prstGeom>
          <a:noFill/>
        </p:spPr>
        <p:txBody>
          <a:bodyPr wrap="square">
            <a:spAutoFit/>
          </a:bodyPr>
          <a:lstStyle/>
          <a:p>
            <a:r>
              <a:rPr lang="en-US" sz="2000" b="1" dirty="0">
                <a:solidFill>
                  <a:srgbClr val="000000"/>
                </a:solidFill>
                <a:latin typeface="Arial" panose="020B0604020202020204" pitchFamily="34" charset="0"/>
              </a:rPr>
              <a:t>Problem:</a:t>
            </a:r>
            <a:r>
              <a:rPr lang="en-US" sz="2000" dirty="0">
                <a:solidFill>
                  <a:srgbClr val="000000"/>
                </a:solidFill>
                <a:latin typeface="Arial" panose="020B0604020202020204" pitchFamily="34" charset="0"/>
              </a:rPr>
              <a:t> </a:t>
            </a:r>
            <a:r>
              <a:rPr lang="en-US" sz="2000" dirty="0"/>
              <a:t>Sometimes people use lots of words on web site links that do not seem to make sense. I think they are metaphors, but I’m not sure.</a:t>
            </a:r>
          </a:p>
          <a:p>
            <a:endParaRPr lang="en-US"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Works well:</a:t>
            </a:r>
            <a:r>
              <a:rPr lang="en-US" sz="2000" dirty="0">
                <a:solidFill>
                  <a:srgbClr val="000000"/>
                </a:solidFill>
                <a:latin typeface="Arial" panose="020B0604020202020204" pitchFamily="34" charset="0"/>
              </a:rPr>
              <a:t> I</a:t>
            </a:r>
            <a:r>
              <a:rPr lang="en-US" sz="2000" dirty="0"/>
              <a:t> put my mouse over items I do not understand and there is some clear text that explains what it did. I would rather they use clear text in the first place then at least I can use it.</a:t>
            </a:r>
          </a:p>
          <a:p>
            <a:endParaRPr lang="en-US" sz="1600" dirty="0">
              <a:solidFill>
                <a:srgbClr val="000000"/>
              </a:solidFill>
            </a:endParaRPr>
          </a:p>
          <a:p>
            <a:r>
              <a:rPr lang="en-US" sz="2000" b="1" dirty="0">
                <a:solidFill>
                  <a:srgbClr val="000000"/>
                </a:solidFill>
              </a:rPr>
              <a:t>Sample User Needs:</a:t>
            </a:r>
          </a:p>
          <a:p>
            <a:pPr marL="285750" indent="-285750">
              <a:buFont typeface="Arial" panose="020B0604020202020204" pitchFamily="34" charset="0"/>
              <a:buChar char="•"/>
            </a:pPr>
            <a:r>
              <a:rPr lang="en-US" sz="2000" dirty="0">
                <a:solidFill>
                  <a:srgbClr val="000000"/>
                </a:solidFill>
              </a:rPr>
              <a:t>Separate each instruction</a:t>
            </a:r>
          </a:p>
          <a:p>
            <a:pPr marL="285750" indent="-285750">
              <a:buFont typeface="Arial" panose="020B0604020202020204" pitchFamily="34" charset="0"/>
              <a:buChar char="•"/>
            </a:pPr>
            <a:r>
              <a:rPr lang="en-US" sz="2000" dirty="0">
                <a:solidFill>
                  <a:srgbClr val="000000"/>
                </a:solidFill>
              </a:rPr>
              <a:t>Use white spacing</a:t>
            </a:r>
          </a:p>
          <a:p>
            <a:pPr marL="285750" indent="-285750">
              <a:buFont typeface="Arial" panose="020B0604020202020204" pitchFamily="34" charset="0"/>
              <a:buChar char="•"/>
            </a:pPr>
            <a:r>
              <a:rPr lang="en-US" sz="2000" dirty="0">
                <a:solidFill>
                  <a:srgbClr val="000000"/>
                </a:solidFill>
              </a:rPr>
              <a:t>Ensure foreground content is not obscured by background</a:t>
            </a:r>
          </a:p>
          <a:p>
            <a:pPr marL="285750" indent="-285750">
              <a:buFont typeface="Arial" panose="020B0604020202020204" pitchFamily="34" charset="0"/>
              <a:buChar char="•"/>
            </a:pPr>
            <a:r>
              <a:rPr lang="en-US" sz="2000" dirty="0"/>
              <a:t>Use Literal Language</a:t>
            </a:r>
          </a:p>
          <a:p>
            <a:pPr marL="285750" indent="-285750">
              <a:buFont typeface="Arial" panose="020B0604020202020204" pitchFamily="34" charset="0"/>
              <a:buChar char="•"/>
            </a:pPr>
            <a:r>
              <a:rPr lang="en-US" sz="2000" dirty="0"/>
              <a:t>Explain Implied Content</a:t>
            </a:r>
          </a:p>
        </p:txBody>
      </p:sp>
      <p:sp>
        <p:nvSpPr>
          <p:cNvPr id="10" name="TextBox 9"/>
          <p:cNvSpPr txBox="1"/>
          <p:nvPr/>
        </p:nvSpPr>
        <p:spPr>
          <a:xfrm>
            <a:off x="139280" y="6168580"/>
            <a:ext cx="6043518" cy="461665"/>
          </a:xfrm>
          <a:prstGeom prst="rect">
            <a:avLst/>
          </a:prstGeom>
          <a:noFill/>
        </p:spPr>
        <p:txBody>
          <a:bodyPr wrap="square" rtlCol="0">
            <a:spAutoFit/>
          </a:bodyPr>
          <a:lstStyle/>
          <a:p>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p:txBody>
      </p:sp>
      <p:sp>
        <p:nvSpPr>
          <p:cNvPr id="2" name="Slide Number Placeholder 5">
            <a:extLst>
              <a:ext uri="{FF2B5EF4-FFF2-40B4-BE49-F238E27FC236}">
                <a16:creationId xmlns:a16="http://schemas.microsoft.com/office/drawing/2014/main" id="{86A66433-AF2E-CFF4-4D6B-340657012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8</a:t>
            </a:fld>
            <a:endParaRPr lang="en-US"/>
          </a:p>
        </p:txBody>
      </p:sp>
    </p:spTree>
    <p:extLst>
      <p:ext uri="{BB962C8B-B14F-4D97-AF65-F5344CB8AC3E}">
        <p14:creationId xmlns:p14="http://schemas.microsoft.com/office/powerpoint/2010/main" val="142856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FA0E47-7E8D-ED45-A6B5-8CAE41E7DCB4}"/>
              </a:ext>
            </a:extLst>
          </p:cNvPr>
          <p:cNvSpPr>
            <a:spLocks noGrp="1"/>
          </p:cNvSpPr>
          <p:nvPr>
            <p:ph type="title"/>
          </p:nvPr>
        </p:nvSpPr>
        <p:spPr>
          <a:xfrm>
            <a:off x="856754" y="455810"/>
            <a:ext cx="11215535" cy="792164"/>
          </a:xfrm>
        </p:spPr>
        <p:txBody>
          <a:bodyPr/>
          <a:lstStyle/>
          <a:p>
            <a:r>
              <a:rPr lang="en-US" b="1" dirty="0"/>
              <a:t>Yuki: A budget analyst who has ADHD</a:t>
            </a:r>
          </a:p>
        </p:txBody>
      </p:sp>
      <p:pic>
        <p:nvPicPr>
          <p:cNvPr id="7" name="Content Placeholder 6" descr="Japanese woman in a t-shirt and leggings, standing in a tree pose with one leg up and her arms in the air. ">
            <a:extLst>
              <a:ext uri="{FF2B5EF4-FFF2-40B4-BE49-F238E27FC236}">
                <a16:creationId xmlns:a16="http://schemas.microsoft.com/office/drawing/2014/main" id="{41E509AC-7E4B-E74A-B28A-3E2E61EB08B4}"/>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a:stretch/>
        </p:blipFill>
        <p:spPr>
          <a:xfrm>
            <a:off x="885987" y="1636441"/>
            <a:ext cx="3064326" cy="4530603"/>
          </a:xfrm>
          <a:prstGeom prst="rect">
            <a:avLst/>
          </a:prstGeom>
        </p:spPr>
      </p:pic>
      <p:sp>
        <p:nvSpPr>
          <p:cNvPr id="9" name="TextBox 8">
            <a:extLst>
              <a:ext uri="{FF2B5EF4-FFF2-40B4-BE49-F238E27FC236}">
                <a16:creationId xmlns:a16="http://schemas.microsoft.com/office/drawing/2014/main" id="{725AB4DF-2057-2C48-B120-17496103B8B8}"/>
              </a:ext>
            </a:extLst>
          </p:cNvPr>
          <p:cNvSpPr txBox="1"/>
          <p:nvPr/>
        </p:nvSpPr>
        <p:spPr>
          <a:xfrm>
            <a:off x="4639670" y="1575161"/>
            <a:ext cx="7314344" cy="4708981"/>
          </a:xfrm>
          <a:prstGeom prst="rect">
            <a:avLst/>
          </a:prstGeom>
          <a:noFill/>
        </p:spPr>
        <p:txBody>
          <a:bodyPr wrap="square">
            <a:spAutoFit/>
          </a:bodyPr>
          <a:lstStyle/>
          <a:p>
            <a:r>
              <a:rPr lang="en-US" sz="2000" b="1" dirty="0">
                <a:solidFill>
                  <a:srgbClr val="000000"/>
                </a:solidFill>
                <a:latin typeface="Arial" panose="020B0604020202020204" pitchFamily="34" charset="0"/>
              </a:rPr>
              <a:t>Problem:</a:t>
            </a:r>
            <a:r>
              <a:rPr lang="en-US" sz="2000" dirty="0">
                <a:solidFill>
                  <a:srgbClr val="000000"/>
                </a:solidFill>
                <a:latin typeface="Arial" panose="020B0604020202020204" pitchFamily="34" charset="0"/>
              </a:rPr>
              <a:t> </a:t>
            </a:r>
            <a:r>
              <a:rPr lang="en-US" sz="2000" dirty="0"/>
              <a:t>As a slow reader it takes me ages to read through badly structured text and I often miss important information.</a:t>
            </a:r>
          </a:p>
          <a:p>
            <a:endParaRPr lang="en-US" sz="2000"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Works well:</a:t>
            </a:r>
            <a:r>
              <a:rPr lang="en-US" sz="2000" dirty="0">
                <a:solidFill>
                  <a:srgbClr val="000000"/>
                </a:solidFill>
                <a:latin typeface="Arial" panose="020B0604020202020204" pitchFamily="34" charset="0"/>
              </a:rPr>
              <a:t> </a:t>
            </a:r>
            <a:r>
              <a:rPr lang="en-US" sz="2000" dirty="0"/>
              <a:t>The weekly budget summary has clear headings and sections that enable me to spot funding lines that need my attention better than the full report.</a:t>
            </a:r>
          </a:p>
          <a:p>
            <a:endParaRPr lang="en-US" sz="2000" dirty="0">
              <a:solidFill>
                <a:srgbClr val="000000"/>
              </a:solidFill>
            </a:endParaRPr>
          </a:p>
          <a:p>
            <a:r>
              <a:rPr lang="en-US" sz="2000" b="1" dirty="0">
                <a:solidFill>
                  <a:srgbClr val="000000"/>
                </a:solidFill>
                <a:latin typeface="Arial" panose="020B0604020202020204" pitchFamily="34" charset="0"/>
              </a:rPr>
              <a:t>Sample User Needs: </a:t>
            </a:r>
          </a:p>
          <a:p>
            <a:pPr marL="285750" indent="-285750">
              <a:buFont typeface="Arial" panose="020B0604020202020204" pitchFamily="34" charset="0"/>
              <a:buChar char="•"/>
            </a:pPr>
            <a:r>
              <a:rPr lang="en-US" sz="2000" dirty="0">
                <a:solidFill>
                  <a:srgbClr val="000000"/>
                </a:solidFill>
              </a:rPr>
              <a:t>Break media into chunks</a:t>
            </a:r>
          </a:p>
          <a:p>
            <a:pPr marL="285750" indent="-285750">
              <a:buFont typeface="Arial" panose="020B0604020202020204" pitchFamily="34" charset="0"/>
              <a:buChar char="•"/>
            </a:pPr>
            <a:r>
              <a:rPr lang="en-US" sz="2000" dirty="0">
                <a:solidFill>
                  <a:srgbClr val="000000"/>
                </a:solidFill>
              </a:rPr>
              <a:t>Provide summary of long documents and media</a:t>
            </a:r>
          </a:p>
          <a:p>
            <a:pPr marL="285750" indent="-285750">
              <a:buFont typeface="Arial" panose="020B0604020202020204" pitchFamily="34" charset="0"/>
              <a:buChar char="•"/>
            </a:pPr>
            <a:r>
              <a:rPr lang="en-US" sz="2000" dirty="0">
                <a:solidFill>
                  <a:srgbClr val="000000"/>
                </a:solidFill>
              </a:rPr>
              <a:t>Limit interruptions</a:t>
            </a:r>
          </a:p>
          <a:p>
            <a:pPr marL="285750" indent="-285750">
              <a:buFont typeface="Arial" panose="020B0604020202020204" pitchFamily="34" charset="0"/>
              <a:buChar char="•"/>
            </a:pPr>
            <a:r>
              <a:rPr lang="en-US" sz="2000" dirty="0">
                <a:solidFill>
                  <a:srgbClr val="000000"/>
                </a:solidFill>
              </a:rPr>
              <a:t>Avoid too much content</a:t>
            </a:r>
          </a:p>
          <a:p>
            <a:pPr marL="285750" indent="-285750">
              <a:buFont typeface="Arial" panose="020B0604020202020204" pitchFamily="34" charset="0"/>
              <a:buChar char="•"/>
            </a:pPr>
            <a:r>
              <a:rPr lang="en-US" sz="2000" dirty="0">
                <a:solidFill>
                  <a:srgbClr val="000000"/>
                </a:solidFill>
              </a:rPr>
              <a:t>Provide information so a user can complete and prepare for a task</a:t>
            </a:r>
          </a:p>
          <a:p>
            <a:pPr marL="285750" indent="-285750">
              <a:buFont typeface="Arial" panose="020B0604020202020204" pitchFamily="34" charset="0"/>
              <a:buChar char="•"/>
            </a:pPr>
            <a:r>
              <a:rPr lang="en-US" sz="2000" dirty="0">
                <a:solidFill>
                  <a:srgbClr val="000000"/>
                </a:solidFill>
              </a:rPr>
              <a:t>Make short critical paths</a:t>
            </a:r>
            <a:endParaRPr lang="en-US" sz="2000" dirty="0">
              <a:solidFill>
                <a:srgbClr val="000000"/>
              </a:solidFill>
              <a:latin typeface="Arial" panose="020B0604020202020204" pitchFamily="34" charset="0"/>
            </a:endParaRPr>
          </a:p>
        </p:txBody>
      </p:sp>
      <p:sp>
        <p:nvSpPr>
          <p:cNvPr id="10" name="TextBox 9"/>
          <p:cNvSpPr txBox="1"/>
          <p:nvPr/>
        </p:nvSpPr>
        <p:spPr>
          <a:xfrm>
            <a:off x="139280" y="6168580"/>
            <a:ext cx="6043518" cy="461665"/>
          </a:xfrm>
          <a:prstGeom prst="rect">
            <a:avLst/>
          </a:prstGeom>
          <a:noFill/>
        </p:spPr>
        <p:txBody>
          <a:bodyPr wrap="square" rtlCol="0">
            <a:spAutoFit/>
          </a:bodyPr>
          <a:lstStyle/>
          <a:p>
            <a:r>
              <a:rPr lang="en-US" sz="1200" dirty="0"/>
              <a:t>[Adapted from </a:t>
            </a:r>
            <a:r>
              <a:rPr lang="en-US" sz="1200" i="1" dirty="0"/>
              <a:t>Designing for People with Cognitive Disabilities (and Everyone Else), </a:t>
            </a:r>
            <a:r>
              <a:rPr lang="en-US" sz="1200" dirty="0"/>
              <a:t>Rachael Bradley Montgomery, PhD, Digital Accessibility Architect, Library of Congress]</a:t>
            </a:r>
          </a:p>
        </p:txBody>
      </p:sp>
      <p:sp>
        <p:nvSpPr>
          <p:cNvPr id="2" name="Slide Number Placeholder 5">
            <a:extLst>
              <a:ext uri="{FF2B5EF4-FFF2-40B4-BE49-F238E27FC236}">
                <a16:creationId xmlns:a16="http://schemas.microsoft.com/office/drawing/2014/main" id="{80F43765-5EB0-CFFB-18C9-95CB893CE1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5E2CD-E8A2-4805-8078-2FA340159F83}" type="slidenum">
              <a:rPr lang="en-US" smtClean="0"/>
              <a:t>9</a:t>
            </a:fld>
            <a:endParaRPr lang="en-US"/>
          </a:p>
        </p:txBody>
      </p:sp>
    </p:spTree>
    <p:extLst>
      <p:ext uri="{BB962C8B-B14F-4D97-AF65-F5344CB8AC3E}">
        <p14:creationId xmlns:p14="http://schemas.microsoft.com/office/powerpoint/2010/main" val="2133242465"/>
      </p:ext>
    </p:extLst>
  </p:cSld>
  <p:clrMapOvr>
    <a:masterClrMapping/>
  </p:clrMapOvr>
</p:sld>
</file>

<file path=ppt/theme/theme1.xml><?xml version="1.0" encoding="utf-8"?>
<a:theme xmlns:a="http://schemas.openxmlformats.org/drawingml/2006/main" name="1_Office Theme">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059B3369-3F0F-499C-9EE7-8EC46B6E8A79}">
  <ds:schemaRefs>
    <ds:schemaRef ds:uri="http://purl.org/dc/terms/"/>
    <ds:schemaRef ds:uri="http://schemas.microsoft.com/office/2006/documentManagement/types"/>
    <ds:schemaRef ds:uri="http://schemas.openxmlformats.org/package/2006/metadata/core-properties"/>
    <ds:schemaRef ds:uri="230e9df3-be65-4c73-a93b-d1236ebd677e"/>
    <ds:schemaRef ds:uri="71af3243-3dd4-4a8d-8c0d-dd76da1f02a5"/>
    <ds:schemaRef ds:uri="http://purl.org/dc/elements/1.1/"/>
    <ds:schemaRef ds:uri="http://purl.org/dc/dcmitype/"/>
    <ds:schemaRef ds:uri="http://schemas.microsoft.com/sharepoint/v3"/>
    <ds:schemaRef ds:uri="http://www.w3.org/XML/1998/namespace"/>
    <ds:schemaRef ds:uri="http://schemas.microsoft.com/office/infopath/2007/PartnerControl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5015</TotalTime>
  <Words>1551</Words>
  <Application>Microsoft Office PowerPoint</Application>
  <PresentationFormat>Widescreen</PresentationFormat>
  <Paragraphs>173</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Tisa Offc Serif Pro</vt:lpstr>
      <vt:lpstr>Univers</vt:lpstr>
      <vt:lpstr>Univers Light</vt:lpstr>
      <vt:lpstr>Univers LT Std 45 Light</vt:lpstr>
      <vt:lpstr>1_Office Theme</vt:lpstr>
      <vt:lpstr>Custom Design</vt:lpstr>
      <vt:lpstr>Operation Rising Tide</vt:lpstr>
      <vt:lpstr>Disability Accommodations Open Doors for Everyone</vt:lpstr>
      <vt:lpstr>Hypothesis</vt:lpstr>
      <vt:lpstr>Functional needs: Cognitive &amp; learning disabilities</vt:lpstr>
      <vt:lpstr>Related situational or temporary disabilities</vt:lpstr>
      <vt:lpstr>Tal: Contract specialist with dyslexia, impaired eye hand coordination</vt:lpstr>
      <vt:lpstr>Jonathan: Supervisor with dyscalculia</vt:lpstr>
      <vt:lpstr>Amy: Autistic computer scientist</vt:lpstr>
      <vt:lpstr>Yuki: A budget analyst who has ADHD</vt:lpstr>
      <vt:lpstr>Law, Policy, Standards, and Guidelines for Cognitive Disability Accommodations</vt:lpstr>
      <vt:lpstr>Making Content Usable for People with Cognitive and Learning Disabilities </vt:lpstr>
      <vt:lpstr>Practical Implementation via the System Usability Scale</vt:lpstr>
      <vt:lpstr>Federal Government systems need to be usable!</vt:lpstr>
      <vt:lpstr>Usability investments pay dividends!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Rising Tide Usability Through Disability Accommodations</dc:title>
  <dc:creator>Gordon Banks</dc:creator>
  <cp:lastModifiedBy>JeannieYoon</cp:lastModifiedBy>
  <cp:revision>123</cp:revision>
  <dcterms:created xsi:type="dcterms:W3CDTF">2023-01-09T02:28:46Z</dcterms:created>
  <dcterms:modified xsi:type="dcterms:W3CDTF">2023-06-13T18:14:08Z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