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Lato" panose="020F0502020204030203" pitchFamily="34" charset="0"/>
      <p:regular r:id="rId45"/>
      <p:bold r:id="rId46"/>
      <p:italic r:id="rId47"/>
      <p:boldItalic r:id="rId48"/>
    </p:embeddedFont>
    <p:embeddedFont>
      <p:font typeface="Lato Light" panose="020F050202020403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EF43BC-F713-4EC3-AFB7-4E7ACA13E5F9}">
  <a:tblStyle styleId="{63EF43BC-F713-4EC3-AFB7-4E7ACA13E5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0" y="64"/>
      </p:cViewPr>
      <p:guideLst>
        <p:guide orient="horz" pos="5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76f9014c3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76f9014c3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13d48d5f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13d48d5f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013d48d5f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013d48d5f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013d48d5f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013d48d5f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013d48d5f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013d48d5f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13d48d5f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013d48d5f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300"/>
              </a:spcBef>
              <a:spcAft>
                <a:spcPts val="60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013d48d5f5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013d48d5f5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013d48d5f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013d48d5f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013d48d5f5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013d48d5f5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Blair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78419cedd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178419ceddc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dk1"/>
                </a:solidFill>
                <a:latin typeface="Lato"/>
                <a:ea typeface="Lato"/>
                <a:cs typeface="Lato"/>
                <a:sym typeface="Lato"/>
              </a:rPr>
              <a:t>By model form, we mean project we did before that would be hosted on the OES website </a:t>
            </a:r>
            <a:endParaRPr sz="1000" b="0" i="0" u="none" strike="noStrike" cap="none">
              <a:solidFill>
                <a:schemeClr val="dk1"/>
              </a:solidFill>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c8ac0a96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c8ac0a96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10f656f3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10f656f3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78419cedd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78419ced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Collaboration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a92203ab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a92203ab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10f656f30d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210f656f30d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3401b3032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13401b3032c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76f9014c37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76f9014c37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013d48d5f5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2013d48d5f5_0_10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dk1"/>
                </a:solidFill>
                <a:latin typeface="Lato"/>
                <a:ea typeface="Lato"/>
                <a:cs typeface="Lato"/>
                <a:sym typeface="Lato"/>
              </a:rPr>
              <a:t>Need to fix this slide</a:t>
            </a:r>
            <a:endParaRPr sz="1000" b="0" i="0" u="none" strike="noStrike" cap="none">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fe5e97421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g1fe5e97421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ffcb7c46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1ffcb7c46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chemeClr val="dk1"/>
              </a:buClr>
              <a:buSzPts val="1000"/>
              <a:buFont typeface="Lato"/>
              <a:buChar char="●"/>
            </a:pPr>
            <a:endParaRPr sz="1000">
              <a:solidFill>
                <a:schemeClr val="dk1"/>
              </a:solidFill>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dd678adf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g1dd678adf2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10f656f30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10f656f3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section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dd627637c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dd627637c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10f656f30d_0_10:notes"/>
          <p:cNvSpPr>
            <a:spLocks noGrp="1" noRot="1" noChangeAspect="1"/>
          </p:cNvSpPr>
          <p:nvPr>
            <p:ph type="sldImg" idx="2"/>
          </p:nvPr>
        </p:nvSpPr>
        <p:spPr>
          <a:xfrm>
            <a:off x="38135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10f656f3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Lato"/>
              <a:buChar char="●"/>
            </a:pPr>
            <a:r>
              <a:rPr lang="en" sz="1200">
                <a:solidFill>
                  <a:schemeClr val="dk1"/>
                </a:solidFill>
                <a:highlight>
                  <a:schemeClr val="lt1"/>
                </a:highlight>
              </a:rPr>
              <a:t>Vendors who sell goods or services to the government need to pay a </a:t>
            </a:r>
            <a:r>
              <a:rPr lang="en" sz="1200" b="1">
                <a:solidFill>
                  <a:schemeClr val="dk1"/>
                </a:solidFill>
                <a:highlight>
                  <a:schemeClr val="lt1"/>
                </a:highlight>
              </a:rPr>
              <a:t>fee</a:t>
            </a:r>
            <a:r>
              <a:rPr lang="en" sz="1200">
                <a:solidFill>
                  <a:schemeClr val="dk1"/>
                </a:solidFill>
                <a:highlight>
                  <a:schemeClr val="lt1"/>
                </a:highlight>
              </a:rPr>
              <a:t>, </a:t>
            </a:r>
            <a:r>
              <a:rPr lang="en" sz="1200" i="1">
                <a:solidFill>
                  <a:schemeClr val="dk1"/>
                </a:solidFill>
                <a:highlight>
                  <a:schemeClr val="lt1"/>
                </a:highlight>
              </a:rPr>
              <a:t>the Industrial Funding Fee</a:t>
            </a:r>
            <a:r>
              <a:rPr lang="en" sz="1200">
                <a:solidFill>
                  <a:schemeClr val="dk1"/>
                </a:solidFill>
                <a:highlight>
                  <a:schemeClr val="lt1"/>
                </a:highlight>
              </a:rPr>
              <a:t>, that covers </a:t>
            </a:r>
            <a:r>
              <a:rPr lang="en" sz="1200" b="1">
                <a:solidFill>
                  <a:schemeClr val="dk1"/>
                </a:solidFill>
                <a:highlight>
                  <a:schemeClr val="lt1"/>
                </a:highlight>
              </a:rPr>
              <a:t>program operation costs</a:t>
            </a:r>
            <a:r>
              <a:rPr lang="en" sz="1200">
                <a:solidFill>
                  <a:schemeClr val="dk1"/>
                </a:solidFill>
                <a:highlight>
                  <a:schemeClr val="lt1"/>
                </a:highlight>
              </a:rPr>
              <a:t> (0.75 percent of quarterly sales).</a:t>
            </a:r>
            <a:endParaRPr sz="1200">
              <a:solidFill>
                <a:schemeClr val="dk1"/>
              </a:solidFill>
              <a:highlight>
                <a:schemeClr val="lt1"/>
              </a:highlight>
            </a:endParaRPr>
          </a:p>
          <a:p>
            <a:pPr marL="457200" lvl="0" indent="-304800" algn="l" rtl="0">
              <a:lnSpc>
                <a:spcPct val="115000"/>
              </a:lnSpc>
              <a:spcBef>
                <a:spcPts val="0"/>
              </a:spcBef>
              <a:spcAft>
                <a:spcPts val="0"/>
              </a:spcAft>
              <a:buClr>
                <a:schemeClr val="dk1"/>
              </a:buClr>
              <a:buSzPts val="1200"/>
              <a:buFont typeface="Lato"/>
              <a:buChar char="●"/>
            </a:pPr>
            <a:r>
              <a:rPr lang="en" sz="1200">
                <a:solidFill>
                  <a:schemeClr val="dk1"/>
                </a:solidFill>
                <a:highlight>
                  <a:schemeClr val="lt1"/>
                </a:highlight>
              </a:rPr>
              <a:t>To accurately determine how much vendors sold, and thus the correct IFF amount, the</a:t>
            </a:r>
            <a:r>
              <a:rPr lang="en" sz="1200" b="1">
                <a:solidFill>
                  <a:schemeClr val="dk1"/>
                </a:solidFill>
                <a:highlight>
                  <a:schemeClr val="lt1"/>
                </a:highlight>
              </a:rPr>
              <a:t> government uses a website where vendors are asked to</a:t>
            </a:r>
            <a:r>
              <a:rPr lang="en" sz="1200" b="1" u="sng">
                <a:solidFill>
                  <a:schemeClr val="dk1"/>
                </a:solidFill>
                <a:highlight>
                  <a:schemeClr val="lt1"/>
                </a:highlight>
              </a:rPr>
              <a:t> self-report</a:t>
            </a:r>
            <a:r>
              <a:rPr lang="en" sz="1200" b="1">
                <a:solidFill>
                  <a:schemeClr val="dk1"/>
                </a:solidFill>
                <a:highlight>
                  <a:schemeClr val="lt1"/>
                </a:highlight>
              </a:rPr>
              <a:t> the quantity of total sales</a:t>
            </a:r>
            <a:r>
              <a:rPr lang="en" sz="1200">
                <a:solidFill>
                  <a:schemeClr val="dk1"/>
                </a:solidFill>
                <a:highlight>
                  <a:schemeClr val="lt1"/>
                </a:highlight>
              </a:rPr>
              <a:t>. </a:t>
            </a:r>
            <a:endParaRPr sz="1200">
              <a:solidFill>
                <a:schemeClr val="dk1"/>
              </a:solidFill>
              <a:highlight>
                <a:schemeClr val="lt1"/>
              </a:highlight>
            </a:endParaRPr>
          </a:p>
          <a:p>
            <a:pPr marL="457200" lvl="0" indent="-304800" algn="l" rtl="0">
              <a:lnSpc>
                <a:spcPct val="115000"/>
              </a:lnSpc>
              <a:spcBef>
                <a:spcPts val="0"/>
              </a:spcBef>
              <a:spcAft>
                <a:spcPts val="0"/>
              </a:spcAft>
              <a:buClr>
                <a:schemeClr val="dk1"/>
              </a:buClr>
              <a:buSzPts val="1200"/>
              <a:buFont typeface="Lato"/>
              <a:buChar char="●"/>
            </a:pPr>
            <a:r>
              <a:rPr lang="en" sz="1200">
                <a:solidFill>
                  <a:schemeClr val="dk1"/>
                </a:solidFill>
                <a:highlight>
                  <a:schemeClr val="lt1"/>
                </a:highlight>
              </a:rPr>
              <a:t>Like for many government programs that rely on the people’s self-reports, the </a:t>
            </a:r>
            <a:r>
              <a:rPr lang="en" sz="1200" b="1">
                <a:solidFill>
                  <a:schemeClr val="dk1"/>
                </a:solidFill>
                <a:highlight>
                  <a:schemeClr val="lt1"/>
                </a:highlight>
              </a:rPr>
              <a:t>government cannot directly verify the accuracy of these  sales reports</a:t>
            </a:r>
            <a:r>
              <a:rPr lang="en" sz="1200">
                <a:solidFill>
                  <a:schemeClr val="dk1"/>
                </a:solidFill>
                <a:highlight>
                  <a:schemeClr val="lt1"/>
                </a:highlight>
              </a:rPr>
              <a:t>.  </a:t>
            </a:r>
            <a:r>
              <a:rPr lang="en" sz="1200" b="1">
                <a:solidFill>
                  <a:schemeClr val="dk1"/>
                </a:solidFill>
                <a:highlight>
                  <a:schemeClr val="lt1"/>
                </a:highlight>
              </a:rPr>
              <a:t>→</a:t>
            </a:r>
            <a:r>
              <a:rPr lang="en" sz="1200">
                <a:solidFill>
                  <a:schemeClr val="dk1"/>
                </a:solidFill>
                <a:highlight>
                  <a:schemeClr val="lt1"/>
                </a:highlight>
              </a:rPr>
              <a:t>  Reporting errors can cost the government substantial dollar amounts.</a:t>
            </a:r>
            <a:endParaRPr sz="1200">
              <a:solidFill>
                <a:schemeClr val="dk1"/>
              </a:solidFill>
              <a:highlight>
                <a:schemeClr val="lt1"/>
              </a:highlight>
            </a:endParaRPr>
          </a:p>
          <a:p>
            <a:pPr marL="457200" lvl="0" indent="-304800" algn="l" rtl="0">
              <a:lnSpc>
                <a:spcPct val="115000"/>
              </a:lnSpc>
              <a:spcBef>
                <a:spcPts val="0"/>
              </a:spcBef>
              <a:spcAft>
                <a:spcPts val="0"/>
              </a:spcAft>
              <a:buClr>
                <a:schemeClr val="dk1"/>
              </a:buClr>
              <a:buSzPts val="1200"/>
              <a:buFont typeface="Lato"/>
              <a:buChar char="●"/>
            </a:pPr>
            <a:r>
              <a:rPr lang="en" sz="1200">
                <a:solidFill>
                  <a:schemeClr val="dk1"/>
                </a:solidFill>
                <a:highlight>
                  <a:schemeClr val="lt1"/>
                </a:highlight>
              </a:rPr>
              <a:t>To </a:t>
            </a:r>
            <a:r>
              <a:rPr lang="en" sz="1200" b="1">
                <a:solidFill>
                  <a:schemeClr val="dk1"/>
                </a:solidFill>
                <a:highlight>
                  <a:schemeClr val="lt1"/>
                </a:highlight>
              </a:rPr>
              <a:t>reduce improper sales reporting</a:t>
            </a:r>
            <a:r>
              <a:rPr lang="en" sz="1200">
                <a:solidFill>
                  <a:schemeClr val="dk1"/>
                </a:solidFill>
                <a:highlight>
                  <a:schemeClr val="lt1"/>
                </a:highlight>
              </a:rPr>
              <a:t> by vendors, we used </a:t>
            </a:r>
            <a:r>
              <a:rPr lang="en" sz="1200" b="1">
                <a:solidFill>
                  <a:schemeClr val="dk1"/>
                </a:solidFill>
                <a:highlight>
                  <a:schemeClr val="lt1"/>
                </a:highlight>
              </a:rPr>
              <a:t>behavioral insights as a strategy to curb improper sales reports</a:t>
            </a:r>
            <a:r>
              <a:rPr lang="en" sz="1200">
                <a:solidFill>
                  <a:schemeClr val="dk1"/>
                </a:solidFill>
                <a:highlight>
                  <a:schemeClr val="lt1"/>
                </a:highlight>
              </a:rPr>
              <a:t>. </a:t>
            </a:r>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10f656f30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210f656f30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10f656f30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10f656f30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10f656f30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10f656f30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10f656f30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10f656f30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After redesigning the data entry form, we tested its effectiveness.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About </a:t>
            </a:r>
            <a:r>
              <a:rPr lang="en" sz="1200" b="1">
                <a:solidFill>
                  <a:schemeClr val="dk1"/>
                </a:solidFill>
              </a:rPr>
              <a:t>18,500 vendors</a:t>
            </a:r>
            <a:r>
              <a:rPr lang="en" sz="1200">
                <a:solidFill>
                  <a:schemeClr val="dk1"/>
                </a:solidFill>
              </a:rPr>
              <a:t> were randomly assigned to one of two different online forms: </a:t>
            </a:r>
            <a:endParaRPr sz="1200">
              <a:solidFill>
                <a:schemeClr val="dk1"/>
              </a:solidFill>
            </a:endParaRPr>
          </a:p>
          <a:p>
            <a:pPr marL="914400" lvl="1" indent="-304800" algn="l" rtl="0">
              <a:lnSpc>
                <a:spcPct val="115000"/>
              </a:lnSpc>
              <a:spcBef>
                <a:spcPts val="0"/>
              </a:spcBef>
              <a:spcAft>
                <a:spcPts val="0"/>
              </a:spcAft>
              <a:buClr>
                <a:schemeClr val="dk1"/>
              </a:buClr>
              <a:buSzPts val="1200"/>
              <a:buAutoNum type="alphaLcPeriod"/>
            </a:pPr>
            <a:r>
              <a:rPr lang="en" sz="1200">
                <a:solidFill>
                  <a:schemeClr val="dk1"/>
                </a:solidFill>
              </a:rPr>
              <a:t>The</a:t>
            </a:r>
            <a:r>
              <a:rPr lang="en" sz="1200" b="1">
                <a:solidFill>
                  <a:schemeClr val="dk1"/>
                </a:solidFill>
              </a:rPr>
              <a:t> status-quo of the reporting system</a:t>
            </a:r>
            <a:r>
              <a:rPr lang="en" sz="1200">
                <a:solidFill>
                  <a:schemeClr val="dk1"/>
                </a:solidFill>
              </a:rPr>
              <a:t> with no signature box; </a:t>
            </a:r>
            <a:r>
              <a:rPr lang="en" sz="1200" i="1">
                <a:solidFill>
                  <a:schemeClr val="dk1"/>
                </a:solidFill>
              </a:rPr>
              <a:t>this is what we call the “control group”</a:t>
            </a:r>
            <a:r>
              <a:rPr lang="en" sz="1200">
                <a:solidFill>
                  <a:schemeClr val="dk1"/>
                </a:solidFill>
              </a:rPr>
              <a:t> </a:t>
            </a:r>
            <a:r>
              <a:rPr lang="en" sz="1200" i="1">
                <a:solidFill>
                  <a:schemeClr val="dk1"/>
                </a:solidFill>
              </a:rPr>
              <a:t> </a:t>
            </a:r>
            <a:r>
              <a:rPr lang="en" sz="1200">
                <a:solidFill>
                  <a:schemeClr val="dk1"/>
                </a:solidFill>
              </a:rPr>
              <a:t>OR</a:t>
            </a:r>
            <a:endParaRPr sz="1200">
              <a:solidFill>
                <a:schemeClr val="dk1"/>
              </a:solidFill>
            </a:endParaRPr>
          </a:p>
          <a:p>
            <a:pPr marL="914400" lvl="1" indent="-304800" algn="l" rtl="0">
              <a:lnSpc>
                <a:spcPct val="115000"/>
              </a:lnSpc>
              <a:spcBef>
                <a:spcPts val="0"/>
              </a:spcBef>
              <a:spcAft>
                <a:spcPts val="0"/>
              </a:spcAft>
              <a:buClr>
                <a:schemeClr val="dk1"/>
              </a:buClr>
              <a:buSzPts val="1200"/>
              <a:buAutoNum type="alphaLcPeriod"/>
            </a:pPr>
            <a:r>
              <a:rPr lang="en" sz="1200">
                <a:solidFill>
                  <a:schemeClr val="dk1"/>
                </a:solidFill>
              </a:rPr>
              <a:t>The modified interface with the </a:t>
            </a:r>
            <a:r>
              <a:rPr lang="en" sz="1200" b="1">
                <a:solidFill>
                  <a:schemeClr val="dk1"/>
                </a:solidFill>
              </a:rPr>
              <a:t>electronic signature box  *before* sales are reported</a:t>
            </a:r>
            <a:r>
              <a:rPr lang="en" sz="1200">
                <a:solidFill>
                  <a:schemeClr val="dk1"/>
                </a:solidFill>
              </a:rPr>
              <a:t>. </a:t>
            </a:r>
            <a:r>
              <a:rPr lang="en" sz="1200" i="1">
                <a:solidFill>
                  <a:schemeClr val="dk1"/>
                </a:solidFill>
              </a:rPr>
              <a:t>The treatment group.</a:t>
            </a:r>
            <a:endParaRPr sz="1200" i="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We find that </a:t>
            </a:r>
            <a:r>
              <a:rPr lang="en" sz="1200">
                <a:solidFill>
                  <a:schemeClr val="dk1"/>
                </a:solidFill>
                <a:highlight>
                  <a:schemeClr val="lt1"/>
                </a:highlight>
              </a:rPr>
              <a:t>the </a:t>
            </a:r>
            <a:r>
              <a:rPr lang="en" sz="1200" b="1">
                <a:solidFill>
                  <a:schemeClr val="dk1"/>
                </a:solidFill>
                <a:highlight>
                  <a:schemeClr val="lt1"/>
                </a:highlight>
              </a:rPr>
              <a:t>median self-reported sales amount was $445 </a:t>
            </a:r>
            <a:r>
              <a:rPr lang="en" sz="1200">
                <a:solidFill>
                  <a:schemeClr val="dk1"/>
                </a:solidFill>
                <a:highlight>
                  <a:schemeClr val="lt1"/>
                </a:highlight>
              </a:rPr>
              <a:t>higher for vendors signing at the top of the form (in the first quarter after the change was implemented).</a:t>
            </a:r>
            <a:endParaRPr sz="1200">
              <a:solidFill>
                <a:schemeClr val="dk1"/>
              </a:solidFill>
              <a:highlight>
                <a:schemeClr val="lt1"/>
              </a:highlight>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chemeClr val="lt1"/>
                </a:highlight>
              </a:rPr>
              <a:t>This translates into an </a:t>
            </a:r>
            <a:r>
              <a:rPr lang="en" sz="1200" b="1">
                <a:solidFill>
                  <a:schemeClr val="dk1"/>
                </a:solidFill>
                <a:highlight>
                  <a:schemeClr val="lt1"/>
                </a:highlight>
              </a:rPr>
              <a:t>extra $1.59 million in IFF </a:t>
            </a:r>
            <a:r>
              <a:rPr lang="en" sz="1200">
                <a:solidFill>
                  <a:schemeClr val="dk1"/>
                </a:solidFill>
                <a:highlight>
                  <a:schemeClr val="lt1"/>
                </a:highlight>
              </a:rPr>
              <a:t>paid to the government in a single quarter. However, in subsequent quarters the difference between the groups was no longer statistically significant. </a:t>
            </a:r>
            <a:endParaRPr sz="1200">
              <a:solidFill>
                <a:schemeClr val="dk1"/>
              </a:solidFill>
              <a:highlight>
                <a:schemeClr val="lt1"/>
              </a:highlight>
            </a:endParaRPr>
          </a:p>
          <a:p>
            <a:pPr marL="0" lvl="0" indent="0" algn="l" rtl="0">
              <a:lnSpc>
                <a:spcPct val="115000"/>
              </a:lnSpc>
              <a:spcBef>
                <a:spcPts val="0"/>
              </a:spcBef>
              <a:spcAft>
                <a:spcPts val="0"/>
              </a:spcAft>
              <a:buNone/>
            </a:pPr>
            <a:endParaRPr sz="1200">
              <a:solidFill>
                <a:schemeClr val="dk1"/>
              </a:solidFill>
              <a:highlight>
                <a:schemeClr val="lt1"/>
              </a:highlight>
            </a:endParaRPr>
          </a:p>
          <a:p>
            <a:pPr marL="0" lvl="0" indent="0" algn="l" rtl="0">
              <a:lnSpc>
                <a:spcPct val="115000"/>
              </a:lnSpc>
              <a:spcBef>
                <a:spcPts val="0"/>
              </a:spcBef>
              <a:spcAft>
                <a:spcPts val="0"/>
              </a:spcAft>
              <a:buNone/>
            </a:pPr>
            <a:r>
              <a:rPr lang="en" sz="1200">
                <a:solidFill>
                  <a:schemeClr val="dk1"/>
                </a:solidFill>
                <a:highlight>
                  <a:schemeClr val="lt1"/>
                </a:highlight>
              </a:rPr>
              <a:t>28606628</a:t>
            </a:r>
            <a:endParaRPr sz="1200">
              <a:solidFill>
                <a:schemeClr val="dk1"/>
              </a:solidFill>
              <a:highlight>
                <a:schemeClr val="lt1"/>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0723560e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0723560e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Blair section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10f656f30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10f656f30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dd627637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dd627637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0e610a509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0e610a509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013d48d5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013d48d5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13d48d5f5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013d48d5f5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With the formal launch of the White House’s Social and Behavioral Science Team (SBST) and General Services Administration Office of Evaluation Sciences in 2015. Governments at all levels have created teams dedicated to using behavioral science to improve government services. As of last count, there are more than 200 such units globally (OECD, 2017). In 2015, Executive Order 13707 Using Behavioral Science Insights To Better Serve the American People was signed by President Barack Obama. These teams often bring diverse academic and applied expertise to more deeply understand behavioral bottlenecks and offer recommendations drawn from peer-reviewed evidence in the social and behavioral sciences.</a:t>
            </a:r>
            <a:endParaRPr sz="11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13d48d5f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2013d48d5f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1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13d48d5f5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013d48d5f5_0_8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13d48d5f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013d48d5f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13d48d5f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013d48d5f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latin typeface="Lato"/>
                <a:ea typeface="Lato"/>
                <a:cs typeface="Lato"/>
                <a:sym typeface="Lato"/>
              </a:rPr>
              <a:t>Suppose you want to measure how a program change affects payment integrity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7200" y="239475"/>
            <a:ext cx="8229900" cy="1245600"/>
          </a:xfrm>
          <a:prstGeom prst="rect">
            <a:avLst/>
          </a:prstGeom>
        </p:spPr>
        <p:txBody>
          <a:bodyPr spcFirstLastPara="1" wrap="square" lIns="91425" tIns="91425" rIns="91425" bIns="91425" anchor="t" anchorCtr="0">
            <a:normAutofit/>
          </a:bodyPr>
          <a:lstStyle>
            <a:lvl1pPr lvl="0">
              <a:spcBef>
                <a:spcPts val="0"/>
              </a:spcBef>
              <a:spcAft>
                <a:spcPts val="0"/>
              </a:spcAft>
              <a:buClr>
                <a:srgbClr val="247F9B"/>
              </a:buClr>
              <a:buSzPts val="3800"/>
              <a:buNone/>
              <a:defRPr sz="3800">
                <a:solidFill>
                  <a:srgbClr val="247F9B"/>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90750" y="1902513"/>
            <a:ext cx="3952800" cy="1046100"/>
          </a:xfrm>
          <a:prstGeom prst="rect">
            <a:avLst/>
          </a:prstGeom>
        </p:spPr>
        <p:txBody>
          <a:bodyPr spcFirstLastPara="1" wrap="square" lIns="91425" tIns="91425" rIns="91425" bIns="91425" anchor="t" anchorCtr="0">
            <a:normAutofit/>
          </a:bodyPr>
          <a:lstStyle>
            <a:lvl1pPr lvl="0" rtl="0">
              <a:lnSpc>
                <a:spcPct val="100000"/>
              </a:lnSpc>
              <a:spcBef>
                <a:spcPts val="300"/>
              </a:spcBef>
              <a:spcAft>
                <a:spcPts val="0"/>
              </a:spcAft>
              <a:buClr>
                <a:srgbClr val="0D8473"/>
              </a:buClr>
              <a:buSzPts val="1800"/>
              <a:buNone/>
              <a:defRPr>
                <a:solidFill>
                  <a:srgbClr val="0D8473"/>
                </a:solidFill>
              </a:defRPr>
            </a:lvl1pPr>
            <a:lvl2pPr lvl="1" rtl="0">
              <a:lnSpc>
                <a:spcPct val="100000"/>
              </a:lnSpc>
              <a:spcBef>
                <a:spcPts val="600"/>
              </a:spcBef>
              <a:spcAft>
                <a:spcPts val="0"/>
              </a:spcAft>
              <a:buSzPts val="1800"/>
              <a:buNone/>
              <a:defRPr sz="1800"/>
            </a:lvl2pPr>
            <a:lvl3pPr lvl="2" rtl="0">
              <a:lnSpc>
                <a:spcPct val="100000"/>
              </a:lnSpc>
              <a:spcBef>
                <a:spcPts val="300"/>
              </a:spcBef>
              <a:spcAft>
                <a:spcPts val="0"/>
              </a:spcAft>
              <a:buSzPts val="1800"/>
              <a:buNone/>
              <a:defRPr sz="1800"/>
            </a:lvl3pPr>
            <a:lvl4pPr lvl="3" rtl="0">
              <a:lnSpc>
                <a:spcPct val="100000"/>
              </a:lnSpc>
              <a:spcBef>
                <a:spcPts val="300"/>
              </a:spcBef>
              <a:spcAft>
                <a:spcPts val="0"/>
              </a:spcAft>
              <a:buSzPts val="1800"/>
              <a:buNone/>
              <a:defRPr sz="1800"/>
            </a:lvl4pPr>
            <a:lvl5pPr lvl="4" rtl="0">
              <a:lnSpc>
                <a:spcPct val="100000"/>
              </a:lnSpc>
              <a:spcBef>
                <a:spcPts val="300"/>
              </a:spcBef>
              <a:spcAft>
                <a:spcPts val="0"/>
              </a:spcAft>
              <a:buSzPts val="1800"/>
              <a:buNone/>
              <a:defRPr sz="1800"/>
            </a:lvl5pPr>
            <a:lvl6pPr lvl="5" rtl="0">
              <a:lnSpc>
                <a:spcPct val="100000"/>
              </a:lnSpc>
              <a:spcBef>
                <a:spcPts val="300"/>
              </a:spcBef>
              <a:spcAft>
                <a:spcPts val="0"/>
              </a:spcAft>
              <a:buSzPts val="1800"/>
              <a:buNone/>
              <a:defRPr sz="1800"/>
            </a:lvl6pPr>
            <a:lvl7pPr lvl="6" rtl="0">
              <a:lnSpc>
                <a:spcPct val="100000"/>
              </a:lnSpc>
              <a:spcBef>
                <a:spcPts val="300"/>
              </a:spcBef>
              <a:spcAft>
                <a:spcPts val="0"/>
              </a:spcAft>
              <a:buSzPts val="1800"/>
              <a:buNone/>
              <a:defRPr sz="1800"/>
            </a:lvl7pPr>
            <a:lvl8pPr lvl="7" rtl="0">
              <a:lnSpc>
                <a:spcPct val="100000"/>
              </a:lnSpc>
              <a:spcBef>
                <a:spcPts val="300"/>
              </a:spcBef>
              <a:spcAft>
                <a:spcPts val="0"/>
              </a:spcAft>
              <a:buSzPts val="1800"/>
              <a:buNone/>
              <a:defRPr sz="1800"/>
            </a:lvl8pPr>
            <a:lvl9pPr lvl="8" rtl="0">
              <a:lnSpc>
                <a:spcPct val="100000"/>
              </a:lnSpc>
              <a:spcBef>
                <a:spcPts val="300"/>
              </a:spcBef>
              <a:spcAft>
                <a:spcPts val="0"/>
              </a:spcAft>
              <a:buSzPts val="1800"/>
              <a:buNone/>
              <a:defRPr sz="1800"/>
            </a:lvl9pPr>
          </a:lstStyle>
          <a:p>
            <a:endParaRPr/>
          </a:p>
        </p:txBody>
      </p:sp>
      <p:pic>
        <p:nvPicPr>
          <p:cNvPr id="12" name="Google Shape;12;p2" descr="Office of Evaluation Science and General Services Administration logos" title="OES and GSA logos"/>
          <p:cNvPicPr preferRelativeResize="0"/>
          <p:nvPr/>
        </p:nvPicPr>
        <p:blipFill>
          <a:blip r:embed="rId2">
            <a:alphaModFix/>
          </a:blip>
          <a:stretch>
            <a:fillRect/>
          </a:stretch>
        </p:blipFill>
        <p:spPr>
          <a:xfrm>
            <a:off x="5163675" y="2743924"/>
            <a:ext cx="2699607" cy="1456782"/>
          </a:xfrm>
          <a:prstGeom prst="rect">
            <a:avLst/>
          </a:prstGeom>
          <a:noFill/>
          <a:ln>
            <a:noFill/>
          </a:ln>
        </p:spPr>
      </p:pic>
      <p:sp>
        <p:nvSpPr>
          <p:cNvPr id="13" name="Google Shape;13;p2"/>
          <p:cNvSpPr txBox="1">
            <a:spLocks noGrp="1"/>
          </p:cNvSpPr>
          <p:nvPr>
            <p:ph type="subTitle" idx="2"/>
          </p:nvPr>
        </p:nvSpPr>
        <p:spPr>
          <a:xfrm>
            <a:off x="390750" y="2605378"/>
            <a:ext cx="3952800" cy="2080800"/>
          </a:xfrm>
          <a:prstGeom prst="rect">
            <a:avLst/>
          </a:prstGeom>
        </p:spPr>
        <p:txBody>
          <a:bodyPr spcFirstLastPara="1" wrap="square" lIns="91425" tIns="91425" rIns="91425" bIns="91425" anchor="t" anchorCtr="0">
            <a:normAutofit/>
          </a:bodyPr>
          <a:lstStyle>
            <a:lvl1pPr lvl="0">
              <a:lnSpc>
                <a:spcPct val="100000"/>
              </a:lnSpc>
              <a:spcBef>
                <a:spcPts val="300"/>
              </a:spcBef>
              <a:spcAft>
                <a:spcPts val="0"/>
              </a:spcAft>
              <a:buClr>
                <a:srgbClr val="247F9B"/>
              </a:buClr>
              <a:buSzPts val="700"/>
              <a:buNone/>
              <a:defRPr sz="1600">
                <a:solidFill>
                  <a:srgbClr val="247F9B"/>
                </a:solidFill>
              </a:defRPr>
            </a:lvl1pPr>
            <a:lvl2pPr lvl="1">
              <a:spcBef>
                <a:spcPts val="600"/>
              </a:spcBef>
              <a:spcAft>
                <a:spcPts val="0"/>
              </a:spcAft>
              <a:buSzPts val="1400"/>
              <a:buNone/>
              <a:defRPr/>
            </a:lvl2pPr>
            <a:lvl3pPr lvl="2">
              <a:spcBef>
                <a:spcPts val="600"/>
              </a:spcBef>
              <a:spcAft>
                <a:spcPts val="0"/>
              </a:spcAft>
              <a:buSzPts val="1400"/>
              <a:buNone/>
              <a:defRPr/>
            </a:lvl3pPr>
            <a:lvl4pPr lvl="3">
              <a:spcBef>
                <a:spcPts val="600"/>
              </a:spcBef>
              <a:spcAft>
                <a:spcPts val="0"/>
              </a:spcAft>
              <a:buSzPts val="1400"/>
              <a:buNone/>
              <a:defRPr/>
            </a:lvl4pPr>
            <a:lvl5pPr lvl="4">
              <a:spcBef>
                <a:spcPts val="600"/>
              </a:spcBef>
              <a:spcAft>
                <a:spcPts val="0"/>
              </a:spcAft>
              <a:buSzPts val="1400"/>
              <a:buNone/>
              <a:defRPr/>
            </a:lvl5pPr>
            <a:lvl6pPr lvl="5">
              <a:spcBef>
                <a:spcPts val="600"/>
              </a:spcBef>
              <a:spcAft>
                <a:spcPts val="0"/>
              </a:spcAft>
              <a:buSzPts val="1400"/>
              <a:buNone/>
              <a:defRPr/>
            </a:lvl6pPr>
            <a:lvl7pPr lvl="6">
              <a:spcBef>
                <a:spcPts val="600"/>
              </a:spcBef>
              <a:spcAft>
                <a:spcPts val="0"/>
              </a:spcAft>
              <a:buSzPts val="1400"/>
              <a:buNone/>
              <a:defRPr/>
            </a:lvl7pPr>
            <a:lvl8pPr lvl="7">
              <a:spcBef>
                <a:spcPts val="600"/>
              </a:spcBef>
              <a:spcAft>
                <a:spcPts val="0"/>
              </a:spcAft>
              <a:buSzPts val="1400"/>
              <a:buNone/>
              <a:defRPr/>
            </a:lvl8pPr>
            <a:lvl9pPr lvl="8">
              <a:spcBef>
                <a:spcPts val="600"/>
              </a:spcBef>
              <a:spcAft>
                <a:spcPts val="600"/>
              </a:spcAft>
              <a:buSzPts val="1400"/>
              <a:buNone/>
              <a:defRPr/>
            </a:lvl9pPr>
          </a:lstStyle>
          <a:p>
            <a:endParaRPr/>
          </a:p>
        </p:txBody>
      </p:sp>
      <p:sp>
        <p:nvSpPr>
          <p:cNvPr id="14" name="Google Shape;14;p2"/>
          <p:cNvSpPr/>
          <p:nvPr/>
        </p:nvSpPr>
        <p:spPr>
          <a:xfrm>
            <a:off x="0" y="5022303"/>
            <a:ext cx="9144000" cy="1212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576">
          <p15:clr>
            <a:srgbClr val="FA7B17"/>
          </p15:clr>
        </p15:guide>
        <p15:guide id="4" orient="horz" pos="2952">
          <p15:clr>
            <a:srgbClr val="FA7B17"/>
          </p15:clr>
        </p15:guide>
        <p15:guide id="5" pos="2808">
          <p15:clr>
            <a:srgbClr val="FA7B17"/>
          </p15:clr>
        </p15:guide>
        <p15:guide id="6" pos="2736">
          <p15:clr>
            <a:srgbClr val="FA7B17"/>
          </p15:clr>
        </p15:guide>
        <p15:guide id="7" pos="2880">
          <p15:clr>
            <a:srgbClr val="FA7B17"/>
          </p15:clr>
        </p15:guide>
        <p15:guide id="8" pos="576">
          <p15:clr>
            <a:srgbClr val="FA7B17"/>
          </p15:clr>
        </p15:guide>
        <p15:guide id="9" orient="horz" pos="1656">
          <p15:clr>
            <a:srgbClr val="FA7B17"/>
          </p15:clr>
        </p15:guide>
        <p15:guide id="10" orient="horz" pos="129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 2-Column Layout">
  <p:cSld name="TITLE_ONLY_1">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47F9B"/>
              </a:buClr>
              <a:buSzPts val="2800"/>
              <a:buNone/>
              <a:defRPr b="1">
                <a:solidFill>
                  <a:srgbClr val="247F9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1"/>
          <p:cNvSpPr txBox="1">
            <a:spLocks noGrp="1"/>
          </p:cNvSpPr>
          <p:nvPr>
            <p:ph type="body" idx="1"/>
          </p:nvPr>
        </p:nvSpPr>
        <p:spPr>
          <a:xfrm>
            <a:off x="354350" y="1104775"/>
            <a:ext cx="3952200" cy="3405900"/>
          </a:xfrm>
          <a:prstGeom prst="rect">
            <a:avLst/>
          </a:prstGeom>
        </p:spPr>
        <p:txBody>
          <a:bodyPr spcFirstLastPara="1" wrap="square" lIns="91425" tIns="91425" rIns="91425" bIns="91425" anchor="t" anchorCtr="0">
            <a:noAutofit/>
          </a:bodyPr>
          <a:lstStyle>
            <a:lvl1pPr marL="457200" lvl="0" indent="-342900" rtl="0">
              <a:lnSpc>
                <a:spcPct val="100000"/>
              </a:lnSpc>
              <a:spcBef>
                <a:spcPts val="300"/>
              </a:spcBef>
              <a:spcAft>
                <a:spcPts val="0"/>
              </a:spcAft>
              <a:buSzPts val="1800"/>
              <a:buChar char="●"/>
              <a:defRPr/>
            </a:lvl1pPr>
            <a:lvl2pPr marL="914400" lvl="1" indent="-317500" rtl="0">
              <a:lnSpc>
                <a:spcPct val="100000"/>
              </a:lnSpc>
              <a:spcBef>
                <a:spcPts val="600"/>
              </a:spcBef>
              <a:spcAft>
                <a:spcPts val="0"/>
              </a:spcAft>
              <a:buSzPts val="1400"/>
              <a:buChar char="○"/>
              <a:defRPr/>
            </a:lvl2pPr>
            <a:lvl3pPr marL="1371600" lvl="2" indent="-317500" rtl="0">
              <a:lnSpc>
                <a:spcPct val="100000"/>
              </a:lnSpc>
              <a:spcBef>
                <a:spcPts val="600"/>
              </a:spcBef>
              <a:spcAft>
                <a:spcPts val="0"/>
              </a:spcAft>
              <a:buSzPts val="1400"/>
              <a:buChar char="■"/>
              <a:defRPr/>
            </a:lvl3pPr>
            <a:lvl4pPr marL="1828800" lvl="3" indent="-317500" rtl="0">
              <a:lnSpc>
                <a:spcPct val="100000"/>
              </a:lnSpc>
              <a:spcBef>
                <a:spcPts val="600"/>
              </a:spcBef>
              <a:spcAft>
                <a:spcPts val="0"/>
              </a:spcAft>
              <a:buSzPts val="1400"/>
              <a:buChar char="●"/>
              <a:defRPr/>
            </a:lvl4pPr>
            <a:lvl5pPr marL="2286000" lvl="4" indent="-317500" rtl="0">
              <a:lnSpc>
                <a:spcPct val="100000"/>
              </a:lnSpc>
              <a:spcBef>
                <a:spcPts val="600"/>
              </a:spcBef>
              <a:spcAft>
                <a:spcPts val="0"/>
              </a:spcAft>
              <a:buSzPts val="1400"/>
              <a:buChar char="○"/>
              <a:defRPr/>
            </a:lvl5pPr>
            <a:lvl6pPr marL="2743200" lvl="5" indent="-317500" rtl="0">
              <a:lnSpc>
                <a:spcPct val="100000"/>
              </a:lnSpc>
              <a:spcBef>
                <a:spcPts val="600"/>
              </a:spcBef>
              <a:spcAft>
                <a:spcPts val="0"/>
              </a:spcAft>
              <a:buSzPts val="1400"/>
              <a:buChar char="■"/>
              <a:defRPr/>
            </a:lvl6pPr>
            <a:lvl7pPr marL="3200400" lvl="6" indent="-317500" rtl="0">
              <a:lnSpc>
                <a:spcPct val="100000"/>
              </a:lnSpc>
              <a:spcBef>
                <a:spcPts val="600"/>
              </a:spcBef>
              <a:spcAft>
                <a:spcPts val="0"/>
              </a:spcAft>
              <a:buSzPts val="1400"/>
              <a:buChar char="●"/>
              <a:defRPr/>
            </a:lvl7pPr>
            <a:lvl8pPr marL="3657600" lvl="7" indent="-317500" rtl="0">
              <a:lnSpc>
                <a:spcPct val="100000"/>
              </a:lnSpc>
              <a:spcBef>
                <a:spcPts val="600"/>
              </a:spcBef>
              <a:spcAft>
                <a:spcPts val="0"/>
              </a:spcAft>
              <a:buSzPts val="1400"/>
              <a:buChar char="○"/>
              <a:defRPr/>
            </a:lvl8pPr>
            <a:lvl9pPr marL="4114800" lvl="8" indent="-317500" rtl="0">
              <a:lnSpc>
                <a:spcPct val="100000"/>
              </a:lnSpc>
              <a:spcBef>
                <a:spcPts val="600"/>
              </a:spcBef>
              <a:spcAft>
                <a:spcPts val="600"/>
              </a:spcAft>
              <a:buSzPts val="1400"/>
              <a:buChar char="■"/>
              <a:defRPr/>
            </a:lvl9pPr>
          </a:lstStyle>
          <a:p>
            <a:endParaRPr/>
          </a:p>
        </p:txBody>
      </p:sp>
      <p:sp>
        <p:nvSpPr>
          <p:cNvPr id="54" name="Google Shape;54;p11"/>
          <p:cNvSpPr txBox="1">
            <a:spLocks noGrp="1"/>
          </p:cNvSpPr>
          <p:nvPr>
            <p:ph type="body" idx="2"/>
          </p:nvPr>
        </p:nvSpPr>
        <p:spPr>
          <a:xfrm>
            <a:off x="4723200" y="1104763"/>
            <a:ext cx="3963600" cy="3405900"/>
          </a:xfrm>
          <a:prstGeom prst="rect">
            <a:avLst/>
          </a:prstGeom>
        </p:spPr>
        <p:txBody>
          <a:bodyPr spcFirstLastPara="1" wrap="square" lIns="91425" tIns="91425" rIns="91425" bIns="91425" anchor="t" anchorCtr="0">
            <a:noAutofit/>
          </a:bodyPr>
          <a:lstStyle>
            <a:lvl1pPr marL="457200" lvl="0" indent="-342900" rtl="0">
              <a:lnSpc>
                <a:spcPct val="100000"/>
              </a:lnSpc>
              <a:spcBef>
                <a:spcPts val="300"/>
              </a:spcBef>
              <a:spcAft>
                <a:spcPts val="0"/>
              </a:spcAft>
              <a:buSzPts val="1800"/>
              <a:buChar char="●"/>
              <a:defRPr/>
            </a:lvl1pPr>
            <a:lvl2pPr marL="914400" lvl="1" indent="-317500" rtl="0">
              <a:lnSpc>
                <a:spcPct val="100000"/>
              </a:lnSpc>
              <a:spcBef>
                <a:spcPts val="600"/>
              </a:spcBef>
              <a:spcAft>
                <a:spcPts val="0"/>
              </a:spcAft>
              <a:buSzPts val="1400"/>
              <a:buChar char="○"/>
              <a:defRPr/>
            </a:lvl2pPr>
            <a:lvl3pPr marL="1371600" lvl="2" indent="-317500" rtl="0">
              <a:lnSpc>
                <a:spcPct val="100000"/>
              </a:lnSpc>
              <a:spcBef>
                <a:spcPts val="600"/>
              </a:spcBef>
              <a:spcAft>
                <a:spcPts val="0"/>
              </a:spcAft>
              <a:buSzPts val="1400"/>
              <a:buChar char="■"/>
              <a:defRPr/>
            </a:lvl3pPr>
            <a:lvl4pPr marL="1828800" lvl="3" indent="-317500" rtl="0">
              <a:lnSpc>
                <a:spcPct val="100000"/>
              </a:lnSpc>
              <a:spcBef>
                <a:spcPts val="600"/>
              </a:spcBef>
              <a:spcAft>
                <a:spcPts val="0"/>
              </a:spcAft>
              <a:buSzPts val="1400"/>
              <a:buChar char="●"/>
              <a:defRPr/>
            </a:lvl4pPr>
            <a:lvl5pPr marL="2286000" lvl="4" indent="-317500" rtl="0">
              <a:lnSpc>
                <a:spcPct val="100000"/>
              </a:lnSpc>
              <a:spcBef>
                <a:spcPts val="600"/>
              </a:spcBef>
              <a:spcAft>
                <a:spcPts val="0"/>
              </a:spcAft>
              <a:buSzPts val="1400"/>
              <a:buChar char="○"/>
              <a:defRPr/>
            </a:lvl5pPr>
            <a:lvl6pPr marL="2743200" lvl="5" indent="-317500" rtl="0">
              <a:lnSpc>
                <a:spcPct val="100000"/>
              </a:lnSpc>
              <a:spcBef>
                <a:spcPts val="600"/>
              </a:spcBef>
              <a:spcAft>
                <a:spcPts val="0"/>
              </a:spcAft>
              <a:buSzPts val="1400"/>
              <a:buChar char="■"/>
              <a:defRPr/>
            </a:lvl6pPr>
            <a:lvl7pPr marL="3200400" lvl="6" indent="-317500" rtl="0">
              <a:lnSpc>
                <a:spcPct val="100000"/>
              </a:lnSpc>
              <a:spcBef>
                <a:spcPts val="600"/>
              </a:spcBef>
              <a:spcAft>
                <a:spcPts val="0"/>
              </a:spcAft>
              <a:buSzPts val="1400"/>
              <a:buChar char="●"/>
              <a:defRPr/>
            </a:lvl7pPr>
            <a:lvl8pPr marL="3657600" lvl="7" indent="-317500" rtl="0">
              <a:lnSpc>
                <a:spcPct val="100000"/>
              </a:lnSpc>
              <a:spcBef>
                <a:spcPts val="600"/>
              </a:spcBef>
              <a:spcAft>
                <a:spcPts val="0"/>
              </a:spcAft>
              <a:buSzPts val="1400"/>
              <a:buChar char="○"/>
              <a:defRPr/>
            </a:lvl8pPr>
            <a:lvl9pPr marL="4114800" lvl="8" indent="-317500" rtl="0">
              <a:lnSpc>
                <a:spcPct val="100000"/>
              </a:lnSpc>
              <a:spcBef>
                <a:spcPts val="600"/>
              </a:spcBef>
              <a:spcAft>
                <a:spcPts val="600"/>
              </a:spcAft>
              <a:buSzPts val="1400"/>
              <a:buChar char="■"/>
              <a:defRPr/>
            </a:lvl9pPr>
          </a:lstStyle>
          <a:p>
            <a:endParaRPr/>
          </a:p>
        </p:txBody>
      </p:sp>
      <p:sp>
        <p:nvSpPr>
          <p:cNvPr id="55" name="Google Shape;55;p11"/>
          <p:cNvSpPr/>
          <p:nvPr/>
        </p:nvSpPr>
        <p:spPr>
          <a:xfrm>
            <a:off x="0" y="5022278"/>
            <a:ext cx="9144000" cy="1212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37">
          <p15:clr>
            <a:srgbClr val="FA7B17"/>
          </p15:clr>
        </p15:guide>
        <p15:guide id="4" orient="horz" pos="792">
          <p15:clr>
            <a:srgbClr val="FA7B17"/>
          </p15:clr>
        </p15:guide>
        <p15:guide id="5" orient="horz" pos="28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 Text with Chart/Image">
  <p:cSld name="TITLE_ONLY_1_1">
    <p:spTree>
      <p:nvGrpSpPr>
        <p:cNvPr id="1" name="Shape 57"/>
        <p:cNvGrpSpPr/>
        <p:nvPr/>
      </p:nvGrpSpPr>
      <p:grpSpPr>
        <a:xfrm>
          <a:off x="0" y="0"/>
          <a:ext cx="0" cy="0"/>
          <a:chOff x="0" y="0"/>
          <a:chExt cx="0" cy="0"/>
        </a:xfrm>
      </p:grpSpPr>
      <p:sp>
        <p:nvSpPr>
          <p:cNvPr id="58" name="Google Shape;58;p12"/>
          <p:cNvSpPr>
            <a:spLocks noGrp="1"/>
          </p:cNvSpPr>
          <p:nvPr>
            <p:ph type="pic" idx="2"/>
          </p:nvPr>
        </p:nvSpPr>
        <p:spPr>
          <a:xfrm>
            <a:off x="4652775" y="1263150"/>
            <a:ext cx="4034100" cy="3405900"/>
          </a:xfrm>
          <a:prstGeom prst="rect">
            <a:avLst/>
          </a:prstGeom>
          <a:noFill/>
          <a:ln>
            <a:noFill/>
          </a:ln>
        </p:spPr>
      </p:sp>
      <p:sp>
        <p:nvSpPr>
          <p:cNvPr id="59" name="Google Shape;59;p12"/>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47F9B"/>
              </a:buClr>
              <a:buSzPts val="2800"/>
              <a:buNone/>
              <a:defRPr b="1">
                <a:solidFill>
                  <a:srgbClr val="247F9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2"/>
          <p:cNvSpPr/>
          <p:nvPr/>
        </p:nvSpPr>
        <p:spPr>
          <a:xfrm>
            <a:off x="0" y="5022328"/>
            <a:ext cx="9144000" cy="1212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2"/>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62" name="Google Shape;62;p12"/>
          <p:cNvSpPr txBox="1">
            <a:spLocks noGrp="1"/>
          </p:cNvSpPr>
          <p:nvPr>
            <p:ph type="body" idx="1"/>
          </p:nvPr>
        </p:nvSpPr>
        <p:spPr>
          <a:xfrm>
            <a:off x="342900" y="1104775"/>
            <a:ext cx="3963600" cy="3405900"/>
          </a:xfrm>
          <a:prstGeom prst="rect">
            <a:avLst/>
          </a:prstGeom>
        </p:spPr>
        <p:txBody>
          <a:bodyPr spcFirstLastPara="1" wrap="square" lIns="91425" tIns="91425" rIns="91425" bIns="91425" anchor="t" anchorCtr="0">
            <a:noAutofit/>
          </a:bodyPr>
          <a:lstStyle>
            <a:lvl1pPr marL="457200" lvl="0" indent="-285750" rtl="0">
              <a:lnSpc>
                <a:spcPct val="100000"/>
              </a:lnSpc>
              <a:spcBef>
                <a:spcPts val="300"/>
              </a:spcBef>
              <a:spcAft>
                <a:spcPts val="0"/>
              </a:spcAft>
              <a:buSzPts val="900"/>
              <a:buChar char="●"/>
              <a:defRPr/>
            </a:lvl1pPr>
            <a:lvl2pPr marL="914400" lvl="1" indent="-317500" rtl="0">
              <a:lnSpc>
                <a:spcPct val="100000"/>
              </a:lnSpc>
              <a:spcBef>
                <a:spcPts val="600"/>
              </a:spcBef>
              <a:spcAft>
                <a:spcPts val="0"/>
              </a:spcAft>
              <a:buSzPts val="1400"/>
              <a:buChar char="○"/>
              <a:defRPr/>
            </a:lvl2pPr>
            <a:lvl3pPr marL="1371600" lvl="2" indent="-317500" rtl="0">
              <a:lnSpc>
                <a:spcPct val="100000"/>
              </a:lnSpc>
              <a:spcBef>
                <a:spcPts val="600"/>
              </a:spcBef>
              <a:spcAft>
                <a:spcPts val="0"/>
              </a:spcAft>
              <a:buSzPts val="1400"/>
              <a:buChar char="■"/>
              <a:defRPr/>
            </a:lvl3pPr>
            <a:lvl4pPr marL="1828800" lvl="3" indent="-317500" rtl="0">
              <a:lnSpc>
                <a:spcPct val="100000"/>
              </a:lnSpc>
              <a:spcBef>
                <a:spcPts val="600"/>
              </a:spcBef>
              <a:spcAft>
                <a:spcPts val="0"/>
              </a:spcAft>
              <a:buSzPts val="1400"/>
              <a:buChar char="●"/>
              <a:defRPr/>
            </a:lvl4pPr>
            <a:lvl5pPr marL="2286000" lvl="4" indent="-317500" rtl="0">
              <a:lnSpc>
                <a:spcPct val="100000"/>
              </a:lnSpc>
              <a:spcBef>
                <a:spcPts val="600"/>
              </a:spcBef>
              <a:spcAft>
                <a:spcPts val="0"/>
              </a:spcAft>
              <a:buSzPts val="1400"/>
              <a:buChar char="○"/>
              <a:defRPr/>
            </a:lvl5pPr>
            <a:lvl6pPr marL="2743200" lvl="5" indent="-317500" rtl="0">
              <a:lnSpc>
                <a:spcPct val="100000"/>
              </a:lnSpc>
              <a:spcBef>
                <a:spcPts val="600"/>
              </a:spcBef>
              <a:spcAft>
                <a:spcPts val="0"/>
              </a:spcAft>
              <a:buSzPts val="1400"/>
              <a:buChar char="■"/>
              <a:defRPr/>
            </a:lvl6pPr>
            <a:lvl7pPr marL="3200400" lvl="6" indent="-317500" rtl="0">
              <a:lnSpc>
                <a:spcPct val="100000"/>
              </a:lnSpc>
              <a:spcBef>
                <a:spcPts val="600"/>
              </a:spcBef>
              <a:spcAft>
                <a:spcPts val="0"/>
              </a:spcAft>
              <a:buSzPts val="1400"/>
              <a:buChar char="●"/>
              <a:defRPr/>
            </a:lvl7pPr>
            <a:lvl8pPr marL="3657600" lvl="7" indent="-317500" rtl="0">
              <a:lnSpc>
                <a:spcPct val="100000"/>
              </a:lnSpc>
              <a:spcBef>
                <a:spcPts val="600"/>
              </a:spcBef>
              <a:spcAft>
                <a:spcPts val="0"/>
              </a:spcAft>
              <a:buSzPts val="1400"/>
              <a:buChar char="○"/>
              <a:defRPr/>
            </a:lvl8pPr>
            <a:lvl9pPr marL="4114800" lvl="8" indent="-317500" rtl="0">
              <a:lnSpc>
                <a:spcPct val="100000"/>
              </a:lnSpc>
              <a:spcBef>
                <a:spcPts val="600"/>
              </a:spcBef>
              <a:spcAft>
                <a:spcPts val="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37">
          <p15:clr>
            <a:srgbClr val="FA7B17"/>
          </p15:clr>
        </p15:guide>
        <p15:guide id="4" orient="horz" pos="792">
          <p15:clr>
            <a:srgbClr val="FA7B17"/>
          </p15:clr>
        </p15:guide>
        <p15:guide id="5"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al"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0"/>
            <a:ext cx="9144000" cy="14958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0" y="3647700"/>
            <a:ext cx="9144000" cy="14958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Font typeface="Lato Light"/>
              <a:buNone/>
              <a:defRPr sz="3600">
                <a:latin typeface="Lato Light"/>
                <a:ea typeface="Lato Light"/>
                <a:cs typeface="Lato Light"/>
                <a:sym typeface="Lato Ligh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8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ing">
  <p:cSld name="SECTION_HEADER_2">
    <p:spTree>
      <p:nvGrpSpPr>
        <p:cNvPr id="1" name="Shape 19"/>
        <p:cNvGrpSpPr/>
        <p:nvPr/>
      </p:nvGrpSpPr>
      <p:grpSpPr>
        <a:xfrm>
          <a:off x="0" y="0"/>
          <a:ext cx="0" cy="0"/>
          <a:chOff x="0" y="0"/>
          <a:chExt cx="0" cy="0"/>
        </a:xfrm>
      </p:grpSpPr>
      <p:sp>
        <p:nvSpPr>
          <p:cNvPr id="20" name="Google Shape;20;p4"/>
          <p:cNvSpPr/>
          <p:nvPr/>
        </p:nvSpPr>
        <p:spPr>
          <a:xfrm>
            <a:off x="0" y="2295525"/>
            <a:ext cx="9144000" cy="2847900"/>
          </a:xfrm>
          <a:prstGeom prst="rect">
            <a:avLst/>
          </a:prstGeom>
          <a:solidFill>
            <a:srgbClr val="BEEA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57200" y="457200"/>
            <a:ext cx="8229600" cy="13881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b="1"/>
            </a:lvl1pPr>
            <a:lvl2pPr lvl="1" algn="ctr" rtl="0">
              <a:spcBef>
                <a:spcPts val="0"/>
              </a:spcBef>
              <a:spcAft>
                <a:spcPts val="0"/>
              </a:spcAft>
              <a:buSzPts val="3000"/>
              <a:buNone/>
              <a:defRPr sz="3000" b="1"/>
            </a:lvl2pPr>
            <a:lvl3pPr lvl="2" algn="ctr" rtl="0">
              <a:spcBef>
                <a:spcPts val="0"/>
              </a:spcBef>
              <a:spcAft>
                <a:spcPts val="0"/>
              </a:spcAft>
              <a:buSzPts val="3000"/>
              <a:buNone/>
              <a:defRPr sz="3000" b="1"/>
            </a:lvl3pPr>
            <a:lvl4pPr lvl="3" algn="ctr" rtl="0">
              <a:spcBef>
                <a:spcPts val="0"/>
              </a:spcBef>
              <a:spcAft>
                <a:spcPts val="0"/>
              </a:spcAft>
              <a:buSzPts val="3000"/>
              <a:buNone/>
              <a:defRPr sz="3000" b="1"/>
            </a:lvl4pPr>
            <a:lvl5pPr lvl="4" algn="ctr" rtl="0">
              <a:spcBef>
                <a:spcPts val="0"/>
              </a:spcBef>
              <a:spcAft>
                <a:spcPts val="0"/>
              </a:spcAft>
              <a:buSzPts val="3000"/>
              <a:buNone/>
              <a:defRPr sz="3000" b="1"/>
            </a:lvl5pPr>
            <a:lvl6pPr lvl="5" algn="ctr" rtl="0">
              <a:spcBef>
                <a:spcPts val="0"/>
              </a:spcBef>
              <a:spcAft>
                <a:spcPts val="0"/>
              </a:spcAft>
              <a:buSzPts val="3000"/>
              <a:buNone/>
              <a:defRPr sz="3000" b="1"/>
            </a:lvl6pPr>
            <a:lvl7pPr lvl="6" algn="ctr" rtl="0">
              <a:spcBef>
                <a:spcPts val="0"/>
              </a:spcBef>
              <a:spcAft>
                <a:spcPts val="0"/>
              </a:spcAft>
              <a:buSzPts val="3000"/>
              <a:buNone/>
              <a:defRPr sz="3000" b="1"/>
            </a:lvl7pPr>
            <a:lvl8pPr lvl="7" algn="ctr" rtl="0">
              <a:spcBef>
                <a:spcPts val="0"/>
              </a:spcBef>
              <a:spcAft>
                <a:spcPts val="0"/>
              </a:spcAft>
              <a:buSzPts val="3000"/>
              <a:buNone/>
              <a:defRPr sz="3000" b="1"/>
            </a:lvl8pPr>
            <a:lvl9pPr lvl="8" algn="ctr" rtl="0">
              <a:spcBef>
                <a:spcPts val="0"/>
              </a:spcBef>
              <a:spcAft>
                <a:spcPts val="0"/>
              </a:spcAft>
              <a:buSzPts val="3000"/>
              <a:buNone/>
              <a:defRPr sz="3000" b="1"/>
            </a:lvl9pPr>
          </a:lstStyle>
          <a:p>
            <a:endParaRPr/>
          </a:p>
        </p:txBody>
      </p:sp>
      <p:sp>
        <p:nvSpPr>
          <p:cNvPr id="22" name="Google Shape;22;p4"/>
          <p:cNvSpPr txBox="1">
            <a:spLocks noGrp="1"/>
          </p:cNvSpPr>
          <p:nvPr>
            <p:ph type="title" idx="2"/>
          </p:nvPr>
        </p:nvSpPr>
        <p:spPr>
          <a:xfrm>
            <a:off x="457200" y="3663875"/>
            <a:ext cx="8229600" cy="1081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89">
          <p15:clr>
            <a:srgbClr val="FA7B17"/>
          </p15:clr>
        </p15:guide>
        <p15:guide id="4" orient="horz" pos="28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p:cSld name="SECTION_HEADER_1">
    <p:spTree>
      <p:nvGrpSpPr>
        <p:cNvPr id="1" name="Shape 23"/>
        <p:cNvGrpSpPr/>
        <p:nvPr/>
      </p:nvGrpSpPr>
      <p:grpSpPr>
        <a:xfrm>
          <a:off x="0" y="0"/>
          <a:ext cx="0" cy="0"/>
          <a:chOff x="0" y="0"/>
          <a:chExt cx="0" cy="0"/>
        </a:xfrm>
      </p:grpSpPr>
      <p:sp>
        <p:nvSpPr>
          <p:cNvPr id="24" name="Google Shape;24;p5"/>
          <p:cNvSpPr/>
          <p:nvPr/>
        </p:nvSpPr>
        <p:spPr>
          <a:xfrm>
            <a:off x="0" y="0"/>
            <a:ext cx="9144000" cy="1495800"/>
          </a:xfrm>
          <a:prstGeom prst="rect">
            <a:avLst/>
          </a:prstGeom>
          <a:solidFill>
            <a:srgbClr val="2E9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0" y="3647700"/>
            <a:ext cx="9144000" cy="1495800"/>
          </a:xfrm>
          <a:prstGeom prst="rect">
            <a:avLst/>
          </a:prstGeom>
          <a:solidFill>
            <a:srgbClr val="2E9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Font typeface="Lato Light"/>
              <a:buNone/>
              <a:defRPr sz="3600">
                <a:latin typeface="Lato Light"/>
                <a:ea typeface="Lato Light"/>
                <a:cs typeface="Lato Light"/>
                <a:sym typeface="Lato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8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ellow">
  <p:cSld name="SECTION_HEADER_1_1">
    <p:spTree>
      <p:nvGrpSpPr>
        <p:cNvPr id="1" name="Shape 27"/>
        <p:cNvGrpSpPr/>
        <p:nvPr/>
      </p:nvGrpSpPr>
      <p:grpSpPr>
        <a:xfrm>
          <a:off x="0" y="0"/>
          <a:ext cx="0" cy="0"/>
          <a:chOff x="0" y="0"/>
          <a:chExt cx="0" cy="0"/>
        </a:xfrm>
      </p:grpSpPr>
      <p:sp>
        <p:nvSpPr>
          <p:cNvPr id="28" name="Google Shape;28;p6"/>
          <p:cNvSpPr/>
          <p:nvPr/>
        </p:nvSpPr>
        <p:spPr>
          <a:xfrm>
            <a:off x="0" y="0"/>
            <a:ext cx="9144000" cy="1495800"/>
          </a:xfrm>
          <a:prstGeom prst="rect">
            <a:avLst/>
          </a:prstGeom>
          <a:solidFill>
            <a:srgbClr val="F2C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0" y="3647700"/>
            <a:ext cx="9144000" cy="1495800"/>
          </a:xfrm>
          <a:prstGeom prst="rect">
            <a:avLst/>
          </a:prstGeom>
          <a:solidFill>
            <a:srgbClr val="F2C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Font typeface="Lato Light"/>
              <a:buNone/>
              <a:defRPr sz="3600">
                <a:latin typeface="Lato Light"/>
                <a:ea typeface="Lato Light"/>
                <a:cs typeface="Lato Light"/>
                <a:sym typeface="Lato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89">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ange">
  <p:cSld name="SECTION_HEADER_1_1_1">
    <p:spTree>
      <p:nvGrpSpPr>
        <p:cNvPr id="1" name="Shape 31"/>
        <p:cNvGrpSpPr/>
        <p:nvPr/>
      </p:nvGrpSpPr>
      <p:grpSpPr>
        <a:xfrm>
          <a:off x="0" y="0"/>
          <a:ext cx="0" cy="0"/>
          <a:chOff x="0" y="0"/>
          <a:chExt cx="0" cy="0"/>
        </a:xfrm>
      </p:grpSpPr>
      <p:sp>
        <p:nvSpPr>
          <p:cNvPr id="32" name="Google Shape;32;p7"/>
          <p:cNvSpPr/>
          <p:nvPr/>
        </p:nvSpPr>
        <p:spPr>
          <a:xfrm>
            <a:off x="0" y="0"/>
            <a:ext cx="9144000" cy="1495800"/>
          </a:xfrm>
          <a:prstGeom prst="rect">
            <a:avLst/>
          </a:prstGeom>
          <a:solidFill>
            <a:srgbClr val="F98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p:nvPr/>
        </p:nvSpPr>
        <p:spPr>
          <a:xfrm>
            <a:off x="0" y="3647700"/>
            <a:ext cx="9144000" cy="1495800"/>
          </a:xfrm>
          <a:prstGeom prst="rect">
            <a:avLst/>
          </a:prstGeom>
          <a:solidFill>
            <a:srgbClr val="F98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Font typeface="Lato Light"/>
              <a:buNone/>
              <a:defRPr sz="3600">
                <a:latin typeface="Lato Light"/>
                <a:ea typeface="Lato Light"/>
                <a:cs typeface="Lato Light"/>
                <a:sym typeface="Lato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8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
  <p:cSld name="SECTION_HEADER_1_1_1_1">
    <p:spTree>
      <p:nvGrpSpPr>
        <p:cNvPr id="1" name="Shape 35"/>
        <p:cNvGrpSpPr/>
        <p:nvPr/>
      </p:nvGrpSpPr>
      <p:grpSpPr>
        <a:xfrm>
          <a:off x="0" y="0"/>
          <a:ext cx="0" cy="0"/>
          <a:chOff x="0" y="0"/>
          <a:chExt cx="0" cy="0"/>
        </a:xfrm>
      </p:grpSpPr>
      <p:sp>
        <p:nvSpPr>
          <p:cNvPr id="36" name="Google Shape;36;p8"/>
          <p:cNvSpPr/>
          <p:nvPr/>
        </p:nvSpPr>
        <p:spPr>
          <a:xfrm>
            <a:off x="0" y="0"/>
            <a:ext cx="9144000" cy="1495800"/>
          </a:xfrm>
          <a:prstGeom prst="rect">
            <a:avLst/>
          </a:prstGeom>
          <a:solidFill>
            <a:srgbClr val="FA5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p:nvPr/>
        </p:nvSpPr>
        <p:spPr>
          <a:xfrm>
            <a:off x="0" y="3647700"/>
            <a:ext cx="9144000" cy="1495800"/>
          </a:xfrm>
          <a:prstGeom prst="rect">
            <a:avLst/>
          </a:prstGeom>
          <a:solidFill>
            <a:srgbClr val="FA5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Font typeface="Lato Light"/>
              <a:buNone/>
              <a:defRPr sz="3600">
                <a:latin typeface="Lato Light"/>
                <a:ea typeface="Lato Light"/>
                <a:cs typeface="Lato Light"/>
                <a:sym typeface="Lato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89">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type="titleOnly">
  <p:cSld name="TITLE_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47F9B"/>
              </a:buClr>
              <a:buSzPts val="2800"/>
              <a:buNone/>
              <a:defRPr b="1">
                <a:solidFill>
                  <a:srgbClr val="247F9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9"/>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42" name="Google Shape;42;p9"/>
          <p:cNvSpPr txBox="1">
            <a:spLocks noGrp="1"/>
          </p:cNvSpPr>
          <p:nvPr>
            <p:ph type="body" idx="1"/>
          </p:nvPr>
        </p:nvSpPr>
        <p:spPr>
          <a:xfrm>
            <a:off x="354300" y="1109525"/>
            <a:ext cx="8332500" cy="3370800"/>
          </a:xfrm>
          <a:prstGeom prst="rect">
            <a:avLst/>
          </a:prstGeom>
        </p:spPr>
        <p:txBody>
          <a:bodyPr spcFirstLastPara="1" wrap="square" lIns="91425" tIns="91425" rIns="91425" bIns="91425" anchor="t" anchorCtr="0">
            <a:noAutofit/>
          </a:bodyPr>
          <a:lstStyle>
            <a:lvl1pPr marL="457200" lvl="0" indent="-342900">
              <a:lnSpc>
                <a:spcPct val="100000"/>
              </a:lnSpc>
              <a:spcBef>
                <a:spcPts val="300"/>
              </a:spcBef>
              <a:spcAft>
                <a:spcPts val="0"/>
              </a:spcAft>
              <a:buSzPts val="1800"/>
              <a:buChar char="●"/>
              <a:defRPr/>
            </a:lvl1pPr>
            <a:lvl2pPr marL="914400" lvl="1" indent="-317500">
              <a:lnSpc>
                <a:spcPct val="100000"/>
              </a:lnSpc>
              <a:spcBef>
                <a:spcPts val="600"/>
              </a:spcBef>
              <a:spcAft>
                <a:spcPts val="0"/>
              </a:spcAft>
              <a:buSzPts val="1400"/>
              <a:buChar char="○"/>
              <a:defRPr/>
            </a:lvl2pPr>
            <a:lvl3pPr marL="1371600" lvl="2" indent="-317500">
              <a:lnSpc>
                <a:spcPct val="100000"/>
              </a:lnSpc>
              <a:spcBef>
                <a:spcPts val="600"/>
              </a:spcBef>
              <a:spcAft>
                <a:spcPts val="0"/>
              </a:spcAft>
              <a:buSzPts val="1400"/>
              <a:buChar char="■"/>
              <a:defRPr/>
            </a:lvl3pPr>
            <a:lvl4pPr marL="1828800" lvl="3" indent="-317500">
              <a:lnSpc>
                <a:spcPct val="100000"/>
              </a:lnSpc>
              <a:spcBef>
                <a:spcPts val="600"/>
              </a:spcBef>
              <a:spcAft>
                <a:spcPts val="0"/>
              </a:spcAft>
              <a:buSzPts val="1400"/>
              <a:buChar char="●"/>
              <a:defRPr/>
            </a:lvl4pPr>
            <a:lvl5pPr marL="2286000" lvl="4" indent="-317500">
              <a:lnSpc>
                <a:spcPct val="100000"/>
              </a:lnSpc>
              <a:spcBef>
                <a:spcPts val="600"/>
              </a:spcBef>
              <a:spcAft>
                <a:spcPts val="0"/>
              </a:spcAft>
              <a:buSzPts val="1400"/>
              <a:buChar char="○"/>
              <a:defRPr/>
            </a:lvl5pPr>
            <a:lvl6pPr marL="2743200" lvl="5" indent="-317500">
              <a:lnSpc>
                <a:spcPct val="100000"/>
              </a:lnSpc>
              <a:spcBef>
                <a:spcPts val="600"/>
              </a:spcBef>
              <a:spcAft>
                <a:spcPts val="0"/>
              </a:spcAft>
              <a:buSzPts val="1400"/>
              <a:buChar char="■"/>
              <a:defRPr/>
            </a:lvl6pPr>
            <a:lvl7pPr marL="3200400" lvl="6" indent="-317500">
              <a:lnSpc>
                <a:spcPct val="100000"/>
              </a:lnSpc>
              <a:spcBef>
                <a:spcPts val="600"/>
              </a:spcBef>
              <a:spcAft>
                <a:spcPts val="0"/>
              </a:spcAft>
              <a:buSzPts val="1400"/>
              <a:buChar char="●"/>
              <a:defRPr/>
            </a:lvl7pPr>
            <a:lvl8pPr marL="3657600" lvl="7" indent="-317500">
              <a:lnSpc>
                <a:spcPct val="100000"/>
              </a:lnSpc>
              <a:spcBef>
                <a:spcPts val="600"/>
              </a:spcBef>
              <a:spcAft>
                <a:spcPts val="0"/>
              </a:spcAft>
              <a:buSzPts val="1400"/>
              <a:buChar char="○"/>
              <a:defRPr/>
            </a:lvl8pPr>
            <a:lvl9pPr marL="4114800" lvl="8" indent="-317500">
              <a:lnSpc>
                <a:spcPct val="100000"/>
              </a:lnSpc>
              <a:spcBef>
                <a:spcPts val="600"/>
              </a:spcBef>
              <a:spcAft>
                <a:spcPts val="600"/>
              </a:spcAft>
              <a:buSzPts val="1400"/>
              <a:buChar char="■"/>
              <a:defRPr/>
            </a:lvl9pPr>
          </a:lstStyle>
          <a:p>
            <a:endParaRPr/>
          </a:p>
        </p:txBody>
      </p:sp>
      <p:sp>
        <p:nvSpPr>
          <p:cNvPr id="43" name="Google Shape;43;p9"/>
          <p:cNvSpPr/>
          <p:nvPr/>
        </p:nvSpPr>
        <p:spPr>
          <a:xfrm>
            <a:off x="0" y="5022353"/>
            <a:ext cx="9144000" cy="1212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37">
          <p15:clr>
            <a:srgbClr val="FA7B17"/>
          </p15:clr>
        </p15:guide>
        <p15:guide id="4" orient="horz" pos="792">
          <p15:clr>
            <a:srgbClr val="FA7B17"/>
          </p15:clr>
        </p15:guide>
        <p15:guide id="5" orient="horz" pos="288">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 3-Column Layout">
  <p:cSld name="TITLE_ONLY_2">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6192327" y="1107525"/>
            <a:ext cx="2494500" cy="3405900"/>
          </a:xfrm>
          <a:prstGeom prst="rect">
            <a:avLst/>
          </a:prstGeom>
          <a:ln>
            <a:noFill/>
          </a:ln>
        </p:spPr>
        <p:txBody>
          <a:bodyPr spcFirstLastPara="1" wrap="square" lIns="91425" tIns="91425" rIns="91425" bIns="91425" anchor="t" anchorCtr="0">
            <a:noAutofit/>
          </a:bodyPr>
          <a:lstStyle>
            <a:lvl1pPr marL="457200" lvl="0" indent="-342900" rtl="0">
              <a:lnSpc>
                <a:spcPct val="100000"/>
              </a:lnSpc>
              <a:spcBef>
                <a:spcPts val="300"/>
              </a:spcBef>
              <a:spcAft>
                <a:spcPts val="0"/>
              </a:spcAft>
              <a:buSzPts val="1800"/>
              <a:buChar char="●"/>
              <a:defRPr/>
            </a:lvl1pPr>
            <a:lvl2pPr marL="914400" lvl="1" indent="-317500" rtl="0">
              <a:lnSpc>
                <a:spcPct val="100000"/>
              </a:lnSpc>
              <a:spcBef>
                <a:spcPts val="600"/>
              </a:spcBef>
              <a:spcAft>
                <a:spcPts val="0"/>
              </a:spcAft>
              <a:buSzPts val="1400"/>
              <a:buChar char="○"/>
              <a:defRPr/>
            </a:lvl2pPr>
            <a:lvl3pPr marL="1371600" lvl="2" indent="-317500" rtl="0">
              <a:lnSpc>
                <a:spcPct val="100000"/>
              </a:lnSpc>
              <a:spcBef>
                <a:spcPts val="600"/>
              </a:spcBef>
              <a:spcAft>
                <a:spcPts val="0"/>
              </a:spcAft>
              <a:buSzPts val="1400"/>
              <a:buChar char="■"/>
              <a:defRPr/>
            </a:lvl3pPr>
            <a:lvl4pPr marL="1828800" lvl="3" indent="-317500" rtl="0">
              <a:lnSpc>
                <a:spcPct val="100000"/>
              </a:lnSpc>
              <a:spcBef>
                <a:spcPts val="600"/>
              </a:spcBef>
              <a:spcAft>
                <a:spcPts val="0"/>
              </a:spcAft>
              <a:buSzPts val="1400"/>
              <a:buChar char="●"/>
              <a:defRPr/>
            </a:lvl4pPr>
            <a:lvl5pPr marL="2286000" lvl="4" indent="-317500" rtl="0">
              <a:lnSpc>
                <a:spcPct val="100000"/>
              </a:lnSpc>
              <a:spcBef>
                <a:spcPts val="600"/>
              </a:spcBef>
              <a:spcAft>
                <a:spcPts val="0"/>
              </a:spcAft>
              <a:buSzPts val="1400"/>
              <a:buChar char="○"/>
              <a:defRPr/>
            </a:lvl5pPr>
            <a:lvl6pPr marL="2743200" lvl="5" indent="-317500" rtl="0">
              <a:lnSpc>
                <a:spcPct val="100000"/>
              </a:lnSpc>
              <a:spcBef>
                <a:spcPts val="600"/>
              </a:spcBef>
              <a:spcAft>
                <a:spcPts val="0"/>
              </a:spcAft>
              <a:buSzPts val="1400"/>
              <a:buChar char="■"/>
              <a:defRPr/>
            </a:lvl6pPr>
            <a:lvl7pPr marL="3200400" lvl="6" indent="-317500" rtl="0">
              <a:lnSpc>
                <a:spcPct val="100000"/>
              </a:lnSpc>
              <a:spcBef>
                <a:spcPts val="600"/>
              </a:spcBef>
              <a:spcAft>
                <a:spcPts val="0"/>
              </a:spcAft>
              <a:buSzPts val="1400"/>
              <a:buChar char="●"/>
              <a:defRPr/>
            </a:lvl7pPr>
            <a:lvl8pPr marL="3657600" lvl="7" indent="-317500" rtl="0">
              <a:lnSpc>
                <a:spcPct val="100000"/>
              </a:lnSpc>
              <a:spcBef>
                <a:spcPts val="600"/>
              </a:spcBef>
              <a:spcAft>
                <a:spcPts val="0"/>
              </a:spcAft>
              <a:buSzPts val="1400"/>
              <a:buChar char="○"/>
              <a:defRPr/>
            </a:lvl8pPr>
            <a:lvl9pPr marL="4114800" lvl="8" indent="-317500" rtl="0">
              <a:lnSpc>
                <a:spcPct val="100000"/>
              </a:lnSpc>
              <a:spcBef>
                <a:spcPts val="600"/>
              </a:spcBef>
              <a:spcAft>
                <a:spcPts val="600"/>
              </a:spcAft>
              <a:buSzPts val="1400"/>
              <a:buChar char="■"/>
              <a:defRPr/>
            </a:lvl9pPr>
          </a:lstStyle>
          <a:p>
            <a:endParaRPr/>
          </a:p>
        </p:txBody>
      </p:sp>
      <p:sp>
        <p:nvSpPr>
          <p:cNvPr id="46" name="Google Shape;46;p10"/>
          <p:cNvSpPr txBox="1">
            <a:spLocks noGrp="1"/>
          </p:cNvSpPr>
          <p:nvPr>
            <p:ph type="title"/>
          </p:nvPr>
        </p:nvSpPr>
        <p:spPr>
          <a:xfrm>
            <a:off x="354375" y="318275"/>
            <a:ext cx="8332500" cy="572700"/>
          </a:xfrm>
          <a:prstGeom prst="rect">
            <a:avLst/>
          </a:prstGeom>
          <a:ln>
            <a:noFill/>
          </a:ln>
        </p:spPr>
        <p:txBody>
          <a:bodyPr spcFirstLastPara="1" wrap="square" lIns="91425" tIns="91425" rIns="91425" bIns="91425" anchor="t" anchorCtr="0">
            <a:normAutofit/>
          </a:bodyPr>
          <a:lstStyle>
            <a:lvl1pPr lvl="0" rtl="0">
              <a:spcBef>
                <a:spcPts val="0"/>
              </a:spcBef>
              <a:spcAft>
                <a:spcPts val="0"/>
              </a:spcAft>
              <a:buClr>
                <a:srgbClr val="247F9B"/>
              </a:buClr>
              <a:buSzPts val="2800"/>
              <a:buNone/>
              <a:defRPr b="1">
                <a:solidFill>
                  <a:srgbClr val="247F9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10"/>
          <p:cNvSpPr txBox="1">
            <a:spLocks noGrp="1"/>
          </p:cNvSpPr>
          <p:nvPr>
            <p:ph type="body" idx="2"/>
          </p:nvPr>
        </p:nvSpPr>
        <p:spPr>
          <a:xfrm>
            <a:off x="354375" y="1107500"/>
            <a:ext cx="2494500" cy="3405900"/>
          </a:xfrm>
          <a:prstGeom prst="rect">
            <a:avLst/>
          </a:prstGeom>
          <a:ln>
            <a:noFill/>
          </a:ln>
        </p:spPr>
        <p:txBody>
          <a:bodyPr spcFirstLastPara="1" wrap="square" lIns="91425" tIns="91425" rIns="91425" bIns="91425" anchor="t" anchorCtr="0">
            <a:noAutofit/>
          </a:bodyPr>
          <a:lstStyle>
            <a:lvl1pPr marL="457200" lvl="0" indent="-342900" rtl="0">
              <a:lnSpc>
                <a:spcPct val="100000"/>
              </a:lnSpc>
              <a:spcBef>
                <a:spcPts val="300"/>
              </a:spcBef>
              <a:spcAft>
                <a:spcPts val="0"/>
              </a:spcAft>
              <a:buSzPts val="1800"/>
              <a:buChar char="●"/>
              <a:defRPr/>
            </a:lvl1pPr>
            <a:lvl2pPr marL="914400" lvl="1" indent="-317500" rtl="0">
              <a:lnSpc>
                <a:spcPct val="100000"/>
              </a:lnSpc>
              <a:spcBef>
                <a:spcPts val="600"/>
              </a:spcBef>
              <a:spcAft>
                <a:spcPts val="0"/>
              </a:spcAft>
              <a:buSzPts val="1400"/>
              <a:buChar char="○"/>
              <a:defRPr/>
            </a:lvl2pPr>
            <a:lvl3pPr marL="1371600" lvl="2" indent="-317500" rtl="0">
              <a:lnSpc>
                <a:spcPct val="100000"/>
              </a:lnSpc>
              <a:spcBef>
                <a:spcPts val="600"/>
              </a:spcBef>
              <a:spcAft>
                <a:spcPts val="0"/>
              </a:spcAft>
              <a:buSzPts val="1400"/>
              <a:buChar char="■"/>
              <a:defRPr/>
            </a:lvl3pPr>
            <a:lvl4pPr marL="1828800" lvl="3" indent="-317500" rtl="0">
              <a:lnSpc>
                <a:spcPct val="100000"/>
              </a:lnSpc>
              <a:spcBef>
                <a:spcPts val="600"/>
              </a:spcBef>
              <a:spcAft>
                <a:spcPts val="0"/>
              </a:spcAft>
              <a:buSzPts val="1400"/>
              <a:buChar char="●"/>
              <a:defRPr/>
            </a:lvl4pPr>
            <a:lvl5pPr marL="2286000" lvl="4" indent="-317500" rtl="0">
              <a:lnSpc>
                <a:spcPct val="100000"/>
              </a:lnSpc>
              <a:spcBef>
                <a:spcPts val="600"/>
              </a:spcBef>
              <a:spcAft>
                <a:spcPts val="0"/>
              </a:spcAft>
              <a:buSzPts val="1400"/>
              <a:buChar char="○"/>
              <a:defRPr/>
            </a:lvl5pPr>
            <a:lvl6pPr marL="2743200" lvl="5" indent="-317500" rtl="0">
              <a:lnSpc>
                <a:spcPct val="100000"/>
              </a:lnSpc>
              <a:spcBef>
                <a:spcPts val="600"/>
              </a:spcBef>
              <a:spcAft>
                <a:spcPts val="0"/>
              </a:spcAft>
              <a:buSzPts val="1400"/>
              <a:buChar char="■"/>
              <a:defRPr/>
            </a:lvl6pPr>
            <a:lvl7pPr marL="3200400" lvl="6" indent="-317500" rtl="0">
              <a:lnSpc>
                <a:spcPct val="100000"/>
              </a:lnSpc>
              <a:spcBef>
                <a:spcPts val="600"/>
              </a:spcBef>
              <a:spcAft>
                <a:spcPts val="0"/>
              </a:spcAft>
              <a:buSzPts val="1400"/>
              <a:buChar char="●"/>
              <a:defRPr/>
            </a:lvl7pPr>
            <a:lvl8pPr marL="3657600" lvl="7" indent="-317500" rtl="0">
              <a:lnSpc>
                <a:spcPct val="100000"/>
              </a:lnSpc>
              <a:spcBef>
                <a:spcPts val="600"/>
              </a:spcBef>
              <a:spcAft>
                <a:spcPts val="0"/>
              </a:spcAft>
              <a:buSzPts val="1400"/>
              <a:buChar char="○"/>
              <a:defRPr/>
            </a:lvl8pPr>
            <a:lvl9pPr marL="4114800" lvl="8" indent="-317500" rtl="0">
              <a:lnSpc>
                <a:spcPct val="100000"/>
              </a:lnSpc>
              <a:spcBef>
                <a:spcPts val="600"/>
              </a:spcBef>
              <a:spcAft>
                <a:spcPts val="600"/>
              </a:spcAft>
              <a:buSzPts val="1400"/>
              <a:buChar char="■"/>
              <a:defRPr/>
            </a:lvl9pPr>
          </a:lstStyle>
          <a:p>
            <a:endParaRPr/>
          </a:p>
        </p:txBody>
      </p:sp>
      <p:sp>
        <p:nvSpPr>
          <p:cNvPr id="48" name="Google Shape;48;p10"/>
          <p:cNvSpPr txBox="1">
            <a:spLocks noGrp="1"/>
          </p:cNvSpPr>
          <p:nvPr>
            <p:ph type="body" idx="3"/>
          </p:nvPr>
        </p:nvSpPr>
        <p:spPr>
          <a:xfrm>
            <a:off x="3273360" y="1109338"/>
            <a:ext cx="2494500" cy="3405900"/>
          </a:xfrm>
          <a:prstGeom prst="rect">
            <a:avLst/>
          </a:prstGeom>
          <a:ln>
            <a:noFill/>
          </a:ln>
        </p:spPr>
        <p:txBody>
          <a:bodyPr spcFirstLastPara="1" wrap="square" lIns="91425" tIns="91425" rIns="91425" bIns="91425" anchor="t" anchorCtr="0">
            <a:noAutofit/>
          </a:bodyPr>
          <a:lstStyle>
            <a:lvl1pPr marL="457200" lvl="0" indent="-342900" rtl="0">
              <a:lnSpc>
                <a:spcPct val="100000"/>
              </a:lnSpc>
              <a:spcBef>
                <a:spcPts val="300"/>
              </a:spcBef>
              <a:spcAft>
                <a:spcPts val="0"/>
              </a:spcAft>
              <a:buSzPts val="1800"/>
              <a:buChar char="●"/>
              <a:defRPr/>
            </a:lvl1pPr>
            <a:lvl2pPr marL="914400" lvl="1" indent="-317500" rtl="0">
              <a:lnSpc>
                <a:spcPct val="100000"/>
              </a:lnSpc>
              <a:spcBef>
                <a:spcPts val="600"/>
              </a:spcBef>
              <a:spcAft>
                <a:spcPts val="0"/>
              </a:spcAft>
              <a:buSzPts val="1400"/>
              <a:buChar char="○"/>
              <a:defRPr/>
            </a:lvl2pPr>
            <a:lvl3pPr marL="1371600" lvl="2" indent="-317500" rtl="0">
              <a:lnSpc>
                <a:spcPct val="100000"/>
              </a:lnSpc>
              <a:spcBef>
                <a:spcPts val="600"/>
              </a:spcBef>
              <a:spcAft>
                <a:spcPts val="0"/>
              </a:spcAft>
              <a:buSzPts val="1400"/>
              <a:buChar char="■"/>
              <a:defRPr/>
            </a:lvl3pPr>
            <a:lvl4pPr marL="1828800" lvl="3" indent="-317500" rtl="0">
              <a:lnSpc>
                <a:spcPct val="100000"/>
              </a:lnSpc>
              <a:spcBef>
                <a:spcPts val="600"/>
              </a:spcBef>
              <a:spcAft>
                <a:spcPts val="0"/>
              </a:spcAft>
              <a:buSzPts val="1400"/>
              <a:buChar char="●"/>
              <a:defRPr/>
            </a:lvl4pPr>
            <a:lvl5pPr marL="2286000" lvl="4" indent="-317500" rtl="0">
              <a:lnSpc>
                <a:spcPct val="100000"/>
              </a:lnSpc>
              <a:spcBef>
                <a:spcPts val="600"/>
              </a:spcBef>
              <a:spcAft>
                <a:spcPts val="0"/>
              </a:spcAft>
              <a:buSzPts val="1400"/>
              <a:buChar char="○"/>
              <a:defRPr/>
            </a:lvl5pPr>
            <a:lvl6pPr marL="2743200" lvl="5" indent="-317500" rtl="0">
              <a:lnSpc>
                <a:spcPct val="100000"/>
              </a:lnSpc>
              <a:spcBef>
                <a:spcPts val="600"/>
              </a:spcBef>
              <a:spcAft>
                <a:spcPts val="0"/>
              </a:spcAft>
              <a:buSzPts val="1400"/>
              <a:buChar char="■"/>
              <a:defRPr/>
            </a:lvl6pPr>
            <a:lvl7pPr marL="3200400" lvl="6" indent="-317500" rtl="0">
              <a:lnSpc>
                <a:spcPct val="100000"/>
              </a:lnSpc>
              <a:spcBef>
                <a:spcPts val="600"/>
              </a:spcBef>
              <a:spcAft>
                <a:spcPts val="0"/>
              </a:spcAft>
              <a:buSzPts val="1400"/>
              <a:buChar char="●"/>
              <a:defRPr/>
            </a:lvl7pPr>
            <a:lvl8pPr marL="3657600" lvl="7" indent="-317500" rtl="0">
              <a:lnSpc>
                <a:spcPct val="100000"/>
              </a:lnSpc>
              <a:spcBef>
                <a:spcPts val="600"/>
              </a:spcBef>
              <a:spcAft>
                <a:spcPts val="0"/>
              </a:spcAft>
              <a:buSzPts val="1400"/>
              <a:buChar char="○"/>
              <a:defRPr/>
            </a:lvl8pPr>
            <a:lvl9pPr marL="4114800" lvl="8" indent="-317500" rtl="0">
              <a:lnSpc>
                <a:spcPct val="100000"/>
              </a:lnSpc>
              <a:spcBef>
                <a:spcPts val="600"/>
              </a:spcBef>
              <a:spcAft>
                <a:spcPts val="600"/>
              </a:spcAft>
              <a:buSzPts val="1400"/>
              <a:buChar char="■"/>
              <a:defRPr/>
            </a:lvl9pPr>
          </a:lstStyle>
          <a:p>
            <a:endParaRPr/>
          </a:p>
        </p:txBody>
      </p:sp>
      <p:sp>
        <p:nvSpPr>
          <p:cNvPr id="49" name="Google Shape;49;p10"/>
          <p:cNvSpPr/>
          <p:nvPr/>
        </p:nvSpPr>
        <p:spPr>
          <a:xfrm>
            <a:off x="0" y="5025953"/>
            <a:ext cx="9144000" cy="121200"/>
          </a:xfrm>
          <a:prstGeom prst="rect">
            <a:avLst/>
          </a:prstGeom>
          <a:solidFill>
            <a:srgbClr val="03C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88">
          <p15:clr>
            <a:srgbClr val="FA7B17"/>
          </p15:clr>
        </p15:guide>
        <p15:guide id="2" pos="5472">
          <p15:clr>
            <a:srgbClr val="FA7B17"/>
          </p15:clr>
        </p15:guide>
        <p15:guide id="3" orient="horz" pos="2937">
          <p15:clr>
            <a:srgbClr val="FA7B17"/>
          </p15:clr>
        </p15:guide>
        <p15:guide id="4" orient="horz" pos="792">
          <p15:clr>
            <a:srgbClr val="FA7B17"/>
          </p15:clr>
        </p15:guide>
        <p15:guide id="5" orient="horz" pos="288">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ato"/>
              <a:buNone/>
              <a:defRPr sz="2800">
                <a:solidFill>
                  <a:schemeClr val="dk1"/>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152475"/>
            <a:ext cx="8520600" cy="3416400"/>
          </a:xfrm>
          <a:prstGeom prst="rect">
            <a:avLst/>
          </a:prstGeom>
          <a:noFill/>
          <a:ln>
            <a:noFill/>
          </a:ln>
        </p:spPr>
        <p:txBody>
          <a:bodyPr spcFirstLastPara="1" wrap="square" lIns="91425" tIns="91425" rIns="91425" bIns="91425" anchor="t" anchorCtr="0">
            <a:normAutofit/>
          </a:bodyPr>
          <a:lstStyle>
            <a:lvl1pPr marL="457200" lvl="0" indent="-285750">
              <a:lnSpc>
                <a:spcPct val="115000"/>
              </a:lnSpc>
              <a:spcBef>
                <a:spcPts val="300"/>
              </a:spcBef>
              <a:spcAft>
                <a:spcPts val="0"/>
              </a:spcAft>
              <a:buClr>
                <a:schemeClr val="dk1"/>
              </a:buClr>
              <a:buSzPts val="900"/>
              <a:buFont typeface="Lato"/>
              <a:buChar char="●"/>
              <a:defRPr sz="1800">
                <a:solidFill>
                  <a:schemeClr val="dk1"/>
                </a:solidFill>
                <a:latin typeface="Lato"/>
                <a:ea typeface="Lato"/>
                <a:cs typeface="Lato"/>
                <a:sym typeface="Lato"/>
              </a:defRPr>
            </a:lvl1pPr>
            <a:lvl2pPr marL="914400" lvl="1"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600"/>
              </a:spcBef>
              <a:spcAft>
                <a:spcPts val="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28280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800">
                <a:solidFill>
                  <a:schemeClr val="dk2"/>
                </a:solidFill>
                <a:latin typeface="Lato"/>
                <a:ea typeface="Lato"/>
                <a:cs typeface="Lato"/>
                <a:sym typeface="Lato"/>
              </a:defRPr>
            </a:lvl1pPr>
            <a:lvl2pPr lvl="1" algn="r">
              <a:buNone/>
              <a:defRPr sz="800">
                <a:solidFill>
                  <a:schemeClr val="dk2"/>
                </a:solidFill>
                <a:latin typeface="Lato"/>
                <a:ea typeface="Lato"/>
                <a:cs typeface="Lato"/>
                <a:sym typeface="Lato"/>
              </a:defRPr>
            </a:lvl2pPr>
            <a:lvl3pPr lvl="2" algn="r">
              <a:buNone/>
              <a:defRPr sz="800">
                <a:solidFill>
                  <a:schemeClr val="dk2"/>
                </a:solidFill>
                <a:latin typeface="Lato"/>
                <a:ea typeface="Lato"/>
                <a:cs typeface="Lato"/>
                <a:sym typeface="Lato"/>
              </a:defRPr>
            </a:lvl3pPr>
            <a:lvl4pPr lvl="3" algn="r">
              <a:buNone/>
              <a:defRPr sz="800">
                <a:solidFill>
                  <a:schemeClr val="dk2"/>
                </a:solidFill>
                <a:latin typeface="Lato"/>
                <a:ea typeface="Lato"/>
                <a:cs typeface="Lato"/>
                <a:sym typeface="Lato"/>
              </a:defRPr>
            </a:lvl4pPr>
            <a:lvl5pPr lvl="4" algn="r">
              <a:buNone/>
              <a:defRPr sz="800">
                <a:solidFill>
                  <a:schemeClr val="dk2"/>
                </a:solidFill>
                <a:latin typeface="Lato"/>
                <a:ea typeface="Lato"/>
                <a:cs typeface="Lato"/>
                <a:sym typeface="Lato"/>
              </a:defRPr>
            </a:lvl5pPr>
            <a:lvl6pPr lvl="5" algn="r">
              <a:buNone/>
              <a:defRPr sz="800">
                <a:solidFill>
                  <a:schemeClr val="dk2"/>
                </a:solidFill>
                <a:latin typeface="Lato"/>
                <a:ea typeface="Lato"/>
                <a:cs typeface="Lato"/>
                <a:sym typeface="Lato"/>
              </a:defRPr>
            </a:lvl6pPr>
            <a:lvl7pPr lvl="6" algn="r">
              <a:buNone/>
              <a:defRPr sz="800">
                <a:solidFill>
                  <a:schemeClr val="dk2"/>
                </a:solidFill>
                <a:latin typeface="Lato"/>
                <a:ea typeface="Lato"/>
                <a:cs typeface="Lato"/>
                <a:sym typeface="Lato"/>
              </a:defRPr>
            </a:lvl7pPr>
            <a:lvl8pPr lvl="7" algn="r">
              <a:buNone/>
              <a:defRPr sz="800">
                <a:solidFill>
                  <a:schemeClr val="dk2"/>
                </a:solidFill>
                <a:latin typeface="Lato"/>
                <a:ea typeface="Lato"/>
                <a:cs typeface="Lato"/>
                <a:sym typeface="Lato"/>
              </a:defRPr>
            </a:lvl8pPr>
            <a:lvl9pPr lvl="8" algn="r">
              <a:buNone/>
              <a:defRPr sz="8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563">
          <p15:clr>
            <a:srgbClr val="EA4335"/>
          </p15:clr>
        </p15:guide>
        <p15:guide id="2" pos="21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tephanie.permut@g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ryclair.turner@gsa.gov" TargetMode="External"/><Relationship Id="rId4" Type="http://schemas.openxmlformats.org/officeDocument/2006/relationships/hyperlink" Target="mailto:blair.read@gs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gov/resources/21st-century-integrated-digital-experience-ac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457200" y="239475"/>
            <a:ext cx="8229900" cy="12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19677F"/>
                </a:solidFill>
              </a:rPr>
              <a:t>Working with the public to improve digital forms: A GSA case study </a:t>
            </a:r>
            <a:endParaRPr dirty="0">
              <a:solidFill>
                <a:srgbClr val="19677F"/>
              </a:solidFill>
            </a:endParaRPr>
          </a:p>
        </p:txBody>
      </p:sp>
      <p:sp>
        <p:nvSpPr>
          <p:cNvPr id="68" name="Google Shape;68;p13"/>
          <p:cNvSpPr txBox="1">
            <a:spLocks noGrp="1"/>
          </p:cNvSpPr>
          <p:nvPr>
            <p:ph type="subTitle" idx="1"/>
          </p:nvPr>
        </p:nvSpPr>
        <p:spPr>
          <a:xfrm>
            <a:off x="390750" y="1902513"/>
            <a:ext cx="3952800" cy="1046100"/>
          </a:xfrm>
          <a:prstGeom prst="rect">
            <a:avLst/>
          </a:prstGeom>
        </p:spPr>
        <p:txBody>
          <a:bodyPr spcFirstLastPara="1" wrap="square" lIns="91425" tIns="91425" rIns="91425" bIns="91425" anchor="t" anchorCtr="0">
            <a:normAutofit/>
          </a:bodyPr>
          <a:lstStyle/>
          <a:p>
            <a:pPr marL="0" lvl="0" indent="0" algn="l" rtl="0">
              <a:spcBef>
                <a:spcPts val="300"/>
              </a:spcBef>
              <a:spcAft>
                <a:spcPts val="0"/>
              </a:spcAft>
              <a:buNone/>
            </a:pPr>
            <a:r>
              <a:rPr lang="en">
                <a:solidFill>
                  <a:srgbClr val="156B5C"/>
                </a:solidFill>
              </a:rPr>
              <a:t>Digital.gov event</a:t>
            </a:r>
            <a:endParaRPr>
              <a:solidFill>
                <a:srgbClr val="156B5C"/>
              </a:solidFill>
            </a:endParaRPr>
          </a:p>
          <a:p>
            <a:pPr marL="0" lvl="0" indent="0" algn="l" rtl="0">
              <a:spcBef>
                <a:spcPts val="600"/>
              </a:spcBef>
              <a:spcAft>
                <a:spcPts val="600"/>
              </a:spcAft>
              <a:buNone/>
            </a:pPr>
            <a:r>
              <a:rPr lang="en">
                <a:solidFill>
                  <a:schemeClr val="dk1"/>
                </a:solidFill>
              </a:rPr>
              <a:t>March 2, 2023</a:t>
            </a:r>
            <a:endParaRPr>
              <a:solidFill>
                <a:schemeClr val="dk1"/>
              </a:solidFill>
            </a:endParaRPr>
          </a:p>
        </p:txBody>
      </p:sp>
      <p:sp>
        <p:nvSpPr>
          <p:cNvPr id="69" name="Google Shape;69;p13"/>
          <p:cNvSpPr txBox="1">
            <a:spLocks noGrp="1"/>
          </p:cNvSpPr>
          <p:nvPr>
            <p:ph type="subTitle" idx="2"/>
          </p:nvPr>
        </p:nvSpPr>
        <p:spPr>
          <a:xfrm>
            <a:off x="390750" y="2681578"/>
            <a:ext cx="3952800" cy="2080800"/>
          </a:xfrm>
          <a:prstGeom prst="rect">
            <a:avLst/>
          </a:prstGeom>
        </p:spPr>
        <p:txBody>
          <a:bodyPr spcFirstLastPara="1" wrap="square" lIns="91425" tIns="91425" rIns="91425" bIns="91425" anchor="t" anchorCtr="0">
            <a:normAutofit/>
          </a:bodyPr>
          <a:lstStyle/>
          <a:p>
            <a:pPr marL="0" lvl="0" indent="0" algn="l" rtl="0">
              <a:spcBef>
                <a:spcPts val="200"/>
              </a:spcBef>
              <a:spcAft>
                <a:spcPts val="0"/>
              </a:spcAft>
              <a:buNone/>
            </a:pPr>
            <a:r>
              <a:rPr lang="en">
                <a:solidFill>
                  <a:srgbClr val="19677F"/>
                </a:solidFill>
              </a:rPr>
              <a:t>Stephanie Permut</a:t>
            </a:r>
            <a:endParaRPr>
              <a:solidFill>
                <a:srgbClr val="19677F"/>
              </a:solidFill>
            </a:endParaRPr>
          </a:p>
          <a:p>
            <a:pPr marL="0" lvl="0" indent="0" algn="l" rtl="0">
              <a:spcBef>
                <a:spcPts val="400"/>
              </a:spcBef>
              <a:spcAft>
                <a:spcPts val="0"/>
              </a:spcAft>
              <a:buNone/>
            </a:pPr>
            <a:r>
              <a:rPr lang="en" u="sng">
                <a:solidFill>
                  <a:srgbClr val="19677F"/>
                </a:solidFill>
                <a:hlinkClick r:id="rId3">
                  <a:extLst>
                    <a:ext uri="{A12FA001-AC4F-418D-AE19-62706E023703}">
                      <ahyp:hlinkClr xmlns:ahyp="http://schemas.microsoft.com/office/drawing/2018/hyperlinkcolor" val="tx"/>
                    </a:ext>
                  </a:extLst>
                </a:hlinkClick>
              </a:rPr>
              <a:t>stephanie.permut@gsa.gov</a:t>
            </a:r>
            <a:r>
              <a:rPr lang="en">
                <a:solidFill>
                  <a:srgbClr val="19677F"/>
                </a:solidFill>
              </a:rPr>
              <a:t>  </a:t>
            </a:r>
            <a:endParaRPr>
              <a:solidFill>
                <a:srgbClr val="19677F"/>
              </a:solidFill>
            </a:endParaRPr>
          </a:p>
          <a:p>
            <a:pPr marL="0" lvl="0" indent="0" algn="l" rtl="0">
              <a:spcBef>
                <a:spcPts val="800"/>
              </a:spcBef>
              <a:spcAft>
                <a:spcPts val="0"/>
              </a:spcAft>
              <a:buNone/>
            </a:pPr>
            <a:r>
              <a:rPr lang="en">
                <a:solidFill>
                  <a:srgbClr val="19677F"/>
                </a:solidFill>
              </a:rPr>
              <a:t>Blair Read</a:t>
            </a:r>
            <a:br>
              <a:rPr lang="en">
                <a:solidFill>
                  <a:srgbClr val="19677F"/>
                </a:solidFill>
              </a:rPr>
            </a:br>
            <a:r>
              <a:rPr lang="en" u="sng">
                <a:solidFill>
                  <a:srgbClr val="19677F"/>
                </a:solidFill>
                <a:hlinkClick r:id="rId4">
                  <a:extLst>
                    <a:ext uri="{A12FA001-AC4F-418D-AE19-62706E023703}">
                      <ahyp:hlinkClr xmlns:ahyp="http://schemas.microsoft.com/office/drawing/2018/hyperlinkcolor" val="tx"/>
                    </a:ext>
                  </a:extLst>
                </a:hlinkClick>
              </a:rPr>
              <a:t>blair.read@gsa.gov</a:t>
            </a:r>
            <a:r>
              <a:rPr lang="en">
                <a:solidFill>
                  <a:srgbClr val="19677F"/>
                </a:solidFill>
              </a:rPr>
              <a:t> </a:t>
            </a:r>
            <a:endParaRPr sz="1100">
              <a:solidFill>
                <a:srgbClr val="19677F"/>
              </a:solidFill>
            </a:endParaRPr>
          </a:p>
          <a:p>
            <a:pPr marL="0" lvl="0" indent="0" algn="l" rtl="0">
              <a:spcBef>
                <a:spcPts val="800"/>
              </a:spcBef>
              <a:spcAft>
                <a:spcPts val="400"/>
              </a:spcAft>
              <a:buNone/>
            </a:pPr>
            <a:r>
              <a:rPr lang="en">
                <a:solidFill>
                  <a:srgbClr val="19677F"/>
                </a:solidFill>
              </a:rPr>
              <a:t>Mary Clair Turner</a:t>
            </a:r>
            <a:br>
              <a:rPr lang="en">
                <a:solidFill>
                  <a:srgbClr val="19677F"/>
                </a:solidFill>
              </a:rPr>
            </a:br>
            <a:r>
              <a:rPr lang="en" u="sng">
                <a:solidFill>
                  <a:srgbClr val="19677F"/>
                </a:solidFill>
                <a:hlinkClick r:id="rId5">
                  <a:extLst>
                    <a:ext uri="{A12FA001-AC4F-418D-AE19-62706E023703}">
                      <ahyp:hlinkClr xmlns:ahyp="http://schemas.microsoft.com/office/drawing/2018/hyperlinkcolor" val="tx"/>
                    </a:ext>
                  </a:extLst>
                </a:hlinkClick>
              </a:rPr>
              <a:t>maryclair.turner@gsa.gov</a:t>
            </a:r>
            <a:r>
              <a:rPr lang="en">
                <a:solidFill>
                  <a:srgbClr val="19677F"/>
                </a:solidFill>
              </a:rPr>
              <a:t> </a:t>
            </a:r>
            <a:endParaRPr>
              <a:solidFill>
                <a:srgbClr val="1967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19677F"/>
                </a:solidFill>
              </a:rPr>
              <a:t>So you want to measure the impact of a form change…</a:t>
            </a:r>
            <a:endParaRPr>
              <a:solidFill>
                <a:srgbClr val="19677F"/>
              </a:solidFill>
            </a:endParaRPr>
          </a:p>
        </p:txBody>
      </p:sp>
      <p:sp>
        <p:nvSpPr>
          <p:cNvPr id="197" name="Google Shape;197;p22"/>
          <p:cNvSpPr txBox="1"/>
          <p:nvPr/>
        </p:nvSpPr>
        <p:spPr>
          <a:xfrm>
            <a:off x="354425" y="804475"/>
            <a:ext cx="8332500" cy="21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dirty="0">
                <a:latin typeface="Lato"/>
                <a:ea typeface="Lato"/>
                <a:cs typeface="Lato"/>
                <a:sym typeface="Lato"/>
              </a:rPr>
              <a:t>To understand the impact of a form change, </a:t>
            </a:r>
            <a:r>
              <a:rPr lang="en" sz="1700" b="1" dirty="0">
                <a:latin typeface="Lato"/>
                <a:ea typeface="Lato"/>
                <a:cs typeface="Lato"/>
                <a:sym typeface="Lato"/>
              </a:rPr>
              <a:t>you need to know what would have happened if you had done nothing  </a:t>
            </a:r>
            <a:endParaRPr sz="1700" dirty="0">
              <a:solidFill>
                <a:schemeClr val="dk1"/>
              </a:solidFill>
              <a:latin typeface="Lato"/>
              <a:ea typeface="Lato"/>
              <a:cs typeface="Lato"/>
              <a:sym typeface="Lato"/>
            </a:endParaRPr>
          </a:p>
          <a:p>
            <a:pPr marL="0" lvl="0" indent="0" algn="l" rtl="0">
              <a:lnSpc>
                <a:spcPct val="115000"/>
              </a:lnSpc>
              <a:spcBef>
                <a:spcPts val="1000"/>
              </a:spcBef>
              <a:spcAft>
                <a:spcPts val="0"/>
              </a:spcAft>
              <a:buNone/>
            </a:pPr>
            <a:r>
              <a:rPr lang="en" sz="1700" dirty="0">
                <a:solidFill>
                  <a:schemeClr val="dk1"/>
                </a:solidFill>
                <a:latin typeface="Lato"/>
                <a:ea typeface="Lato"/>
                <a:cs typeface="Lato"/>
                <a:sym typeface="Lato"/>
              </a:rPr>
              <a:t>2. By comparing cases (individuals, groups, …) exposed to the intervention with other cases that are similar</a:t>
            </a:r>
            <a:endParaRPr sz="17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b="1"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13" name="Group 12" descr="Text reading &quot;Users seeing old form&quot; next to an image of &quot;users&quot; (silhouettes of people in a blue circle), followed by a right arrow pointing to another blue circle filled with the same numbers of &quot;users&quot; (silhouettes of people). Text to the right of this circle says&quot;Stays the same.&quot; ">
            <a:extLst>
              <a:ext uri="{FF2B5EF4-FFF2-40B4-BE49-F238E27FC236}">
                <a16:creationId xmlns:a16="http://schemas.microsoft.com/office/drawing/2014/main" id="{379A79C4-AEB8-43B3-ED2A-7C629B50E77B}"/>
              </a:ext>
            </a:extLst>
          </p:cNvPr>
          <p:cNvGrpSpPr/>
          <p:nvPr/>
        </p:nvGrpSpPr>
        <p:grpSpPr>
          <a:xfrm>
            <a:off x="457200" y="2515775"/>
            <a:ext cx="5453325" cy="1060584"/>
            <a:chOff x="457200" y="2515775"/>
            <a:chExt cx="5453325" cy="1060584"/>
          </a:xfrm>
        </p:grpSpPr>
        <p:grpSp>
          <p:nvGrpSpPr>
            <p:cNvPr id="7" name="Group 6" descr="Text reading &quot;Users seeing old form&quot; next to an image of &quot;users&quot; (silhouettes of people in a blue circle)">
              <a:extLst>
                <a:ext uri="{FF2B5EF4-FFF2-40B4-BE49-F238E27FC236}">
                  <a16:creationId xmlns:a16="http://schemas.microsoft.com/office/drawing/2014/main" id="{42CF17D0-122F-C0BB-9A26-41233FF46643}"/>
                </a:ext>
              </a:extLst>
            </p:cNvPr>
            <p:cNvGrpSpPr/>
            <p:nvPr/>
          </p:nvGrpSpPr>
          <p:grpSpPr>
            <a:xfrm>
              <a:off x="457200" y="2515775"/>
              <a:ext cx="2193550" cy="1052709"/>
              <a:chOff x="457200" y="2515775"/>
              <a:chExt cx="2193550" cy="1052709"/>
            </a:xfrm>
          </p:grpSpPr>
          <p:sp>
            <p:nvSpPr>
              <p:cNvPr id="215" name="Google Shape;215;p22">
                <a:extLst>
                  <a:ext uri="{C183D7F6-B498-43B3-948B-1728B52AA6E4}">
                    <adec:decorative xmlns:adec="http://schemas.microsoft.com/office/drawing/2017/decorative" val="0"/>
                  </a:ext>
                </a:extLst>
              </p:cNvPr>
              <p:cNvSpPr txBox="1"/>
              <p:nvPr/>
            </p:nvSpPr>
            <p:spPr>
              <a:xfrm>
                <a:off x="457200" y="2626475"/>
                <a:ext cx="1128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19677F"/>
                    </a:solidFill>
                    <a:latin typeface="Lato"/>
                    <a:ea typeface="Lato"/>
                    <a:cs typeface="Lato"/>
                    <a:sym typeface="Lato"/>
                  </a:rPr>
                  <a:t>Users seeing old form</a:t>
                </a:r>
                <a:endParaRPr b="1" dirty="0">
                  <a:solidFill>
                    <a:srgbClr val="19677F"/>
                  </a:solidFill>
                  <a:latin typeface="Lato"/>
                  <a:ea typeface="Lato"/>
                  <a:cs typeface="Lato"/>
                  <a:sym typeface="Lato"/>
                </a:endParaRPr>
              </a:p>
            </p:txBody>
          </p:sp>
          <p:grpSp>
            <p:nvGrpSpPr>
              <p:cNvPr id="2" name="Group 1">
                <a:extLst>
                  <a:ext uri="{FF2B5EF4-FFF2-40B4-BE49-F238E27FC236}">
                    <a16:creationId xmlns:a16="http://schemas.microsoft.com/office/drawing/2014/main" id="{CA2BE412-2344-6C0B-5B0E-DEA907C532C5}"/>
                  </a:ext>
                </a:extLst>
              </p:cNvPr>
              <p:cNvGrpSpPr/>
              <p:nvPr/>
            </p:nvGrpSpPr>
            <p:grpSpPr>
              <a:xfrm>
                <a:off x="1606150" y="2515775"/>
                <a:ext cx="1044600" cy="1052709"/>
                <a:chOff x="1606150" y="2515775"/>
                <a:chExt cx="1044600" cy="1052709"/>
              </a:xfrm>
            </p:grpSpPr>
            <p:sp>
              <p:nvSpPr>
                <p:cNvPr id="198" name="Google Shape;198;p22">
                  <a:extLst>
                    <a:ext uri="{C183D7F6-B498-43B3-948B-1728B52AA6E4}">
                      <adec:decorative xmlns:adec="http://schemas.microsoft.com/office/drawing/2017/decorative" val="1"/>
                    </a:ext>
                  </a:extLst>
                </p:cNvPr>
                <p:cNvSpPr/>
                <p:nvPr/>
              </p:nvSpPr>
              <p:spPr>
                <a:xfrm>
                  <a:off x="1606150" y="2515784"/>
                  <a:ext cx="1044600" cy="10527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80849" y="2765130"/>
                  <a:ext cx="338799" cy="340260"/>
                </a:xfrm>
                <a:prstGeom prst="rect">
                  <a:avLst/>
                </a:prstGeom>
                <a:noFill/>
                <a:ln>
                  <a:noFill/>
                </a:ln>
              </p:spPr>
            </p:pic>
            <p:pic>
              <p:nvPicPr>
                <p:cNvPr id="200" name="Google Shape;200;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79813" y="3105391"/>
                  <a:ext cx="338799" cy="340260"/>
                </a:xfrm>
                <a:prstGeom prst="rect">
                  <a:avLst/>
                </a:prstGeom>
                <a:noFill/>
                <a:ln>
                  <a:noFill/>
                </a:ln>
              </p:spPr>
            </p:pic>
            <p:pic>
              <p:nvPicPr>
                <p:cNvPr id="201" name="Google Shape;201;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37832" y="2974329"/>
                  <a:ext cx="338799" cy="340260"/>
                </a:xfrm>
                <a:prstGeom prst="rect">
                  <a:avLst/>
                </a:prstGeom>
                <a:noFill/>
                <a:ln>
                  <a:noFill/>
                </a:ln>
              </p:spPr>
            </p:pic>
            <p:pic>
              <p:nvPicPr>
                <p:cNvPr id="202" name="Google Shape;202;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20145" y="2708973"/>
                  <a:ext cx="338799" cy="340260"/>
                </a:xfrm>
                <a:prstGeom prst="rect">
                  <a:avLst/>
                </a:prstGeom>
                <a:noFill/>
                <a:ln>
                  <a:noFill/>
                </a:ln>
              </p:spPr>
            </p:pic>
            <p:pic>
              <p:nvPicPr>
                <p:cNvPr id="203" name="Google Shape;203;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03122" y="3042011"/>
                  <a:ext cx="338799" cy="340260"/>
                </a:xfrm>
                <a:prstGeom prst="rect">
                  <a:avLst/>
                </a:prstGeom>
                <a:noFill/>
                <a:ln>
                  <a:noFill/>
                </a:ln>
              </p:spPr>
            </p:pic>
            <p:pic>
              <p:nvPicPr>
                <p:cNvPr id="204" name="Google Shape;204;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03122" y="2515775"/>
                  <a:ext cx="338799" cy="340260"/>
                </a:xfrm>
                <a:prstGeom prst="rect">
                  <a:avLst/>
                </a:prstGeom>
                <a:noFill/>
                <a:ln>
                  <a:noFill/>
                </a:ln>
              </p:spPr>
            </p:pic>
            <p:pic>
              <p:nvPicPr>
                <p:cNvPr id="205" name="Google Shape;205;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81346" y="2757908"/>
                  <a:ext cx="338799" cy="340260"/>
                </a:xfrm>
                <a:prstGeom prst="rect">
                  <a:avLst/>
                </a:prstGeom>
                <a:noFill/>
                <a:ln>
                  <a:noFill/>
                </a:ln>
              </p:spPr>
            </p:pic>
          </p:grpSp>
        </p:grpSp>
        <p:cxnSp>
          <p:nvCxnSpPr>
            <p:cNvPr id="217" name="Google Shape;217;p22" descr="Arrow pointing from users seeing the old form to the &quot;outcome&quot; of those users staying the same">
              <a:extLst>
                <a:ext uri="{C183D7F6-B498-43B3-948B-1728B52AA6E4}">
                  <adec:decorative xmlns:adec="http://schemas.microsoft.com/office/drawing/2017/decorative" val="0"/>
                </a:ext>
              </a:extLst>
            </p:cNvPr>
            <p:cNvCxnSpPr/>
            <p:nvPr/>
          </p:nvCxnSpPr>
          <p:spPr>
            <a:xfrm>
              <a:off x="2792563" y="3047450"/>
              <a:ext cx="724500" cy="5100"/>
            </a:xfrm>
            <a:prstGeom prst="straightConnector1">
              <a:avLst/>
            </a:prstGeom>
            <a:noFill/>
            <a:ln w="38100" cap="flat" cmpd="sng">
              <a:solidFill>
                <a:schemeClr val="accent2"/>
              </a:solidFill>
              <a:prstDash val="solid"/>
              <a:round/>
              <a:headEnd type="none" w="med" len="med"/>
              <a:tailEnd type="triangle" w="med" len="med"/>
            </a:ln>
          </p:spPr>
        </p:cxnSp>
        <p:grpSp>
          <p:nvGrpSpPr>
            <p:cNvPr id="9" name="Group 8" descr="Text reading &quot;Stays the same&quot; next to an image of &quot;users&quot; (silhouettes of people in a blue circle). The users look the same as the users seeing the old form, depicting no change in their reporting behavior">
              <a:extLst>
                <a:ext uri="{FF2B5EF4-FFF2-40B4-BE49-F238E27FC236}">
                  <a16:creationId xmlns:a16="http://schemas.microsoft.com/office/drawing/2014/main" id="{3026589C-8F6B-03FB-D75B-9921CC2DD454}"/>
                </a:ext>
              </a:extLst>
            </p:cNvPr>
            <p:cNvGrpSpPr/>
            <p:nvPr/>
          </p:nvGrpSpPr>
          <p:grpSpPr>
            <a:xfrm>
              <a:off x="3627200" y="2523650"/>
              <a:ext cx="2283325" cy="1052709"/>
              <a:chOff x="3627200" y="2523650"/>
              <a:chExt cx="2283325" cy="1052709"/>
            </a:xfrm>
          </p:grpSpPr>
          <p:grpSp>
            <p:nvGrpSpPr>
              <p:cNvPr id="4" name="Group 3">
                <a:extLst>
                  <a:ext uri="{FF2B5EF4-FFF2-40B4-BE49-F238E27FC236}">
                    <a16:creationId xmlns:a16="http://schemas.microsoft.com/office/drawing/2014/main" id="{8733D7E5-2DCC-2F5F-F380-4FD105A8EDD5}"/>
                  </a:ext>
                </a:extLst>
              </p:cNvPr>
              <p:cNvGrpSpPr/>
              <p:nvPr/>
            </p:nvGrpSpPr>
            <p:grpSpPr>
              <a:xfrm>
                <a:off x="3627200" y="2523650"/>
                <a:ext cx="1044600" cy="1052709"/>
                <a:chOff x="3627200" y="2523650"/>
                <a:chExt cx="1044600" cy="1052709"/>
              </a:xfrm>
            </p:grpSpPr>
            <p:sp>
              <p:nvSpPr>
                <p:cNvPr id="218" name="Google Shape;218;p22">
                  <a:extLst>
                    <a:ext uri="{C183D7F6-B498-43B3-948B-1728B52AA6E4}">
                      <adec:decorative xmlns:adec="http://schemas.microsoft.com/office/drawing/2017/decorative" val="1"/>
                    </a:ext>
                  </a:extLst>
                </p:cNvPr>
                <p:cNvSpPr/>
                <p:nvPr/>
              </p:nvSpPr>
              <p:spPr>
                <a:xfrm>
                  <a:off x="3627200" y="2523659"/>
                  <a:ext cx="1044600" cy="10527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01899" y="2773005"/>
                  <a:ext cx="338799" cy="340260"/>
                </a:xfrm>
                <a:prstGeom prst="rect">
                  <a:avLst/>
                </a:prstGeom>
                <a:noFill/>
                <a:ln>
                  <a:noFill/>
                </a:ln>
              </p:spPr>
            </p:pic>
            <p:pic>
              <p:nvPicPr>
                <p:cNvPr id="220" name="Google Shape;220;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00863" y="3113266"/>
                  <a:ext cx="338799" cy="340260"/>
                </a:xfrm>
                <a:prstGeom prst="rect">
                  <a:avLst/>
                </a:prstGeom>
                <a:noFill/>
                <a:ln>
                  <a:noFill/>
                </a:ln>
              </p:spPr>
            </p:pic>
            <p:pic>
              <p:nvPicPr>
                <p:cNvPr id="221" name="Google Shape;221;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58882" y="2982204"/>
                  <a:ext cx="338799" cy="340260"/>
                </a:xfrm>
                <a:prstGeom prst="rect">
                  <a:avLst/>
                </a:prstGeom>
                <a:noFill/>
                <a:ln>
                  <a:noFill/>
                </a:ln>
              </p:spPr>
            </p:pic>
            <p:pic>
              <p:nvPicPr>
                <p:cNvPr id="222" name="Google Shape;222;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41195" y="2716848"/>
                  <a:ext cx="338799" cy="340260"/>
                </a:xfrm>
                <a:prstGeom prst="rect">
                  <a:avLst/>
                </a:prstGeom>
                <a:noFill/>
                <a:ln>
                  <a:noFill/>
                </a:ln>
              </p:spPr>
            </p:pic>
            <p:pic>
              <p:nvPicPr>
                <p:cNvPr id="223" name="Google Shape;223;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24172" y="3049886"/>
                  <a:ext cx="338799" cy="340260"/>
                </a:xfrm>
                <a:prstGeom prst="rect">
                  <a:avLst/>
                </a:prstGeom>
                <a:noFill/>
                <a:ln>
                  <a:noFill/>
                </a:ln>
              </p:spPr>
            </p:pic>
            <p:pic>
              <p:nvPicPr>
                <p:cNvPr id="224" name="Google Shape;224;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24172" y="2523650"/>
                  <a:ext cx="338799" cy="340260"/>
                </a:xfrm>
                <a:prstGeom prst="rect">
                  <a:avLst/>
                </a:prstGeom>
                <a:noFill/>
                <a:ln>
                  <a:noFill/>
                </a:ln>
              </p:spPr>
            </p:pic>
            <p:pic>
              <p:nvPicPr>
                <p:cNvPr id="225" name="Google Shape;225;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02396" y="2765783"/>
                  <a:ext cx="338799" cy="340260"/>
                </a:xfrm>
                <a:prstGeom prst="rect">
                  <a:avLst/>
                </a:prstGeom>
                <a:noFill/>
                <a:ln>
                  <a:noFill/>
                </a:ln>
              </p:spPr>
            </p:pic>
          </p:grpSp>
          <p:sp>
            <p:nvSpPr>
              <p:cNvPr id="238" name="Google Shape;238;p22">
                <a:extLst>
                  <a:ext uri="{C183D7F6-B498-43B3-948B-1728B52AA6E4}">
                    <adec:decorative xmlns:adec="http://schemas.microsoft.com/office/drawing/2017/decorative" val="0"/>
                  </a:ext>
                </a:extLst>
              </p:cNvPr>
              <p:cNvSpPr txBox="1"/>
              <p:nvPr/>
            </p:nvSpPr>
            <p:spPr>
              <a:xfrm>
                <a:off x="4781925" y="2634350"/>
                <a:ext cx="112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19677F"/>
                    </a:solidFill>
                    <a:latin typeface="Lato"/>
                    <a:ea typeface="Lato"/>
                    <a:cs typeface="Lato"/>
                    <a:sym typeface="Lato"/>
                  </a:rPr>
                  <a:t>Stays the same</a:t>
                </a:r>
                <a:endParaRPr b="1" dirty="0">
                  <a:solidFill>
                    <a:srgbClr val="19677F"/>
                  </a:solidFill>
                  <a:latin typeface="Lato"/>
                  <a:ea typeface="Lato"/>
                  <a:cs typeface="Lato"/>
                  <a:sym typeface="Lato"/>
                </a:endParaRPr>
              </a:p>
            </p:txBody>
          </p:sp>
        </p:grpSp>
      </p:grpSp>
      <p:cxnSp>
        <p:nvCxnSpPr>
          <p:cNvPr id="214" name="Google Shape;214;p22">
            <a:extLst>
              <a:ext uri="{C183D7F6-B498-43B3-948B-1728B52AA6E4}">
                <adec:decorative xmlns:adec="http://schemas.microsoft.com/office/drawing/2017/decorative" val="1"/>
              </a:ext>
            </a:extLst>
          </p:cNvPr>
          <p:cNvCxnSpPr/>
          <p:nvPr/>
        </p:nvCxnSpPr>
        <p:spPr>
          <a:xfrm>
            <a:off x="962550" y="3667875"/>
            <a:ext cx="4529700" cy="0"/>
          </a:xfrm>
          <a:prstGeom prst="straightConnector1">
            <a:avLst/>
          </a:prstGeom>
          <a:noFill/>
          <a:ln w="9525" cap="flat" cmpd="sng">
            <a:solidFill>
              <a:schemeClr val="dk2"/>
            </a:solidFill>
            <a:prstDash val="dash"/>
            <a:round/>
            <a:headEnd type="none" w="med" len="med"/>
            <a:tailEnd type="none" w="med" len="med"/>
          </a:ln>
        </p:spPr>
      </p:cxnSp>
      <p:grpSp>
        <p:nvGrpSpPr>
          <p:cNvPr id="14" name="Group 13">
            <a:extLst>
              <a:ext uri="{FF2B5EF4-FFF2-40B4-BE49-F238E27FC236}">
                <a16:creationId xmlns:a16="http://schemas.microsoft.com/office/drawing/2014/main" id="{B78EC8B6-AB0C-B5EC-9C78-2966C98AF24B}"/>
              </a:ext>
              <a:ext uri="{C183D7F6-B498-43B3-948B-1728B52AA6E4}">
                <adec:decorative xmlns:adec="http://schemas.microsoft.com/office/drawing/2017/decorative" val="1"/>
              </a:ext>
            </a:extLst>
          </p:cNvPr>
          <p:cNvGrpSpPr/>
          <p:nvPr/>
        </p:nvGrpSpPr>
        <p:grpSpPr>
          <a:xfrm>
            <a:off x="469725" y="3801775"/>
            <a:ext cx="5401375" cy="1054109"/>
            <a:chOff x="469725" y="3801775"/>
            <a:chExt cx="5401375" cy="1054109"/>
          </a:xfrm>
        </p:grpSpPr>
        <p:grpSp>
          <p:nvGrpSpPr>
            <p:cNvPr id="8" name="Group 7" descr="Text reading &quot;Different users seeing new form&quot; next to an image of &quot;users&quot; (silhouettes of people in a reddish-orange circle). This image is located beneath the image of users seeing the old form">
              <a:extLst>
                <a:ext uri="{FF2B5EF4-FFF2-40B4-BE49-F238E27FC236}">
                  <a16:creationId xmlns:a16="http://schemas.microsoft.com/office/drawing/2014/main" id="{3D37BF24-AB09-2570-A726-914EC6D93120}"/>
                </a:ext>
              </a:extLst>
            </p:cNvPr>
            <p:cNvGrpSpPr/>
            <p:nvPr/>
          </p:nvGrpSpPr>
          <p:grpSpPr>
            <a:xfrm>
              <a:off x="469725" y="3801775"/>
              <a:ext cx="2181025" cy="1054109"/>
              <a:chOff x="469725" y="3801775"/>
              <a:chExt cx="2181025" cy="1054109"/>
            </a:xfrm>
          </p:grpSpPr>
          <p:grpSp>
            <p:nvGrpSpPr>
              <p:cNvPr id="3" name="Group 2">
                <a:extLst>
                  <a:ext uri="{FF2B5EF4-FFF2-40B4-BE49-F238E27FC236}">
                    <a16:creationId xmlns:a16="http://schemas.microsoft.com/office/drawing/2014/main" id="{1E547F35-C5D1-FCE4-DD3B-295C07610F31}"/>
                  </a:ext>
                </a:extLst>
              </p:cNvPr>
              <p:cNvGrpSpPr/>
              <p:nvPr/>
            </p:nvGrpSpPr>
            <p:grpSpPr>
              <a:xfrm>
                <a:off x="1586745" y="3803184"/>
                <a:ext cx="1064005" cy="1052700"/>
                <a:chOff x="1586745" y="3803184"/>
                <a:chExt cx="1064005" cy="1052700"/>
              </a:xfrm>
            </p:grpSpPr>
            <p:sp>
              <p:nvSpPr>
                <p:cNvPr id="206" name="Google Shape;206;p22">
                  <a:extLst>
                    <a:ext uri="{C183D7F6-B498-43B3-948B-1728B52AA6E4}">
                      <adec:decorative xmlns:adec="http://schemas.microsoft.com/office/drawing/2017/decorative" val="1"/>
                    </a:ext>
                  </a:extLst>
                </p:cNvPr>
                <p:cNvSpPr/>
                <p:nvPr/>
              </p:nvSpPr>
              <p:spPr>
                <a:xfrm>
                  <a:off x="1606150" y="3803184"/>
                  <a:ext cx="1044600" cy="1052700"/>
                </a:xfrm>
                <a:prstGeom prst="ellipse">
                  <a:avLst/>
                </a:prstGeom>
                <a:noFill/>
                <a:ln w="38100" cap="flat" cmpd="sng">
                  <a:solidFill>
                    <a:srgbClr val="C64E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80849" y="4052530"/>
                  <a:ext cx="338799" cy="340260"/>
                </a:xfrm>
                <a:prstGeom prst="rect">
                  <a:avLst/>
                </a:prstGeom>
                <a:noFill/>
                <a:ln>
                  <a:noFill/>
                </a:ln>
              </p:spPr>
            </p:pic>
            <p:pic>
              <p:nvPicPr>
                <p:cNvPr id="208" name="Google Shape;208;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79813" y="4392791"/>
                  <a:ext cx="338799" cy="340260"/>
                </a:xfrm>
                <a:prstGeom prst="rect">
                  <a:avLst/>
                </a:prstGeom>
                <a:noFill/>
                <a:ln>
                  <a:noFill/>
                </a:ln>
              </p:spPr>
            </p:pic>
            <p:pic>
              <p:nvPicPr>
                <p:cNvPr id="209" name="Google Shape;20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42632" y="4033129"/>
                  <a:ext cx="338799" cy="340260"/>
                </a:xfrm>
                <a:prstGeom prst="rect">
                  <a:avLst/>
                </a:prstGeom>
                <a:noFill/>
                <a:ln>
                  <a:noFill/>
                </a:ln>
              </p:spPr>
            </p:pic>
            <p:pic>
              <p:nvPicPr>
                <p:cNvPr id="210" name="Google Shape;210;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86745" y="4072573"/>
                  <a:ext cx="338799" cy="340260"/>
                </a:xfrm>
                <a:prstGeom prst="rect">
                  <a:avLst/>
                </a:prstGeom>
                <a:noFill/>
                <a:ln>
                  <a:noFill/>
                </a:ln>
              </p:spPr>
            </p:pic>
            <p:pic>
              <p:nvPicPr>
                <p:cNvPr id="211" name="Google Shape;211;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74522" y="4405611"/>
                  <a:ext cx="338799" cy="340260"/>
                </a:xfrm>
                <a:prstGeom prst="rect">
                  <a:avLst/>
                </a:prstGeom>
                <a:noFill/>
                <a:ln>
                  <a:noFill/>
                </a:ln>
              </p:spPr>
            </p:pic>
            <p:pic>
              <p:nvPicPr>
                <p:cNvPr id="212" name="Google Shape;212;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31722" y="3879375"/>
                  <a:ext cx="338799" cy="340260"/>
                </a:xfrm>
                <a:prstGeom prst="rect">
                  <a:avLst/>
                </a:prstGeom>
                <a:noFill/>
                <a:ln>
                  <a:noFill/>
                </a:ln>
              </p:spPr>
            </p:pic>
            <p:pic>
              <p:nvPicPr>
                <p:cNvPr id="213" name="Google Shape;213;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09946" y="4350108"/>
                  <a:ext cx="338799" cy="340260"/>
                </a:xfrm>
                <a:prstGeom prst="rect">
                  <a:avLst/>
                </a:prstGeom>
                <a:noFill/>
                <a:ln>
                  <a:noFill/>
                </a:ln>
              </p:spPr>
            </p:pic>
          </p:grpSp>
          <p:sp>
            <p:nvSpPr>
              <p:cNvPr id="216" name="Google Shape;216;p22" descr="Text reading &quot;Different users seeing new form&quot; next to an image of &quot;users&quot; (silhouettes of 7 people in a red circle), followed by a right arrow pointing to another red circle filled with 3 more users than the original circle (silhouettes of people). Text to the right of this circle says &quot;Increase in sales reported!&quot; ">
                <a:extLst>
                  <a:ext uri="{C183D7F6-B498-43B3-948B-1728B52AA6E4}">
                    <adec:decorative xmlns:adec="http://schemas.microsoft.com/office/drawing/2017/decorative" val="0"/>
                  </a:ext>
                </a:extLst>
              </p:cNvPr>
              <p:cNvSpPr txBox="1"/>
              <p:nvPr/>
            </p:nvSpPr>
            <p:spPr>
              <a:xfrm>
                <a:off x="469725" y="3801775"/>
                <a:ext cx="1128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C64E2A"/>
                    </a:solidFill>
                    <a:latin typeface="Lato"/>
                    <a:ea typeface="Lato"/>
                    <a:cs typeface="Lato"/>
                    <a:sym typeface="Lato"/>
                  </a:rPr>
                  <a:t>Different users seeing new form</a:t>
                </a:r>
                <a:endParaRPr b="1" dirty="0">
                  <a:solidFill>
                    <a:srgbClr val="C64E2A"/>
                  </a:solidFill>
                  <a:latin typeface="Lato"/>
                  <a:ea typeface="Lato"/>
                  <a:cs typeface="Lato"/>
                  <a:sym typeface="Lato"/>
                </a:endParaRPr>
              </a:p>
            </p:txBody>
          </p:sp>
        </p:grpSp>
        <p:cxnSp>
          <p:nvCxnSpPr>
            <p:cNvPr id="226" name="Google Shape;226;p22" descr="Arrow pointing from different users seeing the new form to the &quot;outcome&quot; of those users increasing their sales reported">
              <a:extLst>
                <a:ext uri="{C183D7F6-B498-43B3-948B-1728B52AA6E4}">
                  <adec:decorative xmlns:adec="http://schemas.microsoft.com/office/drawing/2017/decorative" val="0"/>
                </a:ext>
              </a:extLst>
            </p:cNvPr>
            <p:cNvCxnSpPr/>
            <p:nvPr/>
          </p:nvCxnSpPr>
          <p:spPr>
            <a:xfrm>
              <a:off x="2794888" y="4283200"/>
              <a:ext cx="724500" cy="5100"/>
            </a:xfrm>
            <a:prstGeom prst="straightConnector1">
              <a:avLst/>
            </a:prstGeom>
            <a:noFill/>
            <a:ln w="38100" cap="flat" cmpd="sng">
              <a:solidFill>
                <a:srgbClr val="C64E2A"/>
              </a:solidFill>
              <a:prstDash val="solid"/>
              <a:round/>
              <a:headEnd type="none" w="med" len="med"/>
              <a:tailEnd type="triangle" w="med" len="med"/>
            </a:ln>
          </p:spPr>
        </p:cxnSp>
        <p:grpSp>
          <p:nvGrpSpPr>
            <p:cNvPr id="10" name="Group 9" descr="Text reading &quot;Increase in sales reported!&quot; next to an image of &quot;users&quot; (silhouettes of people in a reddish-orange circle). Some of the users in this circle are filled in, depicting an increase in their reporting behavior">
              <a:extLst>
                <a:ext uri="{FF2B5EF4-FFF2-40B4-BE49-F238E27FC236}">
                  <a16:creationId xmlns:a16="http://schemas.microsoft.com/office/drawing/2014/main" id="{3EEBC0AA-B1D8-1C1B-B884-84E77B477679}"/>
                </a:ext>
              </a:extLst>
            </p:cNvPr>
            <p:cNvGrpSpPr/>
            <p:nvPr/>
          </p:nvGrpSpPr>
          <p:grpSpPr>
            <a:xfrm>
              <a:off x="3644145" y="3801775"/>
              <a:ext cx="2226955" cy="1054109"/>
              <a:chOff x="3644145" y="3801775"/>
              <a:chExt cx="2226955" cy="1054109"/>
            </a:xfrm>
          </p:grpSpPr>
          <p:grpSp>
            <p:nvGrpSpPr>
              <p:cNvPr id="6" name="Group 5">
                <a:extLst>
                  <a:ext uri="{FF2B5EF4-FFF2-40B4-BE49-F238E27FC236}">
                    <a16:creationId xmlns:a16="http://schemas.microsoft.com/office/drawing/2014/main" id="{ACD61310-5896-FB98-AF79-D421F0C79589}"/>
                  </a:ext>
                </a:extLst>
              </p:cNvPr>
              <p:cNvGrpSpPr/>
              <p:nvPr/>
            </p:nvGrpSpPr>
            <p:grpSpPr>
              <a:xfrm>
                <a:off x="3644145" y="3803184"/>
                <a:ext cx="1064005" cy="1052700"/>
                <a:chOff x="3644145" y="3803184"/>
                <a:chExt cx="1064005" cy="1052700"/>
              </a:xfrm>
            </p:grpSpPr>
            <p:grpSp>
              <p:nvGrpSpPr>
                <p:cNvPr id="5" name="Group 4">
                  <a:extLst>
                    <a:ext uri="{FF2B5EF4-FFF2-40B4-BE49-F238E27FC236}">
                      <a16:creationId xmlns:a16="http://schemas.microsoft.com/office/drawing/2014/main" id="{D0A45D99-4007-AFCD-D2B3-22869BE637DC}"/>
                    </a:ext>
                  </a:extLst>
                </p:cNvPr>
                <p:cNvGrpSpPr/>
                <p:nvPr/>
              </p:nvGrpSpPr>
              <p:grpSpPr>
                <a:xfrm>
                  <a:off x="3644145" y="3803184"/>
                  <a:ext cx="1064005" cy="1052700"/>
                  <a:chOff x="3644145" y="3803184"/>
                  <a:chExt cx="1064005" cy="1052700"/>
                </a:xfrm>
              </p:grpSpPr>
              <p:sp>
                <p:nvSpPr>
                  <p:cNvPr id="227" name="Google Shape;227;p22">
                    <a:extLst>
                      <a:ext uri="{C183D7F6-B498-43B3-948B-1728B52AA6E4}">
                        <adec:decorative xmlns:adec="http://schemas.microsoft.com/office/drawing/2017/decorative" val="1"/>
                      </a:ext>
                    </a:extLst>
                  </p:cNvPr>
                  <p:cNvSpPr/>
                  <p:nvPr/>
                </p:nvSpPr>
                <p:spPr>
                  <a:xfrm>
                    <a:off x="3663550" y="3803184"/>
                    <a:ext cx="1044600" cy="1052700"/>
                  </a:xfrm>
                  <a:prstGeom prst="ellipse">
                    <a:avLst/>
                  </a:prstGeom>
                  <a:noFill/>
                  <a:ln w="38100" cap="flat" cmpd="sng">
                    <a:solidFill>
                      <a:srgbClr val="C64E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38249" y="4052530"/>
                    <a:ext cx="338799" cy="340260"/>
                  </a:xfrm>
                  <a:prstGeom prst="rect">
                    <a:avLst/>
                  </a:prstGeom>
                  <a:noFill/>
                  <a:ln>
                    <a:noFill/>
                  </a:ln>
                </p:spPr>
              </p:pic>
              <p:pic>
                <p:nvPicPr>
                  <p:cNvPr id="229" name="Google Shape;229;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37213" y="4392791"/>
                    <a:ext cx="338799" cy="340260"/>
                  </a:xfrm>
                  <a:prstGeom prst="rect">
                    <a:avLst/>
                  </a:prstGeom>
                  <a:noFill/>
                  <a:ln>
                    <a:noFill/>
                  </a:ln>
                </p:spPr>
              </p:pic>
              <p:pic>
                <p:nvPicPr>
                  <p:cNvPr id="230" name="Google Shape;230;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00032" y="4033129"/>
                    <a:ext cx="338799" cy="340260"/>
                  </a:xfrm>
                  <a:prstGeom prst="rect">
                    <a:avLst/>
                  </a:prstGeom>
                  <a:noFill/>
                  <a:ln>
                    <a:noFill/>
                  </a:ln>
                </p:spPr>
              </p:pic>
              <p:pic>
                <p:nvPicPr>
                  <p:cNvPr id="231" name="Google Shape;231;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44145" y="4072573"/>
                    <a:ext cx="338799" cy="340260"/>
                  </a:xfrm>
                  <a:prstGeom prst="rect">
                    <a:avLst/>
                  </a:prstGeom>
                  <a:noFill/>
                  <a:ln>
                    <a:noFill/>
                  </a:ln>
                </p:spPr>
              </p:pic>
              <p:pic>
                <p:nvPicPr>
                  <p:cNvPr id="232" name="Google Shape;232;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31922" y="4405611"/>
                    <a:ext cx="338799" cy="340260"/>
                  </a:xfrm>
                  <a:prstGeom prst="rect">
                    <a:avLst/>
                  </a:prstGeom>
                  <a:noFill/>
                  <a:ln>
                    <a:noFill/>
                  </a:ln>
                </p:spPr>
              </p:pic>
              <p:pic>
                <p:nvPicPr>
                  <p:cNvPr id="233" name="Google Shape;233;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89122" y="3879375"/>
                    <a:ext cx="338799" cy="340260"/>
                  </a:xfrm>
                  <a:prstGeom prst="rect">
                    <a:avLst/>
                  </a:prstGeom>
                  <a:noFill/>
                  <a:ln>
                    <a:noFill/>
                  </a:ln>
                </p:spPr>
              </p:pic>
              <p:pic>
                <p:nvPicPr>
                  <p:cNvPr id="234" name="Google Shape;234;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67346" y="4350108"/>
                    <a:ext cx="338799" cy="340260"/>
                  </a:xfrm>
                  <a:prstGeom prst="rect">
                    <a:avLst/>
                  </a:prstGeom>
                  <a:noFill/>
                  <a:ln>
                    <a:noFill/>
                  </a:ln>
                </p:spPr>
              </p:pic>
              <p:pic>
                <p:nvPicPr>
                  <p:cNvPr id="235" name="Google Shape;235;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185271" y="3881469"/>
                    <a:ext cx="338775" cy="338793"/>
                  </a:xfrm>
                  <a:prstGeom prst="rect">
                    <a:avLst/>
                  </a:prstGeom>
                  <a:noFill/>
                  <a:ln>
                    <a:noFill/>
                  </a:ln>
                </p:spPr>
              </p:pic>
              <p:pic>
                <p:nvPicPr>
                  <p:cNvPr id="236" name="Google Shape;236;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338258" y="4053269"/>
                    <a:ext cx="338775" cy="338793"/>
                  </a:xfrm>
                  <a:prstGeom prst="rect">
                    <a:avLst/>
                  </a:prstGeom>
                  <a:noFill/>
                  <a:ln>
                    <a:noFill/>
                  </a:ln>
                </p:spPr>
              </p:pic>
            </p:grpSp>
            <p:pic>
              <p:nvPicPr>
                <p:cNvPr id="237" name="Google Shape;237;p22">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3731933" y="4406344"/>
                  <a:ext cx="338775" cy="338793"/>
                </a:xfrm>
                <a:prstGeom prst="rect">
                  <a:avLst/>
                </a:prstGeom>
                <a:noFill/>
                <a:ln>
                  <a:noFill/>
                </a:ln>
              </p:spPr>
            </p:pic>
          </p:grpSp>
          <p:sp>
            <p:nvSpPr>
              <p:cNvPr id="239" name="Google Shape;239;p22">
                <a:extLst>
                  <a:ext uri="{C183D7F6-B498-43B3-948B-1728B52AA6E4}">
                    <adec:decorative xmlns:adec="http://schemas.microsoft.com/office/drawing/2017/decorative" val="0"/>
                  </a:ext>
                </a:extLst>
              </p:cNvPr>
              <p:cNvSpPr txBox="1"/>
              <p:nvPr/>
            </p:nvSpPr>
            <p:spPr>
              <a:xfrm>
                <a:off x="4742500" y="3801775"/>
                <a:ext cx="1128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C64E2A"/>
                    </a:solidFill>
                    <a:latin typeface="Lato"/>
                    <a:ea typeface="Lato"/>
                    <a:cs typeface="Lato"/>
                    <a:sym typeface="Lato"/>
                  </a:rPr>
                  <a:t>Increase in sales reported!</a:t>
                </a:r>
                <a:endParaRPr b="1" dirty="0">
                  <a:solidFill>
                    <a:srgbClr val="C64E2A"/>
                  </a:solidFill>
                  <a:latin typeface="Lato"/>
                  <a:ea typeface="Lato"/>
                  <a:cs typeface="Lato"/>
                  <a:sym typeface="Lato"/>
                </a:endParaRPr>
              </a:p>
            </p:txBody>
          </p:sp>
        </p:grpSp>
      </p:grpSp>
      <p:grpSp>
        <p:nvGrpSpPr>
          <p:cNvPr id="11" name="Group 10" descr="Talking head&#10;&#10;Head icon with mouth open. Speech bubble with text saying: &quot;Would you like to try a new reporting  form we’re testing?&quot;">
            <a:extLst>
              <a:ext uri="{FF2B5EF4-FFF2-40B4-BE49-F238E27FC236}">
                <a16:creationId xmlns:a16="http://schemas.microsoft.com/office/drawing/2014/main" id="{DBE2D713-C084-0B85-DCEF-105F0D151503}"/>
              </a:ext>
            </a:extLst>
          </p:cNvPr>
          <p:cNvGrpSpPr/>
          <p:nvPr/>
        </p:nvGrpSpPr>
        <p:grpSpPr>
          <a:xfrm>
            <a:off x="6057075" y="2197800"/>
            <a:ext cx="2526750" cy="1505675"/>
            <a:chOff x="6057075" y="2197800"/>
            <a:chExt cx="2526750" cy="1505675"/>
          </a:xfrm>
        </p:grpSpPr>
        <p:pic>
          <p:nvPicPr>
            <p:cNvPr id="241" name="Google Shape;241;p22" descr="Talking head&#10;&#10;Head icon with mouth open. Speech bubble with text saying: &quot;Would you like to try a new reporting  form we’re testing?&quot;" title="Talking head"/>
            <p:cNvPicPr preferRelativeResize="0"/>
            <p:nvPr/>
          </p:nvPicPr>
          <p:blipFill>
            <a:blip r:embed="rId5">
              <a:alphaModFix/>
            </a:blip>
            <a:stretch>
              <a:fillRect/>
            </a:stretch>
          </p:blipFill>
          <p:spPr>
            <a:xfrm>
              <a:off x="6057075" y="2658875"/>
              <a:ext cx="1044600" cy="1044600"/>
            </a:xfrm>
            <a:prstGeom prst="rect">
              <a:avLst/>
            </a:prstGeom>
            <a:noFill/>
            <a:ln>
              <a:noFill/>
            </a:ln>
          </p:spPr>
        </p:pic>
        <p:sp>
          <p:nvSpPr>
            <p:cNvPr id="242" name="Google Shape;242;p22" descr="Talking head&#10;&#10;Head icon with mouth open with a speech bubble, &quot;Would you like to try a new reporting form we're testing?&quot;"/>
            <p:cNvSpPr/>
            <p:nvPr/>
          </p:nvSpPr>
          <p:spPr>
            <a:xfrm>
              <a:off x="6860625" y="2197800"/>
              <a:ext cx="1723200" cy="908100"/>
            </a:xfrm>
            <a:prstGeom prst="wedgeRectCallout">
              <a:avLst>
                <a:gd name="adj1" fmla="val -49501"/>
                <a:gd name="adj2" fmla="val 77306"/>
              </a:avLst>
            </a:prstGeom>
            <a:solidFill>
              <a:schemeClr val="lt1"/>
            </a:solidFill>
            <a:ln w="28575" cap="flat" cmpd="sng">
              <a:solidFill>
                <a:srgbClr val="C64E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dirty="0">
                  <a:solidFill>
                    <a:srgbClr val="C64E2A"/>
                  </a:solidFill>
                  <a:latin typeface="Lato"/>
                  <a:ea typeface="Lato"/>
                  <a:cs typeface="Lato"/>
                  <a:sym typeface="Lato"/>
                </a:rPr>
                <a:t>Would you like to try a new reporting  form we’re testing?</a:t>
              </a:r>
              <a:endParaRPr sz="1300" dirty="0">
                <a:solidFill>
                  <a:srgbClr val="C64E2A"/>
                </a:solidFill>
                <a:latin typeface="Lato"/>
                <a:ea typeface="Lato"/>
                <a:cs typeface="Lato"/>
                <a:sym typeface="Lato"/>
              </a:endParaRPr>
            </a:p>
          </p:txBody>
        </p:sp>
      </p:grpSp>
      <p:grpSp>
        <p:nvGrpSpPr>
          <p:cNvPr id="12" name="Group 11" descr="Talking head&#10;&#10;Head icon with mouth open. Speech bubble with text saying: &quot;Sure!! I’m already a conscientious federal vendor&quot;">
            <a:extLst>
              <a:ext uri="{FF2B5EF4-FFF2-40B4-BE49-F238E27FC236}">
                <a16:creationId xmlns:a16="http://schemas.microsoft.com/office/drawing/2014/main" id="{39DF9BB5-8441-4264-D65E-3F50D02A2665}"/>
              </a:ext>
            </a:extLst>
          </p:cNvPr>
          <p:cNvGrpSpPr/>
          <p:nvPr/>
        </p:nvGrpSpPr>
        <p:grpSpPr>
          <a:xfrm>
            <a:off x="6446050" y="3573275"/>
            <a:ext cx="2518775" cy="1085075"/>
            <a:chOff x="6446050" y="3573275"/>
            <a:chExt cx="2518775" cy="1085075"/>
          </a:xfrm>
        </p:grpSpPr>
        <p:pic>
          <p:nvPicPr>
            <p:cNvPr id="243" name="Google Shape;243;p22" descr="Talking head&#10;&#10;Talking head&#10;&#10;Talking head&#10;&#10;Head icon with mouth open. Speech bubble with text saying: &quot;Sure!! I’m already a conscientious federal vendor&quot;"/>
            <p:cNvPicPr preferRelativeResize="0"/>
            <p:nvPr/>
          </p:nvPicPr>
          <p:blipFill>
            <a:blip r:embed="rId5">
              <a:alphaModFix/>
            </a:blip>
            <a:stretch>
              <a:fillRect/>
            </a:stretch>
          </p:blipFill>
          <p:spPr>
            <a:xfrm flipH="1">
              <a:off x="7920225" y="3573275"/>
              <a:ext cx="1044600" cy="1044600"/>
            </a:xfrm>
            <a:prstGeom prst="rect">
              <a:avLst/>
            </a:prstGeom>
            <a:noFill/>
            <a:ln>
              <a:noFill/>
            </a:ln>
          </p:spPr>
        </p:pic>
        <p:sp>
          <p:nvSpPr>
            <p:cNvPr id="244" name="Google Shape;244;p22" descr="Talking head&#10;&#10;Head icon with mouth open with a speech bubble, &quot;Sure!! I’m already a conscientious federal vendor&quot;"/>
            <p:cNvSpPr/>
            <p:nvPr/>
          </p:nvSpPr>
          <p:spPr>
            <a:xfrm flipH="1">
              <a:off x="6446050" y="3827050"/>
              <a:ext cx="1608300" cy="831300"/>
            </a:xfrm>
            <a:prstGeom prst="wedgeRectCallout">
              <a:avLst>
                <a:gd name="adj1" fmla="val -62283"/>
                <a:gd name="adj2" fmla="val 12643"/>
              </a:avLst>
            </a:prstGeom>
            <a:solidFill>
              <a:schemeClr val="lt1"/>
            </a:solidFill>
            <a:ln w="28575" cap="flat" cmpd="sng">
              <a:solidFill>
                <a:srgbClr val="156B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dirty="0">
                  <a:solidFill>
                    <a:srgbClr val="156B5C"/>
                  </a:solidFill>
                  <a:latin typeface="Lato"/>
                  <a:ea typeface="Lato"/>
                  <a:cs typeface="Lato"/>
                  <a:sym typeface="Lato"/>
                </a:rPr>
                <a:t>Sure!! I’m already a conscientious federal vendor</a:t>
              </a:r>
              <a:endParaRPr sz="1300" b="1" dirty="0">
                <a:solidFill>
                  <a:srgbClr val="156B5C"/>
                </a:solidFill>
                <a:latin typeface="Lato"/>
                <a:ea typeface="Lato"/>
                <a:cs typeface="Lato"/>
                <a:sym typeface="Lato"/>
              </a:endParaRPr>
            </a:p>
          </p:txBody>
        </p:sp>
      </p:grpSp>
      <p:sp>
        <p:nvSpPr>
          <p:cNvPr id="196" name="Google Shape;196;p22">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10</a:t>
            </a:fld>
            <a:endParaRPr sz="1000">
              <a:solidFill>
                <a:schemeClr val="dk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19677F"/>
                </a:solidFill>
              </a:rPr>
              <a:t>Randomized Evaluations </a:t>
            </a:r>
            <a:r>
              <a:rPr lang="en" dirty="0">
                <a:solidFill>
                  <a:schemeClr val="bg1"/>
                </a:solidFill>
              </a:rPr>
              <a:t>1</a:t>
            </a:r>
            <a:endParaRPr dirty="0">
              <a:solidFill>
                <a:schemeClr val="bg1"/>
              </a:solidFill>
            </a:endParaRPr>
          </a:p>
        </p:txBody>
      </p:sp>
      <p:grpSp>
        <p:nvGrpSpPr>
          <p:cNvPr id="2" name="Group 1" descr="Left:Clip art of a &quot;population&quot; -- silhouettes of people enclosed in a blue ring">
            <a:extLst>
              <a:ext uri="{FF2B5EF4-FFF2-40B4-BE49-F238E27FC236}">
                <a16:creationId xmlns:a16="http://schemas.microsoft.com/office/drawing/2014/main" id="{B6B0870A-0886-26A0-0780-FB80965FA248}"/>
              </a:ext>
            </a:extLst>
          </p:cNvPr>
          <p:cNvGrpSpPr/>
          <p:nvPr/>
        </p:nvGrpSpPr>
        <p:grpSpPr>
          <a:xfrm>
            <a:off x="686363" y="1749600"/>
            <a:ext cx="2014150" cy="1850013"/>
            <a:chOff x="686363" y="1749600"/>
            <a:chExt cx="2014150" cy="1850013"/>
          </a:xfrm>
        </p:grpSpPr>
        <p:sp>
          <p:nvSpPr>
            <p:cNvPr id="252" name="Google Shape;252;p23">
              <a:extLst>
                <a:ext uri="{C183D7F6-B498-43B3-948B-1728B52AA6E4}">
                  <adec:decorative xmlns:adec="http://schemas.microsoft.com/office/drawing/2017/decorative" val="1"/>
                </a:ext>
              </a:extLst>
            </p:cNvPr>
            <p:cNvSpPr/>
            <p:nvPr/>
          </p:nvSpPr>
          <p:spPr>
            <a:xfrm>
              <a:off x="686363" y="1756113"/>
              <a:ext cx="1972200" cy="18435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95138" y="1749600"/>
              <a:ext cx="461700" cy="461700"/>
            </a:xfrm>
            <a:prstGeom prst="rect">
              <a:avLst/>
            </a:prstGeom>
            <a:noFill/>
            <a:ln>
              <a:noFill/>
            </a:ln>
          </p:spPr>
        </p:pic>
        <p:pic>
          <p:nvPicPr>
            <p:cNvPr id="261" name="Google Shape;261;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2238" y="1966400"/>
              <a:ext cx="461700" cy="461700"/>
            </a:xfrm>
            <a:prstGeom prst="rect">
              <a:avLst/>
            </a:prstGeom>
            <a:noFill/>
            <a:ln>
              <a:noFill/>
            </a:ln>
          </p:spPr>
        </p:pic>
        <p:pic>
          <p:nvPicPr>
            <p:cNvPr id="256" name="Google Shape;256;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65413" y="1966400"/>
              <a:ext cx="461700" cy="461700"/>
            </a:xfrm>
            <a:prstGeom prst="rect">
              <a:avLst/>
            </a:prstGeom>
            <a:noFill/>
            <a:ln>
              <a:noFill/>
            </a:ln>
          </p:spPr>
        </p:pic>
        <p:pic>
          <p:nvPicPr>
            <p:cNvPr id="264" name="Google Shape;264;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15188" y="2060413"/>
              <a:ext cx="461700" cy="461700"/>
            </a:xfrm>
            <a:prstGeom prst="rect">
              <a:avLst/>
            </a:prstGeom>
            <a:noFill/>
            <a:ln>
              <a:noFill/>
            </a:ln>
          </p:spPr>
        </p:pic>
        <p:pic>
          <p:nvPicPr>
            <p:cNvPr id="262" name="Google Shape;262;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33438" y="2301788"/>
              <a:ext cx="461700" cy="461700"/>
            </a:xfrm>
            <a:prstGeom prst="rect">
              <a:avLst/>
            </a:prstGeom>
            <a:noFill/>
            <a:ln>
              <a:noFill/>
            </a:ln>
          </p:spPr>
        </p:pic>
        <p:pic>
          <p:nvPicPr>
            <p:cNvPr id="260" name="Google Shape;260;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6038" y="2454188"/>
              <a:ext cx="461700" cy="461700"/>
            </a:xfrm>
            <a:prstGeom prst="rect">
              <a:avLst/>
            </a:prstGeom>
            <a:noFill/>
            <a:ln>
              <a:noFill/>
            </a:ln>
          </p:spPr>
        </p:pic>
        <p:pic>
          <p:nvPicPr>
            <p:cNvPr id="255" name="Google Shape;255;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38813" y="2447013"/>
              <a:ext cx="461700" cy="461700"/>
            </a:xfrm>
            <a:prstGeom prst="rect">
              <a:avLst/>
            </a:prstGeom>
            <a:noFill/>
            <a:ln>
              <a:noFill/>
            </a:ln>
          </p:spPr>
        </p:pic>
        <p:pic>
          <p:nvPicPr>
            <p:cNvPr id="263" name="Google Shape;263;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00900" y="2696025"/>
              <a:ext cx="461700" cy="461700"/>
            </a:xfrm>
            <a:prstGeom prst="rect">
              <a:avLst/>
            </a:prstGeom>
            <a:noFill/>
            <a:ln>
              <a:noFill/>
            </a:ln>
          </p:spPr>
        </p:pic>
        <p:pic>
          <p:nvPicPr>
            <p:cNvPr id="258" name="Google Shape;258;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2238" y="2848425"/>
              <a:ext cx="461700" cy="461700"/>
            </a:xfrm>
            <a:prstGeom prst="rect">
              <a:avLst/>
            </a:prstGeom>
            <a:noFill/>
            <a:ln>
              <a:noFill/>
            </a:ln>
          </p:spPr>
        </p:pic>
        <p:pic>
          <p:nvPicPr>
            <p:cNvPr id="257" name="Google Shape;257;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07738" y="2915900"/>
              <a:ext cx="461700" cy="461700"/>
            </a:xfrm>
            <a:prstGeom prst="rect">
              <a:avLst/>
            </a:prstGeom>
            <a:noFill/>
            <a:ln>
              <a:noFill/>
            </a:ln>
          </p:spPr>
        </p:pic>
        <p:pic>
          <p:nvPicPr>
            <p:cNvPr id="253" name="Google Shape;253;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07950" y="2781850"/>
              <a:ext cx="461700" cy="461700"/>
            </a:xfrm>
            <a:prstGeom prst="rect">
              <a:avLst/>
            </a:prstGeom>
            <a:noFill/>
            <a:ln>
              <a:noFill/>
            </a:ln>
          </p:spPr>
        </p:pic>
        <p:pic>
          <p:nvPicPr>
            <p:cNvPr id="254" name="Google Shape;254;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18938" y="3118838"/>
              <a:ext cx="461700" cy="461700"/>
            </a:xfrm>
            <a:prstGeom prst="rect">
              <a:avLst/>
            </a:prstGeom>
            <a:noFill/>
            <a:ln>
              <a:noFill/>
            </a:ln>
          </p:spPr>
        </p:pic>
      </p:grpSp>
      <p:sp>
        <p:nvSpPr>
          <p:cNvPr id="251" name="Google Shape;251;p23"/>
          <p:cNvSpPr txBox="1"/>
          <p:nvPr/>
        </p:nvSpPr>
        <p:spPr>
          <a:xfrm>
            <a:off x="3227400" y="1749600"/>
            <a:ext cx="4272600" cy="615600"/>
          </a:xfrm>
          <a:prstGeom prst="rect">
            <a:avLst/>
          </a:prstGeom>
          <a:solidFill>
            <a:srgbClr val="BEEAE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dk1"/>
                </a:solidFill>
                <a:latin typeface="Lato"/>
                <a:ea typeface="Lato"/>
                <a:cs typeface="Lato"/>
                <a:sym typeface="Lato"/>
              </a:rPr>
              <a:t>Study sample can be drawn from the total population of federal vendors…  </a:t>
            </a:r>
            <a:endParaRPr b="1" dirty="0">
              <a:latin typeface="Lato"/>
              <a:ea typeface="Lato"/>
              <a:cs typeface="Lato"/>
              <a:sym typeface="Lato"/>
            </a:endParaRPr>
          </a:p>
        </p:txBody>
      </p:sp>
      <p:sp>
        <p:nvSpPr>
          <p:cNvPr id="250" name="Google Shape;250;p23">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11</a:t>
            </a:fld>
            <a:endParaRPr sz="1000">
              <a:solidFill>
                <a:schemeClr val="dk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xfrm>
            <a:off x="354350" y="325959"/>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19677F"/>
                </a:solidFill>
              </a:rPr>
              <a:t>Randomized Evaluations </a:t>
            </a:r>
            <a:r>
              <a:rPr lang="en" dirty="0">
                <a:solidFill>
                  <a:schemeClr val="bg1"/>
                </a:solidFill>
              </a:rPr>
              <a:t>2</a:t>
            </a:r>
            <a:endParaRPr dirty="0">
              <a:solidFill>
                <a:schemeClr val="bg1"/>
              </a:solidFill>
            </a:endParaRPr>
          </a:p>
        </p:txBody>
      </p:sp>
      <p:grpSp>
        <p:nvGrpSpPr>
          <p:cNvPr id="2" name="Group 1" descr="Clip art of a &quot;population&quot; -- silhouettes of people enclosed in a blue ring">
            <a:extLst>
              <a:ext uri="{FF2B5EF4-FFF2-40B4-BE49-F238E27FC236}">
                <a16:creationId xmlns:a16="http://schemas.microsoft.com/office/drawing/2014/main" id="{2A70CDC3-6715-84C3-A3C9-B1BCD616F95A}"/>
              </a:ext>
            </a:extLst>
          </p:cNvPr>
          <p:cNvGrpSpPr/>
          <p:nvPr/>
        </p:nvGrpSpPr>
        <p:grpSpPr>
          <a:xfrm>
            <a:off x="894413" y="1941575"/>
            <a:ext cx="2014150" cy="1850013"/>
            <a:chOff x="894413" y="1941575"/>
            <a:chExt cx="2014150" cy="1850013"/>
          </a:xfrm>
        </p:grpSpPr>
        <p:sp>
          <p:nvSpPr>
            <p:cNvPr id="274" name="Google Shape;274;p24" descr="Clip art of a &quot;population&quot; -- silhouettes of people enclosed in a blue ring"/>
            <p:cNvSpPr/>
            <p:nvPr/>
          </p:nvSpPr>
          <p:spPr>
            <a:xfrm>
              <a:off x="894413" y="1948088"/>
              <a:ext cx="1972200" cy="18435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24" descr="Reported same sales icon" title="Reported same sales icon"/>
            <p:cNvPicPr preferRelativeResize="0"/>
            <p:nvPr/>
          </p:nvPicPr>
          <p:blipFill>
            <a:blip r:embed="rId3">
              <a:alphaModFix/>
            </a:blip>
            <a:stretch>
              <a:fillRect/>
            </a:stretch>
          </p:blipFill>
          <p:spPr>
            <a:xfrm>
              <a:off x="2216000" y="2973825"/>
              <a:ext cx="461700" cy="461700"/>
            </a:xfrm>
            <a:prstGeom prst="rect">
              <a:avLst/>
            </a:prstGeom>
            <a:noFill/>
            <a:ln>
              <a:noFill/>
            </a:ln>
          </p:spPr>
        </p:pic>
        <p:pic>
          <p:nvPicPr>
            <p:cNvPr id="276" name="Google Shape;276;p24" descr="Reported same sales icon" title="Reported same sales icon"/>
            <p:cNvPicPr preferRelativeResize="0"/>
            <p:nvPr/>
          </p:nvPicPr>
          <p:blipFill>
            <a:blip r:embed="rId3">
              <a:alphaModFix/>
            </a:blip>
            <a:stretch>
              <a:fillRect/>
            </a:stretch>
          </p:blipFill>
          <p:spPr>
            <a:xfrm>
              <a:off x="1726988" y="3310813"/>
              <a:ext cx="461700" cy="461700"/>
            </a:xfrm>
            <a:prstGeom prst="rect">
              <a:avLst/>
            </a:prstGeom>
            <a:noFill/>
            <a:ln>
              <a:noFill/>
            </a:ln>
          </p:spPr>
        </p:pic>
        <p:pic>
          <p:nvPicPr>
            <p:cNvPr id="277" name="Google Shape;277;p24" descr="Reported same sales icon" title="Reported same sales icon"/>
            <p:cNvPicPr preferRelativeResize="0"/>
            <p:nvPr/>
          </p:nvPicPr>
          <p:blipFill>
            <a:blip r:embed="rId3">
              <a:alphaModFix/>
            </a:blip>
            <a:stretch>
              <a:fillRect/>
            </a:stretch>
          </p:blipFill>
          <p:spPr>
            <a:xfrm>
              <a:off x="2446863" y="2638988"/>
              <a:ext cx="461700" cy="461700"/>
            </a:xfrm>
            <a:prstGeom prst="rect">
              <a:avLst/>
            </a:prstGeom>
            <a:noFill/>
            <a:ln>
              <a:noFill/>
            </a:ln>
          </p:spPr>
        </p:pic>
        <p:pic>
          <p:nvPicPr>
            <p:cNvPr id="278" name="Google Shape;278;p24" descr="Reported same sales icon" title="Reported same sales icon"/>
            <p:cNvPicPr preferRelativeResize="0"/>
            <p:nvPr/>
          </p:nvPicPr>
          <p:blipFill>
            <a:blip r:embed="rId3">
              <a:alphaModFix/>
            </a:blip>
            <a:stretch>
              <a:fillRect/>
            </a:stretch>
          </p:blipFill>
          <p:spPr>
            <a:xfrm>
              <a:off x="1573463" y="2158375"/>
              <a:ext cx="461700" cy="461700"/>
            </a:xfrm>
            <a:prstGeom prst="rect">
              <a:avLst/>
            </a:prstGeom>
            <a:noFill/>
            <a:ln>
              <a:noFill/>
            </a:ln>
          </p:spPr>
        </p:pic>
        <p:pic>
          <p:nvPicPr>
            <p:cNvPr id="279" name="Google Shape;279;p24" descr="Reported same sales icon" title="Reported same sales icon"/>
            <p:cNvPicPr preferRelativeResize="0"/>
            <p:nvPr/>
          </p:nvPicPr>
          <p:blipFill>
            <a:blip r:embed="rId3">
              <a:alphaModFix/>
            </a:blip>
            <a:stretch>
              <a:fillRect/>
            </a:stretch>
          </p:blipFill>
          <p:spPr>
            <a:xfrm>
              <a:off x="1515788" y="3107875"/>
              <a:ext cx="461700" cy="461700"/>
            </a:xfrm>
            <a:prstGeom prst="rect">
              <a:avLst/>
            </a:prstGeom>
            <a:noFill/>
            <a:ln>
              <a:noFill/>
            </a:ln>
          </p:spPr>
        </p:pic>
        <p:pic>
          <p:nvPicPr>
            <p:cNvPr id="280" name="Google Shape;280;p24" descr="Reported same sales icon" title="Reported same sales icon"/>
            <p:cNvPicPr preferRelativeResize="0"/>
            <p:nvPr/>
          </p:nvPicPr>
          <p:blipFill>
            <a:blip r:embed="rId3">
              <a:alphaModFix/>
            </a:blip>
            <a:stretch>
              <a:fillRect/>
            </a:stretch>
          </p:blipFill>
          <p:spPr>
            <a:xfrm>
              <a:off x="1130288" y="3040400"/>
              <a:ext cx="461700" cy="461700"/>
            </a:xfrm>
            <a:prstGeom prst="rect">
              <a:avLst/>
            </a:prstGeom>
            <a:noFill/>
            <a:ln>
              <a:noFill/>
            </a:ln>
          </p:spPr>
        </p:pic>
        <p:pic>
          <p:nvPicPr>
            <p:cNvPr id="281" name="Google Shape;281;p24" descr="Reported same sales icon" title="Reported same sales icon"/>
            <p:cNvPicPr preferRelativeResize="0"/>
            <p:nvPr/>
          </p:nvPicPr>
          <p:blipFill>
            <a:blip r:embed="rId3">
              <a:alphaModFix/>
            </a:blip>
            <a:stretch>
              <a:fillRect/>
            </a:stretch>
          </p:blipFill>
          <p:spPr>
            <a:xfrm>
              <a:off x="1803188" y="1941575"/>
              <a:ext cx="461700" cy="461700"/>
            </a:xfrm>
            <a:prstGeom prst="rect">
              <a:avLst/>
            </a:prstGeom>
            <a:noFill/>
            <a:ln>
              <a:noFill/>
            </a:ln>
          </p:spPr>
        </p:pic>
        <p:pic>
          <p:nvPicPr>
            <p:cNvPr id="282" name="Google Shape;282;p24" descr="Reported same sales icon" title="Reported same sales icon"/>
            <p:cNvPicPr preferRelativeResize="0"/>
            <p:nvPr/>
          </p:nvPicPr>
          <p:blipFill>
            <a:blip r:embed="rId3">
              <a:alphaModFix/>
            </a:blip>
            <a:stretch>
              <a:fillRect/>
            </a:stretch>
          </p:blipFill>
          <p:spPr>
            <a:xfrm>
              <a:off x="1054088" y="2646163"/>
              <a:ext cx="461700" cy="461700"/>
            </a:xfrm>
            <a:prstGeom prst="rect">
              <a:avLst/>
            </a:prstGeom>
            <a:noFill/>
            <a:ln>
              <a:noFill/>
            </a:ln>
          </p:spPr>
        </p:pic>
        <p:pic>
          <p:nvPicPr>
            <p:cNvPr id="283" name="Google Shape;283;p24" descr="Reported same sales icon" title="Reported same sales icon"/>
            <p:cNvPicPr preferRelativeResize="0"/>
            <p:nvPr/>
          </p:nvPicPr>
          <p:blipFill>
            <a:blip r:embed="rId3">
              <a:alphaModFix/>
            </a:blip>
            <a:stretch>
              <a:fillRect/>
            </a:stretch>
          </p:blipFill>
          <p:spPr>
            <a:xfrm>
              <a:off x="1130288" y="2158375"/>
              <a:ext cx="461700" cy="461700"/>
            </a:xfrm>
            <a:prstGeom prst="rect">
              <a:avLst/>
            </a:prstGeom>
            <a:noFill/>
            <a:ln>
              <a:noFill/>
            </a:ln>
          </p:spPr>
        </p:pic>
        <p:pic>
          <p:nvPicPr>
            <p:cNvPr id="284" name="Google Shape;284;p24" descr="Reported same sales icon" title="Reported same sales icon"/>
            <p:cNvPicPr preferRelativeResize="0"/>
            <p:nvPr/>
          </p:nvPicPr>
          <p:blipFill>
            <a:blip r:embed="rId3">
              <a:alphaModFix/>
            </a:blip>
            <a:stretch>
              <a:fillRect/>
            </a:stretch>
          </p:blipFill>
          <p:spPr>
            <a:xfrm>
              <a:off x="1341488" y="2493763"/>
              <a:ext cx="461700" cy="461700"/>
            </a:xfrm>
            <a:prstGeom prst="rect">
              <a:avLst/>
            </a:prstGeom>
            <a:noFill/>
            <a:ln>
              <a:noFill/>
            </a:ln>
          </p:spPr>
        </p:pic>
        <p:pic>
          <p:nvPicPr>
            <p:cNvPr id="285" name="Google Shape;285;p24" descr="Reported same sales icon" title="Reported same sales icon"/>
            <p:cNvPicPr preferRelativeResize="0"/>
            <p:nvPr/>
          </p:nvPicPr>
          <p:blipFill>
            <a:blip r:embed="rId3">
              <a:alphaModFix/>
            </a:blip>
            <a:stretch>
              <a:fillRect/>
            </a:stretch>
          </p:blipFill>
          <p:spPr>
            <a:xfrm>
              <a:off x="1908950" y="2888000"/>
              <a:ext cx="461700" cy="461700"/>
            </a:xfrm>
            <a:prstGeom prst="rect">
              <a:avLst/>
            </a:prstGeom>
            <a:noFill/>
            <a:ln>
              <a:noFill/>
            </a:ln>
          </p:spPr>
        </p:pic>
        <p:pic>
          <p:nvPicPr>
            <p:cNvPr id="286" name="Google Shape;286;p24" descr="Reported same sales icon" title="Reported same sales icon"/>
            <p:cNvPicPr preferRelativeResize="0"/>
            <p:nvPr/>
          </p:nvPicPr>
          <p:blipFill>
            <a:blip r:embed="rId3">
              <a:alphaModFix/>
            </a:blip>
            <a:stretch>
              <a:fillRect/>
            </a:stretch>
          </p:blipFill>
          <p:spPr>
            <a:xfrm>
              <a:off x="2023238" y="2252388"/>
              <a:ext cx="461700" cy="461700"/>
            </a:xfrm>
            <a:prstGeom prst="rect">
              <a:avLst/>
            </a:prstGeom>
            <a:noFill/>
            <a:ln>
              <a:noFill/>
            </a:ln>
          </p:spPr>
        </p:pic>
      </p:grpSp>
      <p:sp>
        <p:nvSpPr>
          <p:cNvPr id="272" name="Google Shape;272;p24"/>
          <p:cNvSpPr txBox="1"/>
          <p:nvPr/>
        </p:nvSpPr>
        <p:spPr>
          <a:xfrm>
            <a:off x="3227400" y="1749600"/>
            <a:ext cx="4272600" cy="615600"/>
          </a:xfrm>
          <a:prstGeom prst="rect">
            <a:avLst/>
          </a:prstGeom>
          <a:solidFill>
            <a:srgbClr val="BEEAE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Lato"/>
                <a:ea typeface="Lato"/>
                <a:cs typeface="Lato"/>
                <a:sym typeface="Lato"/>
              </a:rPr>
              <a:t>Study sample can be drawn from the total population of federal vendors…  </a:t>
            </a:r>
            <a:endParaRPr b="1" dirty="0">
              <a:latin typeface="Lato"/>
              <a:ea typeface="Lato"/>
              <a:cs typeface="Lato"/>
              <a:sym typeface="Lato"/>
            </a:endParaRPr>
          </a:p>
        </p:txBody>
      </p:sp>
      <p:sp>
        <p:nvSpPr>
          <p:cNvPr id="271" name="Google Shape;271;p24"/>
          <p:cNvSpPr txBox="1"/>
          <p:nvPr/>
        </p:nvSpPr>
        <p:spPr>
          <a:xfrm>
            <a:off x="4048600" y="2441600"/>
            <a:ext cx="4272600" cy="6156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Lato"/>
                <a:ea typeface="Lato"/>
                <a:cs typeface="Lato"/>
                <a:sym typeface="Lato"/>
              </a:rPr>
              <a:t>or the subset of federal vendors who improperly reported sales in the past</a:t>
            </a:r>
            <a:endParaRPr b="1">
              <a:solidFill>
                <a:schemeClr val="dk1"/>
              </a:solidFill>
              <a:latin typeface="Lato"/>
              <a:ea typeface="Lato"/>
              <a:cs typeface="Lato"/>
              <a:sym typeface="Lato"/>
            </a:endParaRPr>
          </a:p>
        </p:txBody>
      </p:sp>
      <p:cxnSp>
        <p:nvCxnSpPr>
          <p:cNvPr id="273" name="Google Shape;273;p24">
            <a:extLst>
              <a:ext uri="{C183D7F6-B498-43B3-948B-1728B52AA6E4}">
                <adec:decorative xmlns:adec="http://schemas.microsoft.com/office/drawing/2017/decorative" val="1"/>
              </a:ext>
            </a:extLst>
          </p:cNvPr>
          <p:cNvCxnSpPr/>
          <p:nvPr/>
        </p:nvCxnSpPr>
        <p:spPr>
          <a:xfrm>
            <a:off x="3157725" y="2742650"/>
            <a:ext cx="724500" cy="5100"/>
          </a:xfrm>
          <a:prstGeom prst="straightConnector1">
            <a:avLst/>
          </a:prstGeom>
          <a:noFill/>
          <a:ln w="38100" cap="flat" cmpd="sng">
            <a:solidFill>
              <a:schemeClr val="accent2"/>
            </a:solidFill>
            <a:prstDash val="solid"/>
            <a:round/>
            <a:headEnd type="none" w="med" len="med"/>
            <a:tailEnd type="triangle" w="med" len="med"/>
          </a:ln>
        </p:spPr>
      </p:cxnSp>
      <p:sp>
        <p:nvSpPr>
          <p:cNvPr id="270" name="Google Shape;270;p24">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12</a:t>
            </a:fld>
            <a:endParaRPr sz="1000" dirty="0">
              <a:solidFill>
                <a:schemeClr val="dk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19677F"/>
                </a:solidFill>
              </a:rPr>
              <a:t>Randomized Evaluations </a:t>
            </a:r>
            <a:r>
              <a:rPr lang="en" dirty="0">
                <a:solidFill>
                  <a:schemeClr val="bg1"/>
                </a:solidFill>
              </a:rPr>
              <a:t>3</a:t>
            </a:r>
            <a:endParaRPr dirty="0">
              <a:solidFill>
                <a:schemeClr val="bg1"/>
              </a:solidFill>
            </a:endParaRPr>
          </a:p>
        </p:txBody>
      </p:sp>
      <p:grpSp>
        <p:nvGrpSpPr>
          <p:cNvPr id="6" name="Group 5" descr="Leftmost image: Clip art of a &quot;population&quot; -- silhouettes of people enclosed in a blue ring">
            <a:extLst>
              <a:ext uri="{FF2B5EF4-FFF2-40B4-BE49-F238E27FC236}">
                <a16:creationId xmlns:a16="http://schemas.microsoft.com/office/drawing/2014/main" id="{C43EBEAA-35DF-C76C-63F4-EAC948BD8793}"/>
              </a:ext>
            </a:extLst>
          </p:cNvPr>
          <p:cNvGrpSpPr/>
          <p:nvPr/>
        </p:nvGrpSpPr>
        <p:grpSpPr>
          <a:xfrm>
            <a:off x="991163" y="1882138"/>
            <a:ext cx="2014150" cy="1850012"/>
            <a:chOff x="991163" y="1882138"/>
            <a:chExt cx="2014150" cy="1850012"/>
          </a:xfrm>
        </p:grpSpPr>
        <p:sp>
          <p:nvSpPr>
            <p:cNvPr id="309" name="Google Shape;309;p25" descr="Leftmost image: Clip art of a &quot;population&quot; -- silhouettes of people enclosed in a blue ring"/>
            <p:cNvSpPr/>
            <p:nvPr/>
          </p:nvSpPr>
          <p:spPr>
            <a:xfrm>
              <a:off x="991163" y="1888650"/>
              <a:ext cx="1972200" cy="18435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descr="Leftmost image: Clip art of a &quot;population&quot; -- silhouettes of people enclosed in a blue ring">
              <a:extLst>
                <a:ext uri="{FF2B5EF4-FFF2-40B4-BE49-F238E27FC236}">
                  <a16:creationId xmlns:a16="http://schemas.microsoft.com/office/drawing/2014/main" id="{C406FC6A-EA97-1E77-297E-A879E5E8ECA2}"/>
                </a:ext>
              </a:extLst>
            </p:cNvPr>
            <p:cNvGrpSpPr/>
            <p:nvPr/>
          </p:nvGrpSpPr>
          <p:grpSpPr>
            <a:xfrm>
              <a:off x="1150838" y="1882138"/>
              <a:ext cx="1854475" cy="1830937"/>
              <a:chOff x="1150838" y="1882138"/>
              <a:chExt cx="1854475" cy="1830937"/>
            </a:xfrm>
          </p:grpSpPr>
          <p:pic>
            <p:nvPicPr>
              <p:cNvPr id="316" name="Google Shape;316;p25" title="Reported same sales icon"/>
              <p:cNvPicPr preferRelativeResize="0"/>
              <p:nvPr/>
            </p:nvPicPr>
            <p:blipFill>
              <a:blip r:embed="rId3">
                <a:alphaModFix/>
              </a:blip>
              <a:stretch>
                <a:fillRect/>
              </a:stretch>
            </p:blipFill>
            <p:spPr>
              <a:xfrm>
                <a:off x="1899938" y="1882138"/>
                <a:ext cx="461700" cy="461700"/>
              </a:xfrm>
              <a:prstGeom prst="rect">
                <a:avLst/>
              </a:prstGeom>
              <a:noFill/>
              <a:ln>
                <a:noFill/>
              </a:ln>
            </p:spPr>
          </p:pic>
          <p:pic>
            <p:nvPicPr>
              <p:cNvPr id="318" name="Google Shape;318;p25" title="Reported same sales icon"/>
              <p:cNvPicPr preferRelativeResize="0"/>
              <p:nvPr/>
            </p:nvPicPr>
            <p:blipFill>
              <a:blip r:embed="rId3">
                <a:alphaModFix/>
              </a:blip>
              <a:stretch>
                <a:fillRect/>
              </a:stretch>
            </p:blipFill>
            <p:spPr>
              <a:xfrm>
                <a:off x="1227038" y="2098938"/>
                <a:ext cx="461700" cy="461700"/>
              </a:xfrm>
              <a:prstGeom prst="rect">
                <a:avLst/>
              </a:prstGeom>
              <a:noFill/>
              <a:ln>
                <a:noFill/>
              </a:ln>
            </p:spPr>
          </p:pic>
          <p:pic>
            <p:nvPicPr>
              <p:cNvPr id="313" name="Google Shape;313;p25" title="Reported same sales icon"/>
              <p:cNvPicPr preferRelativeResize="0"/>
              <p:nvPr/>
            </p:nvPicPr>
            <p:blipFill>
              <a:blip r:embed="rId3">
                <a:alphaModFix/>
              </a:blip>
              <a:stretch>
                <a:fillRect/>
              </a:stretch>
            </p:blipFill>
            <p:spPr>
              <a:xfrm>
                <a:off x="1670213" y="2098938"/>
                <a:ext cx="461700" cy="461700"/>
              </a:xfrm>
              <a:prstGeom prst="rect">
                <a:avLst/>
              </a:prstGeom>
              <a:noFill/>
              <a:ln>
                <a:noFill/>
              </a:ln>
            </p:spPr>
          </p:pic>
          <p:pic>
            <p:nvPicPr>
              <p:cNvPr id="321" name="Google Shape;321;p25" title="Reported same sales icon"/>
              <p:cNvPicPr preferRelativeResize="0"/>
              <p:nvPr/>
            </p:nvPicPr>
            <p:blipFill>
              <a:blip r:embed="rId3">
                <a:alphaModFix/>
              </a:blip>
              <a:stretch>
                <a:fillRect/>
              </a:stretch>
            </p:blipFill>
            <p:spPr>
              <a:xfrm>
                <a:off x="2119988" y="2192950"/>
                <a:ext cx="461700" cy="461700"/>
              </a:xfrm>
              <a:prstGeom prst="rect">
                <a:avLst/>
              </a:prstGeom>
              <a:noFill/>
              <a:ln>
                <a:noFill/>
              </a:ln>
            </p:spPr>
          </p:pic>
          <p:pic>
            <p:nvPicPr>
              <p:cNvPr id="319" name="Google Shape;319;p25" title="Reported same sales icon"/>
              <p:cNvPicPr preferRelativeResize="0"/>
              <p:nvPr/>
            </p:nvPicPr>
            <p:blipFill>
              <a:blip r:embed="rId3">
                <a:alphaModFix/>
              </a:blip>
              <a:stretch>
                <a:fillRect/>
              </a:stretch>
            </p:blipFill>
            <p:spPr>
              <a:xfrm>
                <a:off x="1438238" y="2434325"/>
                <a:ext cx="461700" cy="461700"/>
              </a:xfrm>
              <a:prstGeom prst="rect">
                <a:avLst/>
              </a:prstGeom>
              <a:noFill/>
              <a:ln>
                <a:noFill/>
              </a:ln>
            </p:spPr>
          </p:pic>
          <p:pic>
            <p:nvPicPr>
              <p:cNvPr id="317" name="Google Shape;317;p25" title="Reported same sales icon"/>
              <p:cNvPicPr preferRelativeResize="0"/>
              <p:nvPr/>
            </p:nvPicPr>
            <p:blipFill>
              <a:blip r:embed="rId3">
                <a:alphaModFix/>
              </a:blip>
              <a:stretch>
                <a:fillRect/>
              </a:stretch>
            </p:blipFill>
            <p:spPr>
              <a:xfrm>
                <a:off x="1150838" y="2586725"/>
                <a:ext cx="461700" cy="461700"/>
              </a:xfrm>
              <a:prstGeom prst="rect">
                <a:avLst/>
              </a:prstGeom>
              <a:noFill/>
              <a:ln>
                <a:noFill/>
              </a:ln>
            </p:spPr>
          </p:pic>
          <p:pic>
            <p:nvPicPr>
              <p:cNvPr id="312" name="Google Shape;312;p25" title="Reported same sales icon"/>
              <p:cNvPicPr preferRelativeResize="0"/>
              <p:nvPr/>
            </p:nvPicPr>
            <p:blipFill>
              <a:blip r:embed="rId3">
                <a:alphaModFix/>
              </a:blip>
              <a:stretch>
                <a:fillRect/>
              </a:stretch>
            </p:blipFill>
            <p:spPr>
              <a:xfrm>
                <a:off x="2543613" y="2579550"/>
                <a:ext cx="461700" cy="461700"/>
              </a:xfrm>
              <a:prstGeom prst="rect">
                <a:avLst/>
              </a:prstGeom>
              <a:noFill/>
              <a:ln>
                <a:noFill/>
              </a:ln>
            </p:spPr>
          </p:pic>
          <p:pic>
            <p:nvPicPr>
              <p:cNvPr id="320" name="Google Shape;320;p25" title="Reported same sales icon"/>
              <p:cNvPicPr preferRelativeResize="0"/>
              <p:nvPr/>
            </p:nvPicPr>
            <p:blipFill>
              <a:blip r:embed="rId3">
                <a:alphaModFix/>
              </a:blip>
              <a:stretch>
                <a:fillRect/>
              </a:stretch>
            </p:blipFill>
            <p:spPr>
              <a:xfrm>
                <a:off x="2005700" y="2828563"/>
                <a:ext cx="461700" cy="461700"/>
              </a:xfrm>
              <a:prstGeom prst="rect">
                <a:avLst/>
              </a:prstGeom>
              <a:noFill/>
              <a:ln>
                <a:noFill/>
              </a:ln>
            </p:spPr>
          </p:pic>
          <p:pic>
            <p:nvPicPr>
              <p:cNvPr id="310" name="Google Shape;310;p25" title="Reported same sales icon"/>
              <p:cNvPicPr preferRelativeResize="0"/>
              <p:nvPr/>
            </p:nvPicPr>
            <p:blipFill>
              <a:blip r:embed="rId3">
                <a:alphaModFix/>
              </a:blip>
              <a:stretch>
                <a:fillRect/>
              </a:stretch>
            </p:blipFill>
            <p:spPr>
              <a:xfrm>
                <a:off x="2312750" y="2914388"/>
                <a:ext cx="461700" cy="461700"/>
              </a:xfrm>
              <a:prstGeom prst="rect">
                <a:avLst/>
              </a:prstGeom>
              <a:noFill/>
              <a:ln>
                <a:noFill/>
              </a:ln>
            </p:spPr>
          </p:pic>
          <p:pic>
            <p:nvPicPr>
              <p:cNvPr id="315" name="Google Shape;315;p25" title="Reported same sales icon"/>
              <p:cNvPicPr preferRelativeResize="0"/>
              <p:nvPr/>
            </p:nvPicPr>
            <p:blipFill>
              <a:blip r:embed="rId3">
                <a:alphaModFix/>
              </a:blip>
              <a:stretch>
                <a:fillRect/>
              </a:stretch>
            </p:blipFill>
            <p:spPr>
              <a:xfrm>
                <a:off x="1227038" y="2980963"/>
                <a:ext cx="461700" cy="461700"/>
              </a:xfrm>
              <a:prstGeom prst="rect">
                <a:avLst/>
              </a:prstGeom>
              <a:noFill/>
              <a:ln>
                <a:noFill/>
              </a:ln>
            </p:spPr>
          </p:pic>
          <p:pic>
            <p:nvPicPr>
              <p:cNvPr id="314" name="Google Shape;314;p25" title="Reported same sales icon"/>
              <p:cNvPicPr preferRelativeResize="0"/>
              <p:nvPr/>
            </p:nvPicPr>
            <p:blipFill>
              <a:blip r:embed="rId3">
                <a:alphaModFix/>
              </a:blip>
              <a:stretch>
                <a:fillRect/>
              </a:stretch>
            </p:blipFill>
            <p:spPr>
              <a:xfrm>
                <a:off x="1612538" y="3048438"/>
                <a:ext cx="461700" cy="461700"/>
              </a:xfrm>
              <a:prstGeom prst="rect">
                <a:avLst/>
              </a:prstGeom>
              <a:noFill/>
              <a:ln>
                <a:noFill/>
              </a:ln>
            </p:spPr>
          </p:pic>
          <p:pic>
            <p:nvPicPr>
              <p:cNvPr id="311" name="Google Shape;311;p25" descr="Reported same sales icon" title="Reported same sales icon"/>
              <p:cNvPicPr preferRelativeResize="0"/>
              <p:nvPr/>
            </p:nvPicPr>
            <p:blipFill>
              <a:blip r:embed="rId3">
                <a:alphaModFix/>
              </a:blip>
              <a:stretch>
                <a:fillRect/>
              </a:stretch>
            </p:blipFill>
            <p:spPr>
              <a:xfrm>
                <a:off x="1823738" y="3251375"/>
                <a:ext cx="461700" cy="461700"/>
              </a:xfrm>
              <a:prstGeom prst="rect">
                <a:avLst/>
              </a:prstGeom>
              <a:noFill/>
              <a:ln>
                <a:noFill/>
              </a:ln>
            </p:spPr>
          </p:pic>
        </p:grpSp>
      </p:grpSp>
      <p:grpSp>
        <p:nvGrpSpPr>
          <p:cNvPr id="5" name="Group 4" descr="Two blue arrows branching out from the population clip art and pointing toward two smaller circles of population subsets">
            <a:extLst>
              <a:ext uri="{FF2B5EF4-FFF2-40B4-BE49-F238E27FC236}">
                <a16:creationId xmlns:a16="http://schemas.microsoft.com/office/drawing/2014/main" id="{C5A2AF36-84A1-84FA-224B-9AB5CF7803C7}"/>
              </a:ext>
            </a:extLst>
          </p:cNvPr>
          <p:cNvGrpSpPr/>
          <p:nvPr/>
        </p:nvGrpSpPr>
        <p:grpSpPr>
          <a:xfrm>
            <a:off x="2674540" y="1719962"/>
            <a:ext cx="1159200" cy="2189151"/>
            <a:chOff x="2674540" y="1719962"/>
            <a:chExt cx="1159200" cy="2189151"/>
          </a:xfrm>
        </p:grpSpPr>
        <p:cxnSp>
          <p:nvCxnSpPr>
            <p:cNvPr id="322" name="Google Shape;322;p25">
              <a:extLst>
                <a:ext uri="{C183D7F6-B498-43B3-948B-1728B52AA6E4}">
                  <adec:decorative xmlns:adec="http://schemas.microsoft.com/office/drawing/2017/decorative" val="1"/>
                </a:ext>
              </a:extLst>
            </p:cNvPr>
            <p:cNvCxnSpPr/>
            <p:nvPr/>
          </p:nvCxnSpPr>
          <p:spPr>
            <a:xfrm rot="-5400000">
              <a:off x="3023290" y="1371212"/>
              <a:ext cx="461700" cy="1159200"/>
            </a:xfrm>
            <a:prstGeom prst="curvedConnector2">
              <a:avLst/>
            </a:prstGeom>
            <a:noFill/>
            <a:ln w="28575" cap="flat" cmpd="sng">
              <a:solidFill>
                <a:srgbClr val="2E9AC4"/>
              </a:solidFill>
              <a:prstDash val="solid"/>
              <a:round/>
              <a:headEnd type="none" w="med" len="med"/>
              <a:tailEnd type="triangle" w="med" len="med"/>
            </a:ln>
          </p:spPr>
        </p:cxnSp>
        <p:cxnSp>
          <p:nvCxnSpPr>
            <p:cNvPr id="323" name="Google Shape;323;p25">
              <a:extLst>
                <a:ext uri="{C183D7F6-B498-43B3-948B-1728B52AA6E4}">
                  <adec:decorative xmlns:adec="http://schemas.microsoft.com/office/drawing/2017/decorative" val="1"/>
                </a:ext>
              </a:extLst>
            </p:cNvPr>
            <p:cNvCxnSpPr/>
            <p:nvPr/>
          </p:nvCxnSpPr>
          <p:spPr>
            <a:xfrm rot="-5400000" flipH="1">
              <a:off x="3042190" y="3117563"/>
              <a:ext cx="423900" cy="1159200"/>
            </a:xfrm>
            <a:prstGeom prst="curvedConnector2">
              <a:avLst/>
            </a:prstGeom>
            <a:noFill/>
            <a:ln w="28575" cap="flat" cmpd="sng">
              <a:solidFill>
                <a:srgbClr val="2E9AC4"/>
              </a:solidFill>
              <a:prstDash val="solid"/>
              <a:round/>
              <a:headEnd type="none" w="med" len="med"/>
              <a:tailEnd type="triangle" w="med" len="med"/>
            </a:ln>
          </p:spPr>
        </p:cxnSp>
      </p:grpSp>
      <p:grpSp>
        <p:nvGrpSpPr>
          <p:cNvPr id="3" name="Group 2" descr="Clip art of a subset of a &quot;population&quot; -- silhouettes of people enclosed in a smaller blue ring, located in the top half of the screen">
            <a:extLst>
              <a:ext uri="{FF2B5EF4-FFF2-40B4-BE49-F238E27FC236}">
                <a16:creationId xmlns:a16="http://schemas.microsoft.com/office/drawing/2014/main" id="{CDAA53C6-BCAA-A4E5-C1F3-F313D09A382C}"/>
              </a:ext>
            </a:extLst>
          </p:cNvPr>
          <p:cNvGrpSpPr/>
          <p:nvPr/>
        </p:nvGrpSpPr>
        <p:grpSpPr>
          <a:xfrm>
            <a:off x="3833738" y="1005888"/>
            <a:ext cx="1423500" cy="1428312"/>
            <a:chOff x="3833738" y="1005888"/>
            <a:chExt cx="1423500" cy="1428312"/>
          </a:xfrm>
        </p:grpSpPr>
        <p:sp>
          <p:nvSpPr>
            <p:cNvPr id="293" name="Google Shape;293;p25" descr="Clip art of a subset of a &quot;population&quot; -- silhouettes of people enclosed in a smaller blue ring">
              <a:extLst>
                <a:ext uri="{C183D7F6-B498-43B3-948B-1728B52AA6E4}">
                  <adec:decorative xmlns:adec="http://schemas.microsoft.com/office/drawing/2017/decorative" val="0"/>
                </a:ext>
              </a:extLst>
            </p:cNvPr>
            <p:cNvSpPr/>
            <p:nvPr/>
          </p:nvSpPr>
          <p:spPr>
            <a:xfrm>
              <a:off x="3833738" y="1005900"/>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25" descr="Reported same sales icon&#10;&#10;Reported same sales icon" title="Reported same sales icon"/>
            <p:cNvPicPr preferRelativeResize="0"/>
            <p:nvPr/>
          </p:nvPicPr>
          <p:blipFill>
            <a:blip r:embed="rId3">
              <a:alphaModFix/>
            </a:blip>
            <a:stretch>
              <a:fillRect/>
            </a:stretch>
          </p:blipFill>
          <p:spPr>
            <a:xfrm>
              <a:off x="4238438" y="1005888"/>
              <a:ext cx="461700" cy="461700"/>
            </a:xfrm>
            <a:prstGeom prst="rect">
              <a:avLst/>
            </a:prstGeom>
            <a:noFill/>
            <a:ln>
              <a:noFill/>
            </a:ln>
          </p:spPr>
        </p:pic>
        <p:pic>
          <p:nvPicPr>
            <p:cNvPr id="305" name="Google Shape;305;p25" descr="Reported same sales icon" title="Reported same sales icon"/>
            <p:cNvPicPr preferRelativeResize="0"/>
            <p:nvPr/>
          </p:nvPicPr>
          <p:blipFill>
            <a:blip r:embed="rId3">
              <a:alphaModFix/>
            </a:blip>
            <a:stretch>
              <a:fillRect/>
            </a:stretch>
          </p:blipFill>
          <p:spPr>
            <a:xfrm>
              <a:off x="4534188" y="1268038"/>
              <a:ext cx="461700" cy="461700"/>
            </a:xfrm>
            <a:prstGeom prst="rect">
              <a:avLst/>
            </a:prstGeom>
            <a:noFill/>
            <a:ln>
              <a:noFill/>
            </a:ln>
          </p:spPr>
        </p:pic>
        <p:pic>
          <p:nvPicPr>
            <p:cNvPr id="308" name="Google Shape;308;p25" descr="Reported same sales icon&#10;&#10;Reported same sales icon" title="Reported same sales icon"/>
            <p:cNvPicPr preferRelativeResize="0"/>
            <p:nvPr/>
          </p:nvPicPr>
          <p:blipFill>
            <a:blip r:embed="rId3">
              <a:alphaModFix/>
            </a:blip>
            <a:stretch>
              <a:fillRect/>
            </a:stretch>
          </p:blipFill>
          <p:spPr>
            <a:xfrm>
              <a:off x="4072488" y="1334438"/>
              <a:ext cx="461700" cy="461700"/>
            </a:xfrm>
            <a:prstGeom prst="rect">
              <a:avLst/>
            </a:prstGeom>
            <a:noFill/>
            <a:ln>
              <a:noFill/>
            </a:ln>
          </p:spPr>
        </p:pic>
        <p:pic>
          <p:nvPicPr>
            <p:cNvPr id="302" name="Google Shape;302;p25" descr="Reported same sales icon" title="Reported same sales icon"/>
            <p:cNvPicPr preferRelativeResize="0"/>
            <p:nvPr/>
          </p:nvPicPr>
          <p:blipFill>
            <a:blip r:embed="rId3">
              <a:alphaModFix/>
            </a:blip>
            <a:stretch>
              <a:fillRect/>
            </a:stretch>
          </p:blipFill>
          <p:spPr>
            <a:xfrm>
              <a:off x="4753188" y="1344238"/>
              <a:ext cx="461700" cy="461700"/>
            </a:xfrm>
            <a:prstGeom prst="rect">
              <a:avLst/>
            </a:prstGeom>
            <a:noFill/>
            <a:ln>
              <a:noFill/>
            </a:ln>
          </p:spPr>
        </p:pic>
        <p:pic>
          <p:nvPicPr>
            <p:cNvPr id="304" name="Google Shape;304;p25" descr="Reported same sales icon" title="Reported same sales icon"/>
            <p:cNvPicPr preferRelativeResize="0"/>
            <p:nvPr/>
          </p:nvPicPr>
          <p:blipFill>
            <a:blip r:embed="rId3">
              <a:alphaModFix/>
            </a:blip>
            <a:stretch>
              <a:fillRect/>
            </a:stretch>
          </p:blipFill>
          <p:spPr>
            <a:xfrm>
              <a:off x="3876913" y="1628100"/>
              <a:ext cx="461700" cy="461700"/>
            </a:xfrm>
            <a:prstGeom prst="rect">
              <a:avLst/>
            </a:prstGeom>
            <a:noFill/>
            <a:ln>
              <a:noFill/>
            </a:ln>
          </p:spPr>
        </p:pic>
        <p:pic>
          <p:nvPicPr>
            <p:cNvPr id="306" name="Google Shape;306;p25" descr="Reported same sales icon" title="Reported same sales icon"/>
            <p:cNvPicPr preferRelativeResize="0"/>
            <p:nvPr/>
          </p:nvPicPr>
          <p:blipFill>
            <a:blip r:embed="rId3">
              <a:alphaModFix/>
            </a:blip>
            <a:stretch>
              <a:fillRect/>
            </a:stretch>
          </p:blipFill>
          <p:spPr>
            <a:xfrm>
              <a:off x="4238438" y="1719938"/>
              <a:ext cx="461700" cy="461700"/>
            </a:xfrm>
            <a:prstGeom prst="rect">
              <a:avLst/>
            </a:prstGeom>
            <a:noFill/>
            <a:ln>
              <a:noFill/>
            </a:ln>
          </p:spPr>
        </p:pic>
        <p:pic>
          <p:nvPicPr>
            <p:cNvPr id="303" name="Google Shape;303;p25" descr="Reported same sales icon&#10;&#10;Reported same sales icon" title="Reported same sales icon"/>
            <p:cNvPicPr preferRelativeResize="0"/>
            <p:nvPr/>
          </p:nvPicPr>
          <p:blipFill>
            <a:blip r:embed="rId3">
              <a:alphaModFix/>
            </a:blip>
            <a:stretch>
              <a:fillRect/>
            </a:stretch>
          </p:blipFill>
          <p:spPr>
            <a:xfrm>
              <a:off x="4615500" y="1805938"/>
              <a:ext cx="461700" cy="461700"/>
            </a:xfrm>
            <a:prstGeom prst="rect">
              <a:avLst/>
            </a:prstGeom>
            <a:noFill/>
            <a:ln>
              <a:noFill/>
            </a:ln>
          </p:spPr>
        </p:pic>
      </p:grpSp>
      <p:grpSp>
        <p:nvGrpSpPr>
          <p:cNvPr id="4" name="Group 3" descr="Separate clip art of a subset of a &quot;population&quot; -- silhouettes of people enclosed in a smaller blue ring, located in the bottom half of the screen">
            <a:extLst>
              <a:ext uri="{FF2B5EF4-FFF2-40B4-BE49-F238E27FC236}">
                <a16:creationId xmlns:a16="http://schemas.microsoft.com/office/drawing/2014/main" id="{018B5FE0-410C-A31E-4BC2-BC7D72564655}"/>
              </a:ext>
            </a:extLst>
          </p:cNvPr>
          <p:cNvGrpSpPr/>
          <p:nvPr/>
        </p:nvGrpSpPr>
        <p:grpSpPr>
          <a:xfrm>
            <a:off x="3833738" y="3195074"/>
            <a:ext cx="1457350" cy="1428300"/>
            <a:chOff x="3833738" y="3195074"/>
            <a:chExt cx="1457350" cy="1428300"/>
          </a:xfrm>
        </p:grpSpPr>
        <p:sp>
          <p:nvSpPr>
            <p:cNvPr id="294" name="Google Shape;294;p25" descr="Clip art of a subset of a &quot;population&quot; -- silhouettes of people enclosed in a smaller blue ring">
              <a:extLst>
                <a:ext uri="{C183D7F6-B498-43B3-948B-1728B52AA6E4}">
                  <adec:decorative xmlns:adec="http://schemas.microsoft.com/office/drawing/2017/decorative" val="0"/>
                </a:ext>
              </a:extLst>
            </p:cNvPr>
            <p:cNvSpPr/>
            <p:nvPr/>
          </p:nvSpPr>
          <p:spPr>
            <a:xfrm>
              <a:off x="3833738" y="3195074"/>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25" descr="Reported same sales icon" title="Reported same sales icon"/>
            <p:cNvPicPr preferRelativeResize="0"/>
            <p:nvPr/>
          </p:nvPicPr>
          <p:blipFill>
            <a:blip r:embed="rId3">
              <a:alphaModFix/>
            </a:blip>
            <a:stretch>
              <a:fillRect/>
            </a:stretch>
          </p:blipFill>
          <p:spPr>
            <a:xfrm>
              <a:off x="4314638" y="3291888"/>
              <a:ext cx="461700" cy="461700"/>
            </a:xfrm>
            <a:prstGeom prst="rect">
              <a:avLst/>
            </a:prstGeom>
            <a:noFill/>
            <a:ln>
              <a:noFill/>
            </a:ln>
          </p:spPr>
        </p:pic>
        <p:pic>
          <p:nvPicPr>
            <p:cNvPr id="301" name="Google Shape;301;p25" descr="Reported same sales icon" title="Reported same sales icon"/>
            <p:cNvPicPr preferRelativeResize="0"/>
            <p:nvPr/>
          </p:nvPicPr>
          <p:blipFill>
            <a:blip r:embed="rId3">
              <a:alphaModFix/>
            </a:blip>
            <a:stretch>
              <a:fillRect/>
            </a:stretch>
          </p:blipFill>
          <p:spPr>
            <a:xfrm>
              <a:off x="4072488" y="3544238"/>
              <a:ext cx="461700" cy="461700"/>
            </a:xfrm>
            <a:prstGeom prst="rect">
              <a:avLst/>
            </a:prstGeom>
            <a:noFill/>
            <a:ln>
              <a:noFill/>
            </a:ln>
          </p:spPr>
        </p:pic>
        <p:pic>
          <p:nvPicPr>
            <p:cNvPr id="298" name="Google Shape;298;p25" descr="Reported same sales icon" title="Reported same sales icon"/>
            <p:cNvPicPr preferRelativeResize="0"/>
            <p:nvPr/>
          </p:nvPicPr>
          <p:blipFill>
            <a:blip r:embed="rId3">
              <a:alphaModFix/>
            </a:blip>
            <a:stretch>
              <a:fillRect/>
            </a:stretch>
          </p:blipFill>
          <p:spPr>
            <a:xfrm>
              <a:off x="4534188" y="3630238"/>
              <a:ext cx="461700" cy="461700"/>
            </a:xfrm>
            <a:prstGeom prst="rect">
              <a:avLst/>
            </a:prstGeom>
            <a:noFill/>
            <a:ln>
              <a:noFill/>
            </a:ln>
          </p:spPr>
        </p:pic>
        <p:pic>
          <p:nvPicPr>
            <p:cNvPr id="295" name="Google Shape;295;p25" descr="Reported same sales icon&#10;&#10;Reported same sales icon" title="Reported same sales icon"/>
            <p:cNvPicPr preferRelativeResize="0"/>
            <p:nvPr/>
          </p:nvPicPr>
          <p:blipFill>
            <a:blip r:embed="rId3">
              <a:alphaModFix/>
            </a:blip>
            <a:stretch>
              <a:fillRect/>
            </a:stretch>
          </p:blipFill>
          <p:spPr>
            <a:xfrm>
              <a:off x="4829388" y="3630238"/>
              <a:ext cx="461700" cy="461700"/>
            </a:xfrm>
            <a:prstGeom prst="rect">
              <a:avLst/>
            </a:prstGeom>
            <a:noFill/>
            <a:ln>
              <a:noFill/>
            </a:ln>
          </p:spPr>
        </p:pic>
        <p:pic>
          <p:nvPicPr>
            <p:cNvPr id="297" name="Google Shape;297;p25" descr="Reported same sales icon" title="Reported same sales icon"/>
            <p:cNvPicPr preferRelativeResize="0"/>
            <p:nvPr/>
          </p:nvPicPr>
          <p:blipFill>
            <a:blip r:embed="rId3">
              <a:alphaModFix/>
            </a:blip>
            <a:stretch>
              <a:fillRect/>
            </a:stretch>
          </p:blipFill>
          <p:spPr>
            <a:xfrm>
              <a:off x="3953113" y="3914100"/>
              <a:ext cx="461700" cy="461700"/>
            </a:xfrm>
            <a:prstGeom prst="rect">
              <a:avLst/>
            </a:prstGeom>
            <a:noFill/>
            <a:ln>
              <a:noFill/>
            </a:ln>
          </p:spPr>
        </p:pic>
        <p:pic>
          <p:nvPicPr>
            <p:cNvPr id="299" name="Google Shape;299;p25" descr="Reported same sales icon" title="Reported same sales icon"/>
            <p:cNvPicPr preferRelativeResize="0"/>
            <p:nvPr/>
          </p:nvPicPr>
          <p:blipFill>
            <a:blip r:embed="rId3">
              <a:alphaModFix/>
            </a:blip>
            <a:stretch>
              <a:fillRect/>
            </a:stretch>
          </p:blipFill>
          <p:spPr>
            <a:xfrm>
              <a:off x="4314638" y="4005938"/>
              <a:ext cx="461700" cy="461700"/>
            </a:xfrm>
            <a:prstGeom prst="rect">
              <a:avLst/>
            </a:prstGeom>
            <a:noFill/>
            <a:ln>
              <a:noFill/>
            </a:ln>
          </p:spPr>
        </p:pic>
        <p:pic>
          <p:nvPicPr>
            <p:cNvPr id="296" name="Google Shape;296;p25" descr="Reported same sales icon" title="Reported same sales icon"/>
            <p:cNvPicPr preferRelativeResize="0"/>
            <p:nvPr/>
          </p:nvPicPr>
          <p:blipFill>
            <a:blip r:embed="rId3">
              <a:alphaModFix/>
            </a:blip>
            <a:stretch>
              <a:fillRect/>
            </a:stretch>
          </p:blipFill>
          <p:spPr>
            <a:xfrm>
              <a:off x="4615500" y="4091938"/>
              <a:ext cx="461700" cy="461700"/>
            </a:xfrm>
            <a:prstGeom prst="rect">
              <a:avLst/>
            </a:prstGeom>
            <a:noFill/>
            <a:ln>
              <a:noFill/>
            </a:ln>
          </p:spPr>
        </p:pic>
      </p:grpSp>
      <p:sp>
        <p:nvSpPr>
          <p:cNvPr id="292" name="Google Shape;292;p25">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13</a:t>
            </a:fld>
            <a:endParaRPr sz="1000">
              <a:solidFill>
                <a:schemeClr val="dk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6"/>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19677F"/>
                </a:solidFill>
              </a:rPr>
              <a:t>Randomized Evaluations </a:t>
            </a:r>
            <a:r>
              <a:rPr lang="en" dirty="0">
                <a:solidFill>
                  <a:schemeClr val="bg1"/>
                </a:solidFill>
              </a:rPr>
              <a:t>4</a:t>
            </a:r>
            <a:endParaRPr dirty="0">
              <a:solidFill>
                <a:schemeClr val="bg1"/>
              </a:solidFill>
            </a:endParaRPr>
          </a:p>
        </p:txBody>
      </p:sp>
      <p:grpSp>
        <p:nvGrpSpPr>
          <p:cNvPr id="4" name="Group 3" descr="Graphic of the population split into two subpopulations as described on the previous slide">
            <a:extLst>
              <a:ext uri="{FF2B5EF4-FFF2-40B4-BE49-F238E27FC236}">
                <a16:creationId xmlns:a16="http://schemas.microsoft.com/office/drawing/2014/main" id="{064C1350-D7A5-2A63-CE9B-8F82E16B9259}"/>
              </a:ext>
            </a:extLst>
          </p:cNvPr>
          <p:cNvGrpSpPr/>
          <p:nvPr/>
        </p:nvGrpSpPr>
        <p:grpSpPr>
          <a:xfrm>
            <a:off x="991163" y="1005888"/>
            <a:ext cx="4299925" cy="3617486"/>
            <a:chOff x="991163" y="1005888"/>
            <a:chExt cx="4299925" cy="3617486"/>
          </a:xfrm>
        </p:grpSpPr>
        <p:sp>
          <p:nvSpPr>
            <p:cNvPr id="351" name="Google Shape;351;p26" descr="Reported same sales icon&#10;&#10;Reported same sales icon"/>
            <p:cNvSpPr/>
            <p:nvPr/>
          </p:nvSpPr>
          <p:spPr>
            <a:xfrm>
              <a:off x="3833738" y="1005900"/>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descr="Reported same sales icon&#10;&#10;Reported same sales icon"/>
            <p:cNvSpPr/>
            <p:nvPr/>
          </p:nvSpPr>
          <p:spPr>
            <a:xfrm>
              <a:off x="3833738" y="3195074"/>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26" descr="Reported same sales icon&#10;&#10;Reported same sales icon" title="Reported same sales icon"/>
            <p:cNvPicPr preferRelativeResize="0"/>
            <p:nvPr/>
          </p:nvPicPr>
          <p:blipFill>
            <a:blip r:embed="rId3">
              <a:alphaModFix/>
            </a:blip>
            <a:stretch>
              <a:fillRect/>
            </a:stretch>
          </p:blipFill>
          <p:spPr>
            <a:xfrm>
              <a:off x="4615500" y="4091938"/>
              <a:ext cx="461700" cy="461700"/>
            </a:xfrm>
            <a:prstGeom prst="rect">
              <a:avLst/>
            </a:prstGeom>
            <a:noFill/>
            <a:ln>
              <a:noFill/>
            </a:ln>
          </p:spPr>
        </p:pic>
        <p:pic>
          <p:nvPicPr>
            <p:cNvPr id="355" name="Google Shape;355;p26" descr="Reported same sales icon&#10;&#10;Reported same sales icon" title="Reported same sales icon"/>
            <p:cNvPicPr preferRelativeResize="0"/>
            <p:nvPr/>
          </p:nvPicPr>
          <p:blipFill>
            <a:blip r:embed="rId3">
              <a:alphaModFix/>
            </a:blip>
            <a:stretch>
              <a:fillRect/>
            </a:stretch>
          </p:blipFill>
          <p:spPr>
            <a:xfrm>
              <a:off x="3953113" y="3914100"/>
              <a:ext cx="461700" cy="461700"/>
            </a:xfrm>
            <a:prstGeom prst="rect">
              <a:avLst/>
            </a:prstGeom>
            <a:noFill/>
            <a:ln>
              <a:noFill/>
            </a:ln>
          </p:spPr>
        </p:pic>
        <p:pic>
          <p:nvPicPr>
            <p:cNvPr id="357" name="Google Shape;357;p26" descr="Reported same sales icon&#10;&#10;Reported same sales icon" title="Reported same sales icon"/>
            <p:cNvPicPr preferRelativeResize="0"/>
            <p:nvPr/>
          </p:nvPicPr>
          <p:blipFill>
            <a:blip r:embed="rId3">
              <a:alphaModFix/>
            </a:blip>
            <a:stretch>
              <a:fillRect/>
            </a:stretch>
          </p:blipFill>
          <p:spPr>
            <a:xfrm>
              <a:off x="4314638" y="4005938"/>
              <a:ext cx="461700" cy="461700"/>
            </a:xfrm>
            <a:prstGeom prst="rect">
              <a:avLst/>
            </a:prstGeom>
            <a:noFill/>
            <a:ln>
              <a:noFill/>
            </a:ln>
          </p:spPr>
        </p:pic>
        <p:pic>
          <p:nvPicPr>
            <p:cNvPr id="360" name="Google Shape;360;p26" descr="Reported same sales icon&#10;&#10;Reported same sales icon" title="Reported same sales icon"/>
            <p:cNvPicPr preferRelativeResize="0"/>
            <p:nvPr/>
          </p:nvPicPr>
          <p:blipFill>
            <a:blip r:embed="rId3">
              <a:alphaModFix/>
            </a:blip>
            <a:stretch>
              <a:fillRect/>
            </a:stretch>
          </p:blipFill>
          <p:spPr>
            <a:xfrm>
              <a:off x="4753188" y="1344238"/>
              <a:ext cx="461700" cy="461700"/>
            </a:xfrm>
            <a:prstGeom prst="rect">
              <a:avLst/>
            </a:prstGeom>
            <a:noFill/>
            <a:ln>
              <a:noFill/>
            </a:ln>
          </p:spPr>
        </p:pic>
        <p:pic>
          <p:nvPicPr>
            <p:cNvPr id="363" name="Google Shape;363;p26" descr="Reported same sales icon&#10;&#10;Reported same sales icon" title="Reported same sales icon"/>
            <p:cNvPicPr preferRelativeResize="0"/>
            <p:nvPr/>
          </p:nvPicPr>
          <p:blipFill>
            <a:blip r:embed="rId3">
              <a:alphaModFix/>
            </a:blip>
            <a:stretch>
              <a:fillRect/>
            </a:stretch>
          </p:blipFill>
          <p:spPr>
            <a:xfrm>
              <a:off x="4534188" y="1268038"/>
              <a:ext cx="461700" cy="461700"/>
            </a:xfrm>
            <a:prstGeom prst="rect">
              <a:avLst/>
            </a:prstGeom>
            <a:noFill/>
            <a:ln>
              <a:noFill/>
            </a:ln>
          </p:spPr>
        </p:pic>
        <p:grpSp>
          <p:nvGrpSpPr>
            <p:cNvPr id="3" name="Group 2">
              <a:extLst>
                <a:ext uri="{FF2B5EF4-FFF2-40B4-BE49-F238E27FC236}">
                  <a16:creationId xmlns:a16="http://schemas.microsoft.com/office/drawing/2014/main" id="{5016EF0A-3672-8514-C538-CE0CF4585C4E}"/>
                </a:ext>
              </a:extLst>
            </p:cNvPr>
            <p:cNvGrpSpPr/>
            <p:nvPr/>
          </p:nvGrpSpPr>
          <p:grpSpPr>
            <a:xfrm>
              <a:off x="991163" y="1005888"/>
              <a:ext cx="4299925" cy="3086050"/>
              <a:chOff x="991163" y="1005888"/>
              <a:chExt cx="4299925" cy="3086050"/>
            </a:xfrm>
          </p:grpSpPr>
          <p:grpSp>
            <p:nvGrpSpPr>
              <p:cNvPr id="2" name="Group 1">
                <a:extLst>
                  <a:ext uri="{FF2B5EF4-FFF2-40B4-BE49-F238E27FC236}">
                    <a16:creationId xmlns:a16="http://schemas.microsoft.com/office/drawing/2014/main" id="{56E05116-8E7F-576F-BFDB-BB53B4C6AA5D}"/>
                  </a:ext>
                </a:extLst>
              </p:cNvPr>
              <p:cNvGrpSpPr/>
              <p:nvPr/>
            </p:nvGrpSpPr>
            <p:grpSpPr>
              <a:xfrm>
                <a:off x="991163" y="1628100"/>
                <a:ext cx="4299925" cy="2463838"/>
                <a:chOff x="991163" y="1628100"/>
                <a:chExt cx="4299925" cy="2463838"/>
              </a:xfrm>
            </p:grpSpPr>
            <p:cxnSp>
              <p:nvCxnSpPr>
                <p:cNvPr id="330" name="Google Shape;330;p26">
                  <a:extLst>
                    <a:ext uri="{C183D7F6-B498-43B3-948B-1728B52AA6E4}">
                      <adec:decorative xmlns:adec="http://schemas.microsoft.com/office/drawing/2017/decorative" val="1"/>
                    </a:ext>
                  </a:extLst>
                </p:cNvPr>
                <p:cNvCxnSpPr>
                  <a:stCxn id="331" idx="7"/>
                  <a:endCxn id="332" idx="2"/>
                </p:cNvCxnSpPr>
                <p:nvPr/>
              </p:nvCxnSpPr>
              <p:spPr>
                <a:xfrm rot="-5400000">
                  <a:off x="3023290" y="1371212"/>
                  <a:ext cx="461700" cy="1159200"/>
                </a:xfrm>
                <a:prstGeom prst="curvedConnector2">
                  <a:avLst/>
                </a:prstGeom>
                <a:noFill/>
                <a:ln w="28575" cap="flat" cmpd="sng">
                  <a:solidFill>
                    <a:srgbClr val="2E9AC4"/>
                  </a:solidFill>
                  <a:prstDash val="solid"/>
                  <a:round/>
                  <a:headEnd type="none" w="med" len="med"/>
                  <a:tailEnd type="triangle" w="med" len="med"/>
                </a:ln>
              </p:spPr>
            </p:cxnSp>
            <p:cxnSp>
              <p:nvCxnSpPr>
                <p:cNvPr id="333" name="Google Shape;333;p26">
                  <a:extLst>
                    <a:ext uri="{C183D7F6-B498-43B3-948B-1728B52AA6E4}">
                      <adec:decorative xmlns:adec="http://schemas.microsoft.com/office/drawing/2017/decorative" val="1"/>
                    </a:ext>
                  </a:extLst>
                </p:cNvPr>
                <p:cNvCxnSpPr>
                  <a:stCxn id="331" idx="5"/>
                  <a:endCxn id="334" idx="2"/>
                </p:cNvCxnSpPr>
                <p:nvPr/>
              </p:nvCxnSpPr>
              <p:spPr>
                <a:xfrm rot="-5400000" flipH="1">
                  <a:off x="3042190" y="3117563"/>
                  <a:ext cx="423900" cy="1159200"/>
                </a:xfrm>
                <a:prstGeom prst="curvedConnector2">
                  <a:avLst/>
                </a:prstGeom>
                <a:noFill/>
                <a:ln w="28575" cap="flat" cmpd="sng">
                  <a:solidFill>
                    <a:srgbClr val="2E9AC4"/>
                  </a:solidFill>
                  <a:prstDash val="solid"/>
                  <a:round/>
                  <a:headEnd type="none" w="med" len="med"/>
                  <a:tailEnd type="triangle" w="med" len="med"/>
                </a:ln>
              </p:spPr>
            </p:cxnSp>
            <p:sp>
              <p:nvSpPr>
                <p:cNvPr id="331" name="Google Shape;331;p26" descr="Reported same sales icon&#10;&#10;Reported same sales icon"/>
                <p:cNvSpPr/>
                <p:nvPr/>
              </p:nvSpPr>
              <p:spPr>
                <a:xfrm>
                  <a:off x="991163" y="1911688"/>
                  <a:ext cx="1972200" cy="18435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26" descr="Reported same sales icon&#10;&#10;Reported same sales icon" title="Reported same sales icon"/>
                <p:cNvPicPr preferRelativeResize="0"/>
                <p:nvPr/>
              </p:nvPicPr>
              <p:blipFill>
                <a:blip r:embed="rId3">
                  <a:alphaModFix/>
                </a:blip>
                <a:stretch>
                  <a:fillRect/>
                </a:stretch>
              </p:blipFill>
              <p:spPr>
                <a:xfrm>
                  <a:off x="2312750" y="2937425"/>
                  <a:ext cx="461700" cy="461700"/>
                </a:xfrm>
                <a:prstGeom prst="rect">
                  <a:avLst/>
                </a:prstGeom>
                <a:noFill/>
                <a:ln>
                  <a:noFill/>
                </a:ln>
              </p:spPr>
            </p:pic>
            <p:pic>
              <p:nvPicPr>
                <p:cNvPr id="336" name="Google Shape;336;p26" descr="Reported same sales icon&#10;&#10;Reported same sales icon" title="Reported same sales icon"/>
                <p:cNvPicPr preferRelativeResize="0"/>
                <p:nvPr/>
              </p:nvPicPr>
              <p:blipFill>
                <a:blip r:embed="rId3">
                  <a:alphaModFix/>
                </a:blip>
                <a:stretch>
                  <a:fillRect/>
                </a:stretch>
              </p:blipFill>
              <p:spPr>
                <a:xfrm>
                  <a:off x="1823738" y="3274413"/>
                  <a:ext cx="461700" cy="461700"/>
                </a:xfrm>
                <a:prstGeom prst="rect">
                  <a:avLst/>
                </a:prstGeom>
                <a:noFill/>
                <a:ln>
                  <a:noFill/>
                </a:ln>
              </p:spPr>
            </p:pic>
            <p:pic>
              <p:nvPicPr>
                <p:cNvPr id="337" name="Google Shape;337;p26" descr="Reported same sales icon&#10;&#10;Reported same sales icon" title="Reported same sales icon"/>
                <p:cNvPicPr preferRelativeResize="0"/>
                <p:nvPr/>
              </p:nvPicPr>
              <p:blipFill>
                <a:blip r:embed="rId3">
                  <a:alphaModFix/>
                </a:blip>
                <a:stretch>
                  <a:fillRect/>
                </a:stretch>
              </p:blipFill>
              <p:spPr>
                <a:xfrm>
                  <a:off x="2543613" y="2602588"/>
                  <a:ext cx="461700" cy="461700"/>
                </a:xfrm>
                <a:prstGeom prst="rect">
                  <a:avLst/>
                </a:prstGeom>
                <a:noFill/>
                <a:ln>
                  <a:noFill/>
                </a:ln>
              </p:spPr>
            </p:pic>
            <p:pic>
              <p:nvPicPr>
                <p:cNvPr id="338" name="Google Shape;338;p26" descr="Reported same sales icon&#10;&#10;Reported same sales icon" title="Reported same sales icon"/>
                <p:cNvPicPr preferRelativeResize="0"/>
                <p:nvPr/>
              </p:nvPicPr>
              <p:blipFill>
                <a:blip r:embed="rId3">
                  <a:alphaModFix/>
                </a:blip>
                <a:stretch>
                  <a:fillRect/>
                </a:stretch>
              </p:blipFill>
              <p:spPr>
                <a:xfrm>
                  <a:off x="1670213" y="2121975"/>
                  <a:ext cx="461700" cy="461700"/>
                </a:xfrm>
                <a:prstGeom prst="rect">
                  <a:avLst/>
                </a:prstGeom>
                <a:noFill/>
                <a:ln>
                  <a:noFill/>
                </a:ln>
              </p:spPr>
            </p:pic>
            <p:pic>
              <p:nvPicPr>
                <p:cNvPr id="339" name="Google Shape;339;p26" descr="Reported same sales icon&#10;&#10;Reported same sales icon" title="Reported same sales icon"/>
                <p:cNvPicPr preferRelativeResize="0"/>
                <p:nvPr/>
              </p:nvPicPr>
              <p:blipFill>
                <a:blip r:embed="rId3">
                  <a:alphaModFix/>
                </a:blip>
                <a:stretch>
                  <a:fillRect/>
                </a:stretch>
              </p:blipFill>
              <p:spPr>
                <a:xfrm>
                  <a:off x="1612538" y="3071475"/>
                  <a:ext cx="461700" cy="461700"/>
                </a:xfrm>
                <a:prstGeom prst="rect">
                  <a:avLst/>
                </a:prstGeom>
                <a:noFill/>
                <a:ln>
                  <a:noFill/>
                </a:ln>
              </p:spPr>
            </p:pic>
            <p:pic>
              <p:nvPicPr>
                <p:cNvPr id="340" name="Google Shape;340;p26" descr="Reported same sales icon&#10;&#10;Reported same sales icon" title="Reported same sales icon"/>
                <p:cNvPicPr preferRelativeResize="0"/>
                <p:nvPr/>
              </p:nvPicPr>
              <p:blipFill>
                <a:blip r:embed="rId3">
                  <a:alphaModFix/>
                </a:blip>
                <a:stretch>
                  <a:fillRect/>
                </a:stretch>
              </p:blipFill>
              <p:spPr>
                <a:xfrm>
                  <a:off x="1227038" y="3004000"/>
                  <a:ext cx="461700" cy="461700"/>
                </a:xfrm>
                <a:prstGeom prst="rect">
                  <a:avLst/>
                </a:prstGeom>
                <a:noFill/>
                <a:ln>
                  <a:noFill/>
                </a:ln>
              </p:spPr>
            </p:pic>
            <p:pic>
              <p:nvPicPr>
                <p:cNvPr id="341" name="Google Shape;341;p26" descr="Reported same sales icon&#10;&#10;Reported same sales icon" title="Reported same sales icon"/>
                <p:cNvPicPr preferRelativeResize="0"/>
                <p:nvPr/>
              </p:nvPicPr>
              <p:blipFill>
                <a:blip r:embed="rId3">
                  <a:alphaModFix/>
                </a:blip>
                <a:stretch>
                  <a:fillRect/>
                </a:stretch>
              </p:blipFill>
              <p:spPr>
                <a:xfrm>
                  <a:off x="1899938" y="1905175"/>
                  <a:ext cx="461700" cy="461700"/>
                </a:xfrm>
                <a:prstGeom prst="rect">
                  <a:avLst/>
                </a:prstGeom>
                <a:noFill/>
                <a:ln>
                  <a:noFill/>
                </a:ln>
              </p:spPr>
            </p:pic>
            <p:pic>
              <p:nvPicPr>
                <p:cNvPr id="342" name="Google Shape;342;p26" descr="Reported same sales icon&#10;&#10;Reported same sales icon" title="Reported same sales icon"/>
                <p:cNvPicPr preferRelativeResize="0"/>
                <p:nvPr/>
              </p:nvPicPr>
              <p:blipFill>
                <a:blip r:embed="rId3">
                  <a:alphaModFix/>
                </a:blip>
                <a:stretch>
                  <a:fillRect/>
                </a:stretch>
              </p:blipFill>
              <p:spPr>
                <a:xfrm>
                  <a:off x="1150838" y="2609763"/>
                  <a:ext cx="461700" cy="461700"/>
                </a:xfrm>
                <a:prstGeom prst="rect">
                  <a:avLst/>
                </a:prstGeom>
                <a:noFill/>
                <a:ln>
                  <a:noFill/>
                </a:ln>
              </p:spPr>
            </p:pic>
            <p:pic>
              <p:nvPicPr>
                <p:cNvPr id="343" name="Google Shape;343;p26" descr="Reported same sales icon&#10;&#10;Reported same sales icon" title="Reported same sales icon"/>
                <p:cNvPicPr preferRelativeResize="0"/>
                <p:nvPr/>
              </p:nvPicPr>
              <p:blipFill>
                <a:blip r:embed="rId3">
                  <a:alphaModFix/>
                </a:blip>
                <a:stretch>
                  <a:fillRect/>
                </a:stretch>
              </p:blipFill>
              <p:spPr>
                <a:xfrm>
                  <a:off x="1227038" y="2121975"/>
                  <a:ext cx="461700" cy="461700"/>
                </a:xfrm>
                <a:prstGeom prst="rect">
                  <a:avLst/>
                </a:prstGeom>
                <a:noFill/>
                <a:ln>
                  <a:noFill/>
                </a:ln>
              </p:spPr>
            </p:pic>
            <p:pic>
              <p:nvPicPr>
                <p:cNvPr id="344" name="Google Shape;344;p26" descr="Reported same sales icon&#10;&#10;Reported same sales icon" title="Reported same sales icon"/>
                <p:cNvPicPr preferRelativeResize="0"/>
                <p:nvPr/>
              </p:nvPicPr>
              <p:blipFill>
                <a:blip r:embed="rId3">
                  <a:alphaModFix/>
                </a:blip>
                <a:stretch>
                  <a:fillRect/>
                </a:stretch>
              </p:blipFill>
              <p:spPr>
                <a:xfrm>
                  <a:off x="1438238" y="2457363"/>
                  <a:ext cx="461700" cy="461700"/>
                </a:xfrm>
                <a:prstGeom prst="rect">
                  <a:avLst/>
                </a:prstGeom>
                <a:noFill/>
                <a:ln>
                  <a:noFill/>
                </a:ln>
              </p:spPr>
            </p:pic>
            <p:pic>
              <p:nvPicPr>
                <p:cNvPr id="345" name="Google Shape;345;p26" descr="Reported same sales icon&#10;&#10;Reported same sales icon" title="Reported same sales icon"/>
                <p:cNvPicPr preferRelativeResize="0"/>
                <p:nvPr/>
              </p:nvPicPr>
              <p:blipFill>
                <a:blip r:embed="rId3">
                  <a:alphaModFix/>
                </a:blip>
                <a:stretch>
                  <a:fillRect/>
                </a:stretch>
              </p:blipFill>
              <p:spPr>
                <a:xfrm>
                  <a:off x="2005700" y="2851600"/>
                  <a:ext cx="461700" cy="461700"/>
                </a:xfrm>
                <a:prstGeom prst="rect">
                  <a:avLst/>
                </a:prstGeom>
                <a:noFill/>
                <a:ln>
                  <a:noFill/>
                </a:ln>
              </p:spPr>
            </p:pic>
            <p:pic>
              <p:nvPicPr>
                <p:cNvPr id="346" name="Google Shape;346;p26" descr="Reported same sales icon&#10;&#10;Reported same sales icon" title="Reported same sales icon"/>
                <p:cNvPicPr preferRelativeResize="0"/>
                <p:nvPr/>
              </p:nvPicPr>
              <p:blipFill>
                <a:blip r:embed="rId3">
                  <a:alphaModFix/>
                </a:blip>
                <a:stretch>
                  <a:fillRect/>
                </a:stretch>
              </p:blipFill>
              <p:spPr>
                <a:xfrm>
                  <a:off x="2119988" y="2215988"/>
                  <a:ext cx="461700" cy="461700"/>
                </a:xfrm>
                <a:prstGeom prst="rect">
                  <a:avLst/>
                </a:prstGeom>
                <a:noFill/>
                <a:ln>
                  <a:noFill/>
                </a:ln>
              </p:spPr>
            </p:pic>
            <p:pic>
              <p:nvPicPr>
                <p:cNvPr id="353" name="Google Shape;353;p26" descr="Reported same sales icon&#10;&#10;Reported same sales icon" title="Reported same sales icon"/>
                <p:cNvPicPr preferRelativeResize="0"/>
                <p:nvPr/>
              </p:nvPicPr>
              <p:blipFill>
                <a:blip r:embed="rId3">
                  <a:alphaModFix/>
                </a:blip>
                <a:stretch>
                  <a:fillRect/>
                </a:stretch>
              </p:blipFill>
              <p:spPr>
                <a:xfrm>
                  <a:off x="4829388" y="3630238"/>
                  <a:ext cx="461700" cy="461700"/>
                </a:xfrm>
                <a:prstGeom prst="rect">
                  <a:avLst/>
                </a:prstGeom>
                <a:noFill/>
                <a:ln>
                  <a:noFill/>
                </a:ln>
              </p:spPr>
            </p:pic>
            <p:pic>
              <p:nvPicPr>
                <p:cNvPr id="356" name="Google Shape;356;p26" descr="Reported same sales icon&#10;&#10;Reported same sales icon" title="Reported same sales icon"/>
                <p:cNvPicPr preferRelativeResize="0"/>
                <p:nvPr/>
              </p:nvPicPr>
              <p:blipFill>
                <a:blip r:embed="rId3">
                  <a:alphaModFix/>
                </a:blip>
                <a:stretch>
                  <a:fillRect/>
                </a:stretch>
              </p:blipFill>
              <p:spPr>
                <a:xfrm>
                  <a:off x="4534188" y="3630238"/>
                  <a:ext cx="461700" cy="461700"/>
                </a:xfrm>
                <a:prstGeom prst="rect">
                  <a:avLst/>
                </a:prstGeom>
                <a:noFill/>
                <a:ln>
                  <a:noFill/>
                </a:ln>
              </p:spPr>
            </p:pic>
            <p:pic>
              <p:nvPicPr>
                <p:cNvPr id="358" name="Google Shape;358;p26" descr="Reported same sales icon&#10;&#10;Reported same sales icon" title="Reported same sales icon"/>
                <p:cNvPicPr preferRelativeResize="0"/>
                <p:nvPr/>
              </p:nvPicPr>
              <p:blipFill>
                <a:blip r:embed="rId3">
                  <a:alphaModFix/>
                </a:blip>
                <a:stretch>
                  <a:fillRect/>
                </a:stretch>
              </p:blipFill>
              <p:spPr>
                <a:xfrm>
                  <a:off x="4314638" y="3291888"/>
                  <a:ext cx="461700" cy="461700"/>
                </a:xfrm>
                <a:prstGeom prst="rect">
                  <a:avLst/>
                </a:prstGeom>
                <a:noFill/>
                <a:ln>
                  <a:noFill/>
                </a:ln>
              </p:spPr>
            </p:pic>
            <p:pic>
              <p:nvPicPr>
                <p:cNvPr id="359" name="Google Shape;359;p26" descr="Reported same sales icon&#10;&#10;Reported same sales icon" title="Reported same sales icon"/>
                <p:cNvPicPr preferRelativeResize="0"/>
                <p:nvPr/>
              </p:nvPicPr>
              <p:blipFill>
                <a:blip r:embed="rId3">
                  <a:alphaModFix/>
                </a:blip>
                <a:stretch>
                  <a:fillRect/>
                </a:stretch>
              </p:blipFill>
              <p:spPr>
                <a:xfrm>
                  <a:off x="4072488" y="3544238"/>
                  <a:ext cx="461700" cy="461700"/>
                </a:xfrm>
                <a:prstGeom prst="rect">
                  <a:avLst/>
                </a:prstGeom>
                <a:noFill/>
                <a:ln>
                  <a:noFill/>
                </a:ln>
              </p:spPr>
            </p:pic>
            <p:pic>
              <p:nvPicPr>
                <p:cNvPr id="361" name="Google Shape;361;p26" descr="Reported same sales icon&#10;&#10;Reported same sales icon" title="Reported same sales icon"/>
                <p:cNvPicPr preferRelativeResize="0"/>
                <p:nvPr/>
              </p:nvPicPr>
              <p:blipFill>
                <a:blip r:embed="rId3">
                  <a:alphaModFix/>
                </a:blip>
                <a:stretch>
                  <a:fillRect/>
                </a:stretch>
              </p:blipFill>
              <p:spPr>
                <a:xfrm>
                  <a:off x="4615500" y="1805938"/>
                  <a:ext cx="461700" cy="461700"/>
                </a:xfrm>
                <a:prstGeom prst="rect">
                  <a:avLst/>
                </a:prstGeom>
                <a:noFill/>
                <a:ln>
                  <a:noFill/>
                </a:ln>
              </p:spPr>
            </p:pic>
            <p:pic>
              <p:nvPicPr>
                <p:cNvPr id="362" name="Google Shape;362;p26" descr="Reported same sales icon" title="Reported same sales icon"/>
                <p:cNvPicPr preferRelativeResize="0"/>
                <p:nvPr/>
              </p:nvPicPr>
              <p:blipFill>
                <a:blip r:embed="rId3">
                  <a:alphaModFix/>
                </a:blip>
                <a:stretch>
                  <a:fillRect/>
                </a:stretch>
              </p:blipFill>
              <p:spPr>
                <a:xfrm>
                  <a:off x="3876913" y="1628100"/>
                  <a:ext cx="461700" cy="461700"/>
                </a:xfrm>
                <a:prstGeom prst="rect">
                  <a:avLst/>
                </a:prstGeom>
                <a:noFill/>
                <a:ln>
                  <a:noFill/>
                </a:ln>
              </p:spPr>
            </p:pic>
            <p:pic>
              <p:nvPicPr>
                <p:cNvPr id="364" name="Google Shape;364;p26" descr="Reported same sales icon" title="Reported same sales icon"/>
                <p:cNvPicPr preferRelativeResize="0"/>
                <p:nvPr/>
              </p:nvPicPr>
              <p:blipFill>
                <a:blip r:embed="rId3">
                  <a:alphaModFix/>
                </a:blip>
                <a:stretch>
                  <a:fillRect/>
                </a:stretch>
              </p:blipFill>
              <p:spPr>
                <a:xfrm>
                  <a:off x="4238438" y="1719938"/>
                  <a:ext cx="461700" cy="461700"/>
                </a:xfrm>
                <a:prstGeom prst="rect">
                  <a:avLst/>
                </a:prstGeom>
                <a:noFill/>
                <a:ln>
                  <a:noFill/>
                </a:ln>
              </p:spPr>
            </p:pic>
          </p:grpSp>
          <p:pic>
            <p:nvPicPr>
              <p:cNvPr id="365" name="Google Shape;365;p26" descr="Reported same sales icon" title="Reported same sales icon"/>
              <p:cNvPicPr preferRelativeResize="0"/>
              <p:nvPr/>
            </p:nvPicPr>
            <p:blipFill>
              <a:blip r:embed="rId3">
                <a:alphaModFix/>
              </a:blip>
              <a:stretch>
                <a:fillRect/>
              </a:stretch>
            </p:blipFill>
            <p:spPr>
              <a:xfrm>
                <a:off x="4238438" y="1005888"/>
                <a:ext cx="461700" cy="461700"/>
              </a:xfrm>
              <a:prstGeom prst="rect">
                <a:avLst/>
              </a:prstGeom>
              <a:noFill/>
              <a:ln>
                <a:noFill/>
              </a:ln>
            </p:spPr>
          </p:pic>
          <p:pic>
            <p:nvPicPr>
              <p:cNvPr id="366" name="Google Shape;366;p26" descr="Reported same sales icon" title="Reported same sales icon"/>
              <p:cNvPicPr preferRelativeResize="0"/>
              <p:nvPr/>
            </p:nvPicPr>
            <p:blipFill>
              <a:blip r:embed="rId3">
                <a:alphaModFix/>
              </a:blip>
              <a:stretch>
                <a:fillRect/>
              </a:stretch>
            </p:blipFill>
            <p:spPr>
              <a:xfrm>
                <a:off x="4072488" y="1334438"/>
                <a:ext cx="461700" cy="461700"/>
              </a:xfrm>
              <a:prstGeom prst="rect">
                <a:avLst/>
              </a:prstGeom>
              <a:noFill/>
              <a:ln>
                <a:noFill/>
              </a:ln>
            </p:spPr>
          </p:pic>
        </p:grpSp>
      </p:grpSp>
      <p:grpSp>
        <p:nvGrpSpPr>
          <p:cNvPr id="5" name="Group 4" descr="COVID-19 icon (virus cell with spike proteins) with arrows pointing to the two subpopulations">
            <a:extLst>
              <a:ext uri="{FF2B5EF4-FFF2-40B4-BE49-F238E27FC236}">
                <a16:creationId xmlns:a16="http://schemas.microsoft.com/office/drawing/2014/main" id="{F77FEEC4-73DC-D46A-123E-BFA6F937D125}"/>
              </a:ext>
            </a:extLst>
          </p:cNvPr>
          <p:cNvGrpSpPr/>
          <p:nvPr/>
        </p:nvGrpSpPr>
        <p:grpSpPr>
          <a:xfrm>
            <a:off x="2297350" y="809225"/>
            <a:ext cx="1421650" cy="2612575"/>
            <a:chOff x="2297350" y="809225"/>
            <a:chExt cx="1421650" cy="2612575"/>
          </a:xfrm>
        </p:grpSpPr>
        <p:pic>
          <p:nvPicPr>
            <p:cNvPr id="348" name="Google Shape;348;p26" descr="Covid Icon&#10;&#10;Covid Icon" title="Covid Icon"/>
            <p:cNvPicPr preferRelativeResize="0"/>
            <p:nvPr/>
          </p:nvPicPr>
          <p:blipFill>
            <a:blip r:embed="rId4">
              <a:alphaModFix/>
            </a:blip>
            <a:stretch>
              <a:fillRect/>
            </a:stretch>
          </p:blipFill>
          <p:spPr>
            <a:xfrm>
              <a:off x="2297350" y="809225"/>
              <a:ext cx="866301" cy="866301"/>
            </a:xfrm>
            <a:prstGeom prst="rect">
              <a:avLst/>
            </a:prstGeom>
            <a:noFill/>
            <a:ln>
              <a:noFill/>
            </a:ln>
          </p:spPr>
        </p:pic>
        <p:cxnSp>
          <p:nvCxnSpPr>
            <p:cNvPr id="349" name="Google Shape;349;p26" descr="Arrow pointing down" title="Arrow icon"/>
            <p:cNvCxnSpPr/>
            <p:nvPr/>
          </p:nvCxnSpPr>
          <p:spPr>
            <a:xfrm>
              <a:off x="2789300" y="1628100"/>
              <a:ext cx="929700" cy="1793700"/>
            </a:xfrm>
            <a:prstGeom prst="straightConnector1">
              <a:avLst/>
            </a:prstGeom>
            <a:noFill/>
            <a:ln w="38100" cap="flat" cmpd="sng">
              <a:solidFill>
                <a:srgbClr val="19677F"/>
              </a:solidFill>
              <a:prstDash val="solid"/>
              <a:round/>
              <a:headEnd type="none" w="med" len="med"/>
              <a:tailEnd type="triangle" w="med" len="med"/>
            </a:ln>
          </p:spPr>
        </p:cxnSp>
        <p:cxnSp>
          <p:nvCxnSpPr>
            <p:cNvPr id="350" name="Google Shape;350;p26" descr="Arrow pointing over to the right" title="Arrow icon"/>
            <p:cNvCxnSpPr/>
            <p:nvPr/>
          </p:nvCxnSpPr>
          <p:spPr>
            <a:xfrm>
              <a:off x="3133900" y="1268050"/>
              <a:ext cx="577200" cy="205800"/>
            </a:xfrm>
            <a:prstGeom prst="straightConnector1">
              <a:avLst/>
            </a:prstGeom>
            <a:noFill/>
            <a:ln w="38100" cap="flat" cmpd="sng">
              <a:solidFill>
                <a:srgbClr val="19677F"/>
              </a:solidFill>
              <a:prstDash val="solid"/>
              <a:round/>
              <a:headEnd type="none" w="med" len="med"/>
              <a:tailEnd type="triangle" w="med" len="med"/>
            </a:ln>
          </p:spPr>
        </p:cxnSp>
      </p:grpSp>
      <p:sp>
        <p:nvSpPr>
          <p:cNvPr id="347" name="Google Shape;347;p26"/>
          <p:cNvSpPr txBox="1"/>
          <p:nvPr/>
        </p:nvSpPr>
        <p:spPr>
          <a:xfrm>
            <a:off x="311700" y="4623375"/>
            <a:ext cx="7002900" cy="37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434343"/>
                </a:solidFill>
                <a:latin typeface="Lato"/>
                <a:ea typeface="Lato"/>
                <a:cs typeface="Lato"/>
                <a:sym typeface="Lato"/>
              </a:rPr>
              <a:t>Graphic from Haynes, L., Service, O., Goldacre, B., &amp; Torgerson, D. (2012). Test, Learn, Adapt: Developing Public Policy with Randomised Controlled Trials. London: Cabinet Office Behavioural Insights Team.</a:t>
            </a:r>
            <a:endParaRPr sz="800">
              <a:solidFill>
                <a:srgbClr val="434343"/>
              </a:solidFill>
              <a:latin typeface="Lato"/>
              <a:ea typeface="Lato"/>
              <a:cs typeface="Lato"/>
              <a:sym typeface="Lato"/>
            </a:endParaRPr>
          </a:p>
        </p:txBody>
      </p:sp>
      <p:sp>
        <p:nvSpPr>
          <p:cNvPr id="329" name="Google Shape;329;p26"/>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14</a:t>
            </a:fld>
            <a:endParaRPr sz="1000">
              <a:solidFill>
                <a:schemeClr val="dk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7"/>
          <p:cNvSpPr txBox="1">
            <a:spLocks noGrp="1"/>
          </p:cNvSpPr>
          <p:nvPr>
            <p:ph type="title"/>
          </p:nvPr>
        </p:nvSpPr>
        <p:spPr>
          <a:xfrm>
            <a:off x="177618" y="57019"/>
            <a:ext cx="8332500" cy="47249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19677F"/>
                </a:solidFill>
              </a:rPr>
              <a:t>Randomized Evaluations </a:t>
            </a:r>
            <a:r>
              <a:rPr lang="en" dirty="0">
                <a:solidFill>
                  <a:schemeClr val="bg1"/>
                </a:solidFill>
              </a:rPr>
              <a:t>5</a:t>
            </a:r>
            <a:endParaRPr dirty="0">
              <a:solidFill>
                <a:schemeClr val="bg1"/>
              </a:solidFill>
            </a:endParaRPr>
          </a:p>
        </p:txBody>
      </p:sp>
      <p:grpSp>
        <p:nvGrpSpPr>
          <p:cNvPr id="7" name="Group 6" descr="Legend for the image -- &#10;an empty (white) silhouette of a person represents someone who &quot;reported same sales&quot; &#10;a filled (black) silhouette of a person represents someone who &quot;reported more sales&quot;">
            <a:extLst>
              <a:ext uri="{FF2B5EF4-FFF2-40B4-BE49-F238E27FC236}">
                <a16:creationId xmlns:a16="http://schemas.microsoft.com/office/drawing/2014/main" id="{2B294C96-1127-699C-BDE2-E86B6ADC921D}"/>
              </a:ext>
            </a:extLst>
          </p:cNvPr>
          <p:cNvGrpSpPr/>
          <p:nvPr/>
        </p:nvGrpSpPr>
        <p:grpSpPr>
          <a:xfrm>
            <a:off x="557220" y="3840774"/>
            <a:ext cx="1859235" cy="469045"/>
            <a:chOff x="242175" y="3817725"/>
            <a:chExt cx="2357349" cy="855825"/>
          </a:xfrm>
        </p:grpSpPr>
        <p:pic>
          <p:nvPicPr>
            <p:cNvPr id="395" name="Google Shape;395;p27" descr="Reported same sales icon" title="Reported same sales icon"/>
            <p:cNvPicPr preferRelativeResize="0"/>
            <p:nvPr/>
          </p:nvPicPr>
          <p:blipFill>
            <a:blip r:embed="rId3">
              <a:alphaModFix/>
            </a:blip>
            <a:stretch>
              <a:fillRect/>
            </a:stretch>
          </p:blipFill>
          <p:spPr>
            <a:xfrm>
              <a:off x="242175" y="3817725"/>
              <a:ext cx="461700" cy="461700"/>
            </a:xfrm>
            <a:prstGeom prst="rect">
              <a:avLst/>
            </a:prstGeom>
            <a:noFill/>
            <a:ln>
              <a:noFill/>
            </a:ln>
          </p:spPr>
        </p:pic>
        <p:sp>
          <p:nvSpPr>
            <p:cNvPr id="397" name="Google Shape;397;p27"/>
            <p:cNvSpPr txBox="1"/>
            <p:nvPr/>
          </p:nvSpPr>
          <p:spPr>
            <a:xfrm>
              <a:off x="527429" y="3848833"/>
              <a:ext cx="2071801" cy="2133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404040"/>
                  </a:solidFill>
                  <a:latin typeface="Lato"/>
                  <a:ea typeface="Lato"/>
                  <a:cs typeface="Lato"/>
                  <a:sym typeface="Lato"/>
                </a:rPr>
                <a:t>Reported same sales</a:t>
              </a:r>
              <a:endParaRPr sz="1200" b="1" dirty="0">
                <a:solidFill>
                  <a:srgbClr val="404040"/>
                </a:solidFill>
                <a:latin typeface="Lato"/>
                <a:ea typeface="Lato"/>
                <a:cs typeface="Lato"/>
                <a:sym typeface="Lato"/>
              </a:endParaRPr>
            </a:p>
          </p:txBody>
        </p:sp>
        <p:pic>
          <p:nvPicPr>
            <p:cNvPr id="396" name="Google Shape;396;p27" descr="Reported more sales icon" title="Reported more sales icon"/>
            <p:cNvPicPr preferRelativeResize="0"/>
            <p:nvPr/>
          </p:nvPicPr>
          <p:blipFill>
            <a:blip r:embed="rId4">
              <a:alphaModFix/>
            </a:blip>
            <a:stretch>
              <a:fillRect/>
            </a:stretch>
          </p:blipFill>
          <p:spPr>
            <a:xfrm>
              <a:off x="242175" y="4211850"/>
              <a:ext cx="461700" cy="461700"/>
            </a:xfrm>
            <a:prstGeom prst="rect">
              <a:avLst/>
            </a:prstGeom>
            <a:noFill/>
            <a:ln>
              <a:noFill/>
            </a:ln>
          </p:spPr>
        </p:pic>
        <p:sp>
          <p:nvSpPr>
            <p:cNvPr id="398" name="Google Shape;398;p27"/>
            <p:cNvSpPr txBox="1"/>
            <p:nvPr/>
          </p:nvSpPr>
          <p:spPr>
            <a:xfrm>
              <a:off x="527724" y="4172856"/>
              <a:ext cx="2071800" cy="2133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404040"/>
                  </a:solidFill>
                  <a:latin typeface="Lato"/>
                  <a:ea typeface="Lato"/>
                  <a:cs typeface="Lato"/>
                  <a:sym typeface="Lato"/>
                </a:rPr>
                <a:t>Reported more sales</a:t>
              </a:r>
              <a:endParaRPr sz="1200" b="1" dirty="0">
                <a:solidFill>
                  <a:srgbClr val="404040"/>
                </a:solidFill>
                <a:latin typeface="Lato"/>
                <a:ea typeface="Lato"/>
                <a:cs typeface="Lato"/>
                <a:sym typeface="Lato"/>
              </a:endParaRPr>
            </a:p>
          </p:txBody>
        </p:sp>
      </p:grpSp>
      <p:grpSp>
        <p:nvGrpSpPr>
          <p:cNvPr id="6" name="Group 5" descr="Graphic of the population split into two subpopulations as described on the previous slide">
            <a:extLst>
              <a:ext uri="{FF2B5EF4-FFF2-40B4-BE49-F238E27FC236}">
                <a16:creationId xmlns:a16="http://schemas.microsoft.com/office/drawing/2014/main" id="{41E19258-C2C3-2652-DA4E-FA3EE94679DA}"/>
              </a:ext>
            </a:extLst>
          </p:cNvPr>
          <p:cNvGrpSpPr/>
          <p:nvPr/>
        </p:nvGrpSpPr>
        <p:grpSpPr>
          <a:xfrm>
            <a:off x="991163" y="767684"/>
            <a:ext cx="4299925" cy="3617486"/>
            <a:chOff x="991163" y="1005888"/>
            <a:chExt cx="4299925" cy="3617486"/>
          </a:xfrm>
        </p:grpSpPr>
        <p:sp>
          <p:nvSpPr>
            <p:cNvPr id="401" name="Google Shape;401;p27" descr="Clip art of a &quot;population&quot; -- silhouettes of people enclosed in a blue ring"/>
            <p:cNvSpPr/>
            <p:nvPr/>
          </p:nvSpPr>
          <p:spPr>
            <a:xfrm>
              <a:off x="991163" y="1911688"/>
              <a:ext cx="1972200" cy="18435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a:extLst>
                <a:ext uri="{FF2B5EF4-FFF2-40B4-BE49-F238E27FC236}">
                  <a16:creationId xmlns:a16="http://schemas.microsoft.com/office/drawing/2014/main" id="{0E0D1B4E-85EC-0DE4-E624-0B1D4265EF8D}"/>
                </a:ext>
              </a:extLst>
            </p:cNvPr>
            <p:cNvGrpSpPr/>
            <p:nvPr/>
          </p:nvGrpSpPr>
          <p:grpSpPr>
            <a:xfrm>
              <a:off x="1150838" y="1005888"/>
              <a:ext cx="4140250" cy="3617486"/>
              <a:chOff x="1150838" y="1005888"/>
              <a:chExt cx="4140250" cy="3617486"/>
            </a:xfrm>
          </p:grpSpPr>
          <p:pic>
            <p:nvPicPr>
              <p:cNvPr id="404" name="Google Shape;404;p27" descr="Reported same sales icon" title="Reported same sales icon"/>
              <p:cNvPicPr preferRelativeResize="0"/>
              <p:nvPr/>
            </p:nvPicPr>
            <p:blipFill>
              <a:blip r:embed="rId3">
                <a:alphaModFix/>
              </a:blip>
              <a:stretch>
                <a:fillRect/>
              </a:stretch>
            </p:blipFill>
            <p:spPr>
              <a:xfrm>
                <a:off x="1823738" y="3274413"/>
                <a:ext cx="461700" cy="461700"/>
              </a:xfrm>
              <a:prstGeom prst="rect">
                <a:avLst/>
              </a:prstGeom>
              <a:noFill/>
              <a:ln>
                <a:noFill/>
              </a:ln>
            </p:spPr>
          </p:pic>
          <p:sp>
            <p:nvSpPr>
              <p:cNvPr id="415" name="Google Shape;415;p27" descr="Clip art of a subset of a &quot;population&quot; -- silhouettes of people enclosed in a smaller blue ring"/>
              <p:cNvSpPr/>
              <p:nvPr/>
            </p:nvSpPr>
            <p:spPr>
              <a:xfrm>
                <a:off x="3833738" y="1005900"/>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27" descr="Reported same sales icon" title="Reported same sales icon"/>
              <p:cNvPicPr preferRelativeResize="0"/>
              <p:nvPr/>
            </p:nvPicPr>
            <p:blipFill>
              <a:blip r:embed="rId3">
                <a:alphaModFix/>
              </a:blip>
              <a:stretch>
                <a:fillRect/>
              </a:stretch>
            </p:blipFill>
            <p:spPr>
              <a:xfrm>
                <a:off x="4753188" y="1344238"/>
                <a:ext cx="461700" cy="461700"/>
              </a:xfrm>
              <a:prstGeom prst="rect">
                <a:avLst/>
              </a:prstGeom>
              <a:noFill/>
              <a:ln>
                <a:noFill/>
              </a:ln>
            </p:spPr>
          </p:pic>
          <p:pic>
            <p:nvPicPr>
              <p:cNvPr id="425" name="Google Shape;425;p27" descr="Reported same sales icon" title="Reported same sales icon"/>
              <p:cNvPicPr preferRelativeResize="0"/>
              <p:nvPr/>
            </p:nvPicPr>
            <p:blipFill>
              <a:blip r:embed="rId3">
                <a:alphaModFix/>
              </a:blip>
              <a:stretch>
                <a:fillRect/>
              </a:stretch>
            </p:blipFill>
            <p:spPr>
              <a:xfrm>
                <a:off x="4615500" y="1805938"/>
                <a:ext cx="461700" cy="461700"/>
              </a:xfrm>
              <a:prstGeom prst="rect">
                <a:avLst/>
              </a:prstGeom>
              <a:noFill/>
              <a:ln>
                <a:noFill/>
              </a:ln>
            </p:spPr>
          </p:pic>
          <p:pic>
            <p:nvPicPr>
              <p:cNvPr id="427" name="Google Shape;427;p27" descr="Reported same sales icon" title="Reported same sales icon"/>
              <p:cNvPicPr preferRelativeResize="0"/>
              <p:nvPr/>
            </p:nvPicPr>
            <p:blipFill>
              <a:blip r:embed="rId3">
                <a:alphaModFix/>
              </a:blip>
              <a:stretch>
                <a:fillRect/>
              </a:stretch>
            </p:blipFill>
            <p:spPr>
              <a:xfrm>
                <a:off x="4534188" y="1268038"/>
                <a:ext cx="461700" cy="461700"/>
              </a:xfrm>
              <a:prstGeom prst="rect">
                <a:avLst/>
              </a:prstGeom>
              <a:noFill/>
              <a:ln>
                <a:noFill/>
              </a:ln>
            </p:spPr>
          </p:pic>
          <p:pic>
            <p:nvPicPr>
              <p:cNvPr id="429" name="Google Shape;429;p27" descr="Reported same sales icon" title="Reported same sales icon"/>
              <p:cNvPicPr preferRelativeResize="0"/>
              <p:nvPr/>
            </p:nvPicPr>
            <p:blipFill>
              <a:blip r:embed="rId3">
                <a:alphaModFix/>
              </a:blip>
              <a:stretch>
                <a:fillRect/>
              </a:stretch>
            </p:blipFill>
            <p:spPr>
              <a:xfrm>
                <a:off x="4238438" y="1005888"/>
                <a:ext cx="461700" cy="461700"/>
              </a:xfrm>
              <a:prstGeom prst="rect">
                <a:avLst/>
              </a:prstGeom>
              <a:noFill/>
              <a:ln>
                <a:noFill/>
              </a:ln>
            </p:spPr>
          </p:pic>
          <p:grpSp>
            <p:nvGrpSpPr>
              <p:cNvPr id="4" name="Group 3">
                <a:extLst>
                  <a:ext uri="{FF2B5EF4-FFF2-40B4-BE49-F238E27FC236}">
                    <a16:creationId xmlns:a16="http://schemas.microsoft.com/office/drawing/2014/main" id="{FB16F557-AAA0-A168-2CB5-F24E1D788B2F}"/>
                  </a:ext>
                </a:extLst>
              </p:cNvPr>
              <p:cNvGrpSpPr/>
              <p:nvPr/>
            </p:nvGrpSpPr>
            <p:grpSpPr>
              <a:xfrm>
                <a:off x="1150838" y="1334438"/>
                <a:ext cx="4140250" cy="3288936"/>
                <a:chOff x="1150838" y="1334438"/>
                <a:chExt cx="4140250" cy="3288936"/>
              </a:xfrm>
            </p:grpSpPr>
            <p:pic>
              <p:nvPicPr>
                <p:cNvPr id="405" name="Google Shape;405;p27" descr="Reported same sales icon&#10;&#10;Reported same sales icon" title="Reported same sales icon"/>
                <p:cNvPicPr preferRelativeResize="0"/>
                <p:nvPr/>
              </p:nvPicPr>
              <p:blipFill>
                <a:blip r:embed="rId3">
                  <a:alphaModFix/>
                </a:blip>
                <a:stretch>
                  <a:fillRect/>
                </a:stretch>
              </p:blipFill>
              <p:spPr>
                <a:xfrm>
                  <a:off x="2543613" y="2602588"/>
                  <a:ext cx="461700" cy="461700"/>
                </a:xfrm>
                <a:prstGeom prst="rect">
                  <a:avLst/>
                </a:prstGeom>
                <a:noFill/>
                <a:ln>
                  <a:noFill/>
                </a:ln>
              </p:spPr>
            </p:pic>
            <p:pic>
              <p:nvPicPr>
                <p:cNvPr id="406" name="Google Shape;406;p27" descr="Reported same sales icon&#10;&#10;Reported same sales icon" title="Reported same sales icon"/>
                <p:cNvPicPr preferRelativeResize="0"/>
                <p:nvPr/>
              </p:nvPicPr>
              <p:blipFill>
                <a:blip r:embed="rId3">
                  <a:alphaModFix/>
                </a:blip>
                <a:stretch>
                  <a:fillRect/>
                </a:stretch>
              </p:blipFill>
              <p:spPr>
                <a:xfrm>
                  <a:off x="1670213" y="2121975"/>
                  <a:ext cx="461700" cy="461700"/>
                </a:xfrm>
                <a:prstGeom prst="rect">
                  <a:avLst/>
                </a:prstGeom>
                <a:noFill/>
                <a:ln>
                  <a:noFill/>
                </a:ln>
              </p:spPr>
            </p:pic>
            <p:pic>
              <p:nvPicPr>
                <p:cNvPr id="407" name="Google Shape;407;p27" descr="Reported same sales icon&#10;&#10;Reported same sales icon" title="Reported same sales icon"/>
                <p:cNvPicPr preferRelativeResize="0"/>
                <p:nvPr/>
              </p:nvPicPr>
              <p:blipFill>
                <a:blip r:embed="rId3">
                  <a:alphaModFix/>
                </a:blip>
                <a:stretch>
                  <a:fillRect/>
                </a:stretch>
              </p:blipFill>
              <p:spPr>
                <a:xfrm>
                  <a:off x="1612538" y="3071475"/>
                  <a:ext cx="461700" cy="461700"/>
                </a:xfrm>
                <a:prstGeom prst="rect">
                  <a:avLst/>
                </a:prstGeom>
                <a:noFill/>
                <a:ln>
                  <a:noFill/>
                </a:ln>
              </p:spPr>
            </p:pic>
            <p:pic>
              <p:nvPicPr>
                <p:cNvPr id="408" name="Google Shape;408;p27" descr="Reported same sales icon&#10;&#10;Reported same sales icon" title="Reported same sales icon"/>
                <p:cNvPicPr preferRelativeResize="0"/>
                <p:nvPr/>
              </p:nvPicPr>
              <p:blipFill>
                <a:blip r:embed="rId3">
                  <a:alphaModFix/>
                </a:blip>
                <a:stretch>
                  <a:fillRect/>
                </a:stretch>
              </p:blipFill>
              <p:spPr>
                <a:xfrm>
                  <a:off x="1227038" y="3004000"/>
                  <a:ext cx="461700" cy="461700"/>
                </a:xfrm>
                <a:prstGeom prst="rect">
                  <a:avLst/>
                </a:prstGeom>
                <a:noFill/>
                <a:ln>
                  <a:noFill/>
                </a:ln>
              </p:spPr>
            </p:pic>
            <p:pic>
              <p:nvPicPr>
                <p:cNvPr id="409" name="Google Shape;409;p27" descr="Reported same sales icon&#10;&#10;Reported same sales icon" title="Reported same sales icon"/>
                <p:cNvPicPr preferRelativeResize="0"/>
                <p:nvPr/>
              </p:nvPicPr>
              <p:blipFill>
                <a:blip r:embed="rId3">
                  <a:alphaModFix/>
                </a:blip>
                <a:stretch>
                  <a:fillRect/>
                </a:stretch>
              </p:blipFill>
              <p:spPr>
                <a:xfrm>
                  <a:off x="1899938" y="1905175"/>
                  <a:ext cx="461700" cy="461700"/>
                </a:xfrm>
                <a:prstGeom prst="rect">
                  <a:avLst/>
                </a:prstGeom>
                <a:noFill/>
                <a:ln>
                  <a:noFill/>
                </a:ln>
              </p:spPr>
            </p:pic>
            <p:pic>
              <p:nvPicPr>
                <p:cNvPr id="410" name="Google Shape;410;p27" descr="Reported same sales icon&#10;&#10;Reported same sales icon" title="Reported same sales icon"/>
                <p:cNvPicPr preferRelativeResize="0"/>
                <p:nvPr/>
              </p:nvPicPr>
              <p:blipFill>
                <a:blip r:embed="rId3">
                  <a:alphaModFix/>
                </a:blip>
                <a:stretch>
                  <a:fillRect/>
                </a:stretch>
              </p:blipFill>
              <p:spPr>
                <a:xfrm>
                  <a:off x="1150838" y="2609763"/>
                  <a:ext cx="461700" cy="461700"/>
                </a:xfrm>
                <a:prstGeom prst="rect">
                  <a:avLst/>
                </a:prstGeom>
                <a:noFill/>
                <a:ln>
                  <a:noFill/>
                </a:ln>
              </p:spPr>
            </p:pic>
            <p:pic>
              <p:nvPicPr>
                <p:cNvPr id="411" name="Google Shape;411;p27" descr="Reported same sales icon&#10;&#10;Reported same sales icon" title="Reported same sales icon"/>
                <p:cNvPicPr preferRelativeResize="0"/>
                <p:nvPr/>
              </p:nvPicPr>
              <p:blipFill>
                <a:blip r:embed="rId3">
                  <a:alphaModFix/>
                </a:blip>
                <a:stretch>
                  <a:fillRect/>
                </a:stretch>
              </p:blipFill>
              <p:spPr>
                <a:xfrm>
                  <a:off x="1227038" y="2121975"/>
                  <a:ext cx="461700" cy="461700"/>
                </a:xfrm>
                <a:prstGeom prst="rect">
                  <a:avLst/>
                </a:prstGeom>
                <a:noFill/>
                <a:ln>
                  <a:noFill/>
                </a:ln>
              </p:spPr>
            </p:pic>
            <p:pic>
              <p:nvPicPr>
                <p:cNvPr id="412" name="Google Shape;412;p27" descr="Reported same sales icon&#10;&#10;Reported same sales icon" title="Reported same sales icon"/>
                <p:cNvPicPr preferRelativeResize="0"/>
                <p:nvPr/>
              </p:nvPicPr>
              <p:blipFill>
                <a:blip r:embed="rId3">
                  <a:alphaModFix/>
                </a:blip>
                <a:stretch>
                  <a:fillRect/>
                </a:stretch>
              </p:blipFill>
              <p:spPr>
                <a:xfrm>
                  <a:off x="1438238" y="2457363"/>
                  <a:ext cx="461700" cy="461700"/>
                </a:xfrm>
                <a:prstGeom prst="rect">
                  <a:avLst/>
                </a:prstGeom>
                <a:noFill/>
                <a:ln>
                  <a:noFill/>
                </a:ln>
              </p:spPr>
            </p:pic>
            <p:pic>
              <p:nvPicPr>
                <p:cNvPr id="413" name="Google Shape;413;p27" descr="Reported same sales icon&#10;&#10;Reported same sales icon" title="Reported same sales icon"/>
                <p:cNvPicPr preferRelativeResize="0"/>
                <p:nvPr/>
              </p:nvPicPr>
              <p:blipFill>
                <a:blip r:embed="rId3">
                  <a:alphaModFix/>
                </a:blip>
                <a:stretch>
                  <a:fillRect/>
                </a:stretch>
              </p:blipFill>
              <p:spPr>
                <a:xfrm>
                  <a:off x="2005700" y="2851600"/>
                  <a:ext cx="461700" cy="461700"/>
                </a:xfrm>
                <a:prstGeom prst="rect">
                  <a:avLst/>
                </a:prstGeom>
                <a:noFill/>
                <a:ln>
                  <a:noFill/>
                </a:ln>
              </p:spPr>
            </p:pic>
            <p:pic>
              <p:nvPicPr>
                <p:cNvPr id="414" name="Google Shape;414;p27" descr="Reported same sales icon&#10;&#10;Reported same sales icon" title="Reported same sales icon"/>
                <p:cNvPicPr preferRelativeResize="0"/>
                <p:nvPr/>
              </p:nvPicPr>
              <p:blipFill>
                <a:blip r:embed="rId3">
                  <a:alphaModFix/>
                </a:blip>
                <a:stretch>
                  <a:fillRect/>
                </a:stretch>
              </p:blipFill>
              <p:spPr>
                <a:xfrm>
                  <a:off x="2119988" y="2215988"/>
                  <a:ext cx="461700" cy="461700"/>
                </a:xfrm>
                <a:prstGeom prst="rect">
                  <a:avLst/>
                </a:prstGeom>
                <a:noFill/>
                <a:ln>
                  <a:noFill/>
                </a:ln>
              </p:spPr>
            </p:pic>
            <p:pic>
              <p:nvPicPr>
                <p:cNvPr id="403" name="Google Shape;403;p27" descr="Reported same sales icon&#10;&#10;Reported same sales icon" title="Reported same sales icon"/>
                <p:cNvPicPr preferRelativeResize="0"/>
                <p:nvPr/>
              </p:nvPicPr>
              <p:blipFill>
                <a:blip r:embed="rId3">
                  <a:alphaModFix/>
                </a:blip>
                <a:stretch>
                  <a:fillRect/>
                </a:stretch>
              </p:blipFill>
              <p:spPr>
                <a:xfrm>
                  <a:off x="2312750" y="2937425"/>
                  <a:ext cx="461700" cy="461700"/>
                </a:xfrm>
                <a:prstGeom prst="rect">
                  <a:avLst/>
                </a:prstGeom>
                <a:noFill/>
                <a:ln>
                  <a:noFill/>
                </a:ln>
              </p:spPr>
            </p:pic>
            <p:cxnSp>
              <p:nvCxnSpPr>
                <p:cNvPr id="400" name="Google Shape;400;p27" descr="Reported same sales icon&#10;&#10;Reported same sales icon">
                  <a:extLst>
                    <a:ext uri="{C183D7F6-B498-43B3-948B-1728B52AA6E4}">
                      <adec:decorative xmlns:adec="http://schemas.microsoft.com/office/drawing/2017/decorative" val="1"/>
                    </a:ext>
                  </a:extLst>
                </p:cNvPr>
                <p:cNvCxnSpPr>
                  <a:stCxn id="401" idx="7"/>
                </p:cNvCxnSpPr>
                <p:nvPr/>
              </p:nvCxnSpPr>
              <p:spPr>
                <a:xfrm rot="-5400000">
                  <a:off x="3023290" y="1371212"/>
                  <a:ext cx="461700" cy="1159200"/>
                </a:xfrm>
                <a:prstGeom prst="curvedConnector2">
                  <a:avLst/>
                </a:prstGeom>
                <a:noFill/>
                <a:ln w="28575" cap="flat" cmpd="sng">
                  <a:solidFill>
                    <a:srgbClr val="2E9AC4"/>
                  </a:solidFill>
                  <a:prstDash val="solid"/>
                  <a:round/>
                  <a:headEnd type="none" w="med" len="med"/>
                  <a:tailEnd type="triangle" w="med" len="med"/>
                </a:ln>
              </p:spPr>
            </p:cxnSp>
            <p:pic>
              <p:nvPicPr>
                <p:cNvPr id="426" name="Google Shape;426;p27" descr="Reported same sales icon&#10;&#10;Reported same sales icon" title="Reported same sales icon"/>
                <p:cNvPicPr preferRelativeResize="0"/>
                <p:nvPr/>
              </p:nvPicPr>
              <p:blipFill>
                <a:blip r:embed="rId3">
                  <a:alphaModFix/>
                </a:blip>
                <a:stretch>
                  <a:fillRect/>
                </a:stretch>
              </p:blipFill>
              <p:spPr>
                <a:xfrm>
                  <a:off x="3876913" y="1628100"/>
                  <a:ext cx="461700" cy="461700"/>
                </a:xfrm>
                <a:prstGeom prst="rect">
                  <a:avLst/>
                </a:prstGeom>
                <a:noFill/>
                <a:ln>
                  <a:noFill/>
                </a:ln>
              </p:spPr>
            </p:pic>
            <p:pic>
              <p:nvPicPr>
                <p:cNvPr id="428" name="Google Shape;428;p27" descr="Reported same sales icon&#10;&#10;Reported same sales icon" title="Reported same sales icon"/>
                <p:cNvPicPr preferRelativeResize="0"/>
                <p:nvPr/>
              </p:nvPicPr>
              <p:blipFill>
                <a:blip r:embed="rId3">
                  <a:alphaModFix/>
                </a:blip>
                <a:stretch>
                  <a:fillRect/>
                </a:stretch>
              </p:blipFill>
              <p:spPr>
                <a:xfrm>
                  <a:off x="4238438" y="1719938"/>
                  <a:ext cx="461700" cy="461700"/>
                </a:xfrm>
                <a:prstGeom prst="rect">
                  <a:avLst/>
                </a:prstGeom>
                <a:noFill/>
                <a:ln>
                  <a:noFill/>
                </a:ln>
              </p:spPr>
            </p:pic>
            <p:pic>
              <p:nvPicPr>
                <p:cNvPr id="430" name="Google Shape;430;p27" descr="Reported same sales icon&#10;&#10;Reported same sales icon" title="Reported same sales icon"/>
                <p:cNvPicPr preferRelativeResize="0"/>
                <p:nvPr/>
              </p:nvPicPr>
              <p:blipFill>
                <a:blip r:embed="rId3">
                  <a:alphaModFix/>
                </a:blip>
                <a:stretch>
                  <a:fillRect/>
                </a:stretch>
              </p:blipFill>
              <p:spPr>
                <a:xfrm>
                  <a:off x="4072488" y="1334438"/>
                  <a:ext cx="461700" cy="461700"/>
                </a:xfrm>
                <a:prstGeom prst="rect">
                  <a:avLst/>
                </a:prstGeom>
                <a:noFill/>
                <a:ln>
                  <a:noFill/>
                </a:ln>
              </p:spPr>
            </p:pic>
            <p:cxnSp>
              <p:nvCxnSpPr>
                <p:cNvPr id="402" name="Google Shape;402;p27" descr="Reported same sales icon&#10;&#10;Reported same sales icon">
                  <a:extLst>
                    <a:ext uri="{C183D7F6-B498-43B3-948B-1728B52AA6E4}">
                      <adec:decorative xmlns:adec="http://schemas.microsoft.com/office/drawing/2017/decorative" val="1"/>
                    </a:ext>
                  </a:extLst>
                </p:cNvPr>
                <p:cNvCxnSpPr>
                  <a:stCxn id="401" idx="5"/>
                </p:cNvCxnSpPr>
                <p:nvPr/>
              </p:nvCxnSpPr>
              <p:spPr>
                <a:xfrm rot="-5400000" flipH="1">
                  <a:off x="3042190" y="3117563"/>
                  <a:ext cx="423900" cy="1159200"/>
                </a:xfrm>
                <a:prstGeom prst="curvedConnector2">
                  <a:avLst/>
                </a:prstGeom>
                <a:noFill/>
                <a:ln w="28575" cap="flat" cmpd="sng">
                  <a:solidFill>
                    <a:srgbClr val="2E9AC4"/>
                  </a:solidFill>
                  <a:prstDash val="solid"/>
                  <a:round/>
                  <a:headEnd type="none" w="med" len="med"/>
                  <a:tailEnd type="triangle" w="med" len="med"/>
                </a:ln>
              </p:spPr>
            </p:cxnSp>
            <p:sp>
              <p:nvSpPr>
                <p:cNvPr id="416" name="Google Shape;416;p27" descr="Reported same sales icon&#10;&#10;Reported same sales icon"/>
                <p:cNvSpPr/>
                <p:nvPr/>
              </p:nvSpPr>
              <p:spPr>
                <a:xfrm>
                  <a:off x="3833738" y="3195074"/>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27" descr="Reported same sales icon&#10;&#10;Reported same sales icon" title="Reported same sales icon"/>
                <p:cNvPicPr preferRelativeResize="0"/>
                <p:nvPr/>
              </p:nvPicPr>
              <p:blipFill>
                <a:blip r:embed="rId3">
                  <a:alphaModFix/>
                </a:blip>
                <a:stretch>
                  <a:fillRect/>
                </a:stretch>
              </p:blipFill>
              <p:spPr>
                <a:xfrm>
                  <a:off x="4829388" y="3630238"/>
                  <a:ext cx="461700" cy="461700"/>
                </a:xfrm>
                <a:prstGeom prst="rect">
                  <a:avLst/>
                </a:prstGeom>
                <a:noFill/>
                <a:ln>
                  <a:noFill/>
                </a:ln>
              </p:spPr>
            </p:pic>
            <p:pic>
              <p:nvPicPr>
                <p:cNvPr id="418" name="Google Shape;418;p27" descr="Reported same sales icon&#10;&#10;Reported same sales icon" title="Reported same sales icon"/>
                <p:cNvPicPr preferRelativeResize="0"/>
                <p:nvPr/>
              </p:nvPicPr>
              <p:blipFill>
                <a:blip r:embed="rId3">
                  <a:alphaModFix/>
                </a:blip>
                <a:stretch>
                  <a:fillRect/>
                </a:stretch>
              </p:blipFill>
              <p:spPr>
                <a:xfrm>
                  <a:off x="4615500" y="4091938"/>
                  <a:ext cx="461700" cy="461700"/>
                </a:xfrm>
                <a:prstGeom prst="rect">
                  <a:avLst/>
                </a:prstGeom>
                <a:noFill/>
                <a:ln>
                  <a:noFill/>
                </a:ln>
              </p:spPr>
            </p:pic>
            <p:pic>
              <p:nvPicPr>
                <p:cNvPr id="419" name="Google Shape;419;p27" descr="Reported same sales icon&#10;&#10;Reported same sales icon" title="Reported same sales icon"/>
                <p:cNvPicPr preferRelativeResize="0"/>
                <p:nvPr/>
              </p:nvPicPr>
              <p:blipFill>
                <a:blip r:embed="rId3">
                  <a:alphaModFix/>
                </a:blip>
                <a:stretch>
                  <a:fillRect/>
                </a:stretch>
              </p:blipFill>
              <p:spPr>
                <a:xfrm>
                  <a:off x="3953113" y="3914100"/>
                  <a:ext cx="461700" cy="461700"/>
                </a:xfrm>
                <a:prstGeom prst="rect">
                  <a:avLst/>
                </a:prstGeom>
                <a:noFill/>
                <a:ln>
                  <a:noFill/>
                </a:ln>
              </p:spPr>
            </p:pic>
            <p:pic>
              <p:nvPicPr>
                <p:cNvPr id="420" name="Google Shape;420;p27" descr="Reported same sales icon&#10;&#10;Reported same sales icon" title="Reported same sales icon"/>
                <p:cNvPicPr preferRelativeResize="0"/>
                <p:nvPr/>
              </p:nvPicPr>
              <p:blipFill>
                <a:blip r:embed="rId3">
                  <a:alphaModFix/>
                </a:blip>
                <a:stretch>
                  <a:fillRect/>
                </a:stretch>
              </p:blipFill>
              <p:spPr>
                <a:xfrm>
                  <a:off x="4534188" y="3630238"/>
                  <a:ext cx="461700" cy="461700"/>
                </a:xfrm>
                <a:prstGeom prst="rect">
                  <a:avLst/>
                </a:prstGeom>
                <a:noFill/>
                <a:ln>
                  <a:noFill/>
                </a:ln>
              </p:spPr>
            </p:pic>
            <p:pic>
              <p:nvPicPr>
                <p:cNvPr id="421" name="Google Shape;421;p27" descr="Reported same sales icon&#10;&#10;Reported same sales icon" title="Reported same sales icon"/>
                <p:cNvPicPr preferRelativeResize="0"/>
                <p:nvPr/>
              </p:nvPicPr>
              <p:blipFill>
                <a:blip r:embed="rId3">
                  <a:alphaModFix/>
                </a:blip>
                <a:stretch>
                  <a:fillRect/>
                </a:stretch>
              </p:blipFill>
              <p:spPr>
                <a:xfrm>
                  <a:off x="4314638" y="4005938"/>
                  <a:ext cx="461700" cy="461700"/>
                </a:xfrm>
                <a:prstGeom prst="rect">
                  <a:avLst/>
                </a:prstGeom>
                <a:noFill/>
                <a:ln>
                  <a:noFill/>
                </a:ln>
              </p:spPr>
            </p:pic>
            <p:pic>
              <p:nvPicPr>
                <p:cNvPr id="422" name="Google Shape;422;p27" descr="Reported same sales icon&#10;&#10;Reported same sales icon" title="Reported same sales icon"/>
                <p:cNvPicPr preferRelativeResize="0"/>
                <p:nvPr/>
              </p:nvPicPr>
              <p:blipFill>
                <a:blip r:embed="rId3">
                  <a:alphaModFix/>
                </a:blip>
                <a:stretch>
                  <a:fillRect/>
                </a:stretch>
              </p:blipFill>
              <p:spPr>
                <a:xfrm>
                  <a:off x="4314638" y="3291888"/>
                  <a:ext cx="461700" cy="461700"/>
                </a:xfrm>
                <a:prstGeom prst="rect">
                  <a:avLst/>
                </a:prstGeom>
                <a:noFill/>
                <a:ln>
                  <a:noFill/>
                </a:ln>
              </p:spPr>
            </p:pic>
            <p:pic>
              <p:nvPicPr>
                <p:cNvPr id="423" name="Google Shape;423;p27" descr="Reported same sales icon&#10;&#10;Reported same sales icon" title="Reported same sales icon"/>
                <p:cNvPicPr preferRelativeResize="0"/>
                <p:nvPr/>
              </p:nvPicPr>
              <p:blipFill>
                <a:blip r:embed="rId3">
                  <a:alphaModFix/>
                </a:blip>
                <a:stretch>
                  <a:fillRect/>
                </a:stretch>
              </p:blipFill>
              <p:spPr>
                <a:xfrm>
                  <a:off x="4072488" y="3544238"/>
                  <a:ext cx="461700" cy="461700"/>
                </a:xfrm>
                <a:prstGeom prst="rect">
                  <a:avLst/>
                </a:prstGeom>
                <a:noFill/>
                <a:ln>
                  <a:noFill/>
                </a:ln>
              </p:spPr>
            </p:pic>
          </p:grpSp>
        </p:grpSp>
      </p:grpSp>
      <p:grpSp>
        <p:nvGrpSpPr>
          <p:cNvPr id="11" name="Group 10" descr="A red arrow with the word &quot;Intervention&quot; on top, pointing to clip art of a subset of a &quot;population&quot; that received an intervention-- silhouettes of people enclosed in a red ring. some of the silhouettes are filled in to depict people who reported more sales.">
            <a:extLst>
              <a:ext uri="{FF2B5EF4-FFF2-40B4-BE49-F238E27FC236}">
                <a16:creationId xmlns:a16="http://schemas.microsoft.com/office/drawing/2014/main" id="{73F53465-8A82-2CBA-5C07-DB19BD692066}"/>
              </a:ext>
            </a:extLst>
          </p:cNvPr>
          <p:cNvGrpSpPr/>
          <p:nvPr/>
        </p:nvGrpSpPr>
        <p:grpSpPr>
          <a:xfrm>
            <a:off x="5257238" y="748546"/>
            <a:ext cx="2895600" cy="1447449"/>
            <a:chOff x="5257238" y="986750"/>
            <a:chExt cx="2895600" cy="1447449"/>
          </a:xfrm>
        </p:grpSpPr>
        <p:grpSp>
          <p:nvGrpSpPr>
            <p:cNvPr id="8" name="Group 7" descr="Reddish-orange arrow pointing away from the top subgroup with text that reads &quot;Intervention&quot; placed above">
              <a:extLst>
                <a:ext uri="{FF2B5EF4-FFF2-40B4-BE49-F238E27FC236}">
                  <a16:creationId xmlns:a16="http://schemas.microsoft.com/office/drawing/2014/main" id="{787FFB84-728F-9730-56E5-C231541525E9}"/>
                </a:ext>
              </a:extLst>
            </p:cNvPr>
            <p:cNvGrpSpPr/>
            <p:nvPr/>
          </p:nvGrpSpPr>
          <p:grpSpPr>
            <a:xfrm>
              <a:off x="5257238" y="1306250"/>
              <a:ext cx="1637900" cy="413799"/>
              <a:chOff x="5257238" y="1306250"/>
              <a:chExt cx="1637900" cy="413799"/>
            </a:xfrm>
          </p:grpSpPr>
          <p:sp>
            <p:nvSpPr>
              <p:cNvPr id="378" name="Google Shape;378;p27"/>
              <p:cNvSpPr txBox="1"/>
              <p:nvPr/>
            </p:nvSpPr>
            <p:spPr>
              <a:xfrm>
                <a:off x="5344138" y="1306250"/>
                <a:ext cx="1551000" cy="2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C64E2A"/>
                    </a:solidFill>
                    <a:latin typeface="Lato"/>
                    <a:ea typeface="Lato"/>
                    <a:cs typeface="Lato"/>
                    <a:sym typeface="Lato"/>
                  </a:rPr>
                  <a:t>Intervention</a:t>
                </a:r>
                <a:endParaRPr b="1" dirty="0">
                  <a:solidFill>
                    <a:srgbClr val="C64E2A"/>
                  </a:solidFill>
                  <a:latin typeface="Lato"/>
                  <a:ea typeface="Lato"/>
                  <a:cs typeface="Lato"/>
                  <a:sym typeface="Lato"/>
                </a:endParaRPr>
              </a:p>
            </p:txBody>
          </p:sp>
          <p:cxnSp>
            <p:nvCxnSpPr>
              <p:cNvPr id="374" name="Google Shape;374;p27">
                <a:extLst>
                  <a:ext uri="{C183D7F6-B498-43B3-948B-1728B52AA6E4}">
                    <adec:decorative xmlns:adec="http://schemas.microsoft.com/office/drawing/2017/decorative" val="0"/>
                  </a:ext>
                </a:extLst>
              </p:cNvPr>
              <p:cNvCxnSpPr>
                <a:stCxn id="375" idx="6"/>
                <a:endCxn id="373" idx="2"/>
              </p:cNvCxnSpPr>
              <p:nvPr/>
            </p:nvCxnSpPr>
            <p:spPr>
              <a:xfrm>
                <a:off x="5257238" y="1719449"/>
                <a:ext cx="1472100" cy="600"/>
              </a:xfrm>
              <a:prstGeom prst="curvedConnector3">
                <a:avLst>
                  <a:gd name="adj1" fmla="val 50000"/>
                </a:avLst>
              </a:prstGeom>
              <a:noFill/>
              <a:ln w="28575" cap="flat" cmpd="sng">
                <a:solidFill>
                  <a:srgbClr val="C64E2A"/>
                </a:solidFill>
                <a:prstDash val="solid"/>
                <a:round/>
                <a:headEnd type="none" w="med" len="med"/>
                <a:tailEnd type="triangle" w="med" len="med"/>
              </a:ln>
            </p:spPr>
          </p:cxnSp>
        </p:grpSp>
        <p:grpSp>
          <p:nvGrpSpPr>
            <p:cNvPr id="10" name="Group 9" descr="Clip art of a subset of a &quot;population&quot; that received an intervention-- silhouettes of people enclosed in a red-orange ring. some of the silhouettes are filled in to depict people who reported more sales">
              <a:extLst>
                <a:ext uri="{FF2B5EF4-FFF2-40B4-BE49-F238E27FC236}">
                  <a16:creationId xmlns:a16="http://schemas.microsoft.com/office/drawing/2014/main" id="{F2FED22B-3841-E1A5-E396-05E1B7AFE809}"/>
                </a:ext>
              </a:extLst>
            </p:cNvPr>
            <p:cNvGrpSpPr/>
            <p:nvPr/>
          </p:nvGrpSpPr>
          <p:grpSpPr>
            <a:xfrm>
              <a:off x="6729338" y="986750"/>
              <a:ext cx="1423500" cy="1447449"/>
              <a:chOff x="6729338" y="986750"/>
              <a:chExt cx="1423500" cy="1447449"/>
            </a:xfrm>
          </p:grpSpPr>
          <p:sp>
            <p:nvSpPr>
              <p:cNvPr id="373" name="Google Shape;373;p27" descr="Clip art of a subset of a &quot;population&quot; that received an intervention-- silhouettes of people enclosed in a red-orange ring. some of the silhouettes are filled in to depict people who reported more sales"/>
              <p:cNvSpPr/>
              <p:nvPr/>
            </p:nvSpPr>
            <p:spPr>
              <a:xfrm>
                <a:off x="6729338" y="1005899"/>
                <a:ext cx="1423500" cy="1428300"/>
              </a:xfrm>
              <a:prstGeom prst="ellipse">
                <a:avLst/>
              </a:prstGeom>
              <a:noFill/>
              <a:ln w="38100" cap="flat" cmpd="sng">
                <a:solidFill>
                  <a:srgbClr val="C64E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descr="Clip art of a subset of a &quot;population&quot; that received an intervention-- silhouettes of people enclosed in a smaller red-orange ring. some of the silhouettes are filled in to depict people who reported more sales">
                <a:extLst>
                  <a:ext uri="{FF2B5EF4-FFF2-40B4-BE49-F238E27FC236}">
                    <a16:creationId xmlns:a16="http://schemas.microsoft.com/office/drawing/2014/main" id="{B1EE56C0-2C52-6A25-915D-3842A98748DB}"/>
                  </a:ext>
                </a:extLst>
              </p:cNvPr>
              <p:cNvGrpSpPr/>
              <p:nvPr/>
            </p:nvGrpSpPr>
            <p:grpSpPr>
              <a:xfrm>
                <a:off x="6772513" y="986750"/>
                <a:ext cx="1357725" cy="1301488"/>
                <a:chOff x="6772513" y="986750"/>
                <a:chExt cx="1357725" cy="1301488"/>
              </a:xfrm>
            </p:grpSpPr>
            <p:pic>
              <p:nvPicPr>
                <p:cNvPr id="380" name="Google Shape;380;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2513" y="1628100"/>
                  <a:ext cx="461700" cy="461700"/>
                </a:xfrm>
                <a:prstGeom prst="rect">
                  <a:avLst/>
                </a:prstGeom>
                <a:noFill/>
                <a:ln>
                  <a:noFill/>
                </a:ln>
              </p:spPr>
            </p:pic>
            <p:pic>
              <p:nvPicPr>
                <p:cNvPr id="381" name="Google Shape;381;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29788" y="1268038"/>
                  <a:ext cx="461700" cy="461700"/>
                </a:xfrm>
                <a:prstGeom prst="rect">
                  <a:avLst/>
                </a:prstGeom>
                <a:noFill/>
                <a:ln>
                  <a:noFill/>
                </a:ln>
              </p:spPr>
            </p:pic>
            <p:pic>
              <p:nvPicPr>
                <p:cNvPr id="382" name="Google Shape;382;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68088" y="1334438"/>
                  <a:ext cx="461700" cy="461700"/>
                </a:xfrm>
                <a:prstGeom prst="rect">
                  <a:avLst/>
                </a:prstGeom>
                <a:noFill/>
                <a:ln>
                  <a:noFill/>
                </a:ln>
              </p:spPr>
            </p:pic>
            <p:pic>
              <p:nvPicPr>
                <p:cNvPr id="399" name="Google Shape;399;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40300" y="1826538"/>
                  <a:ext cx="461700" cy="461700"/>
                </a:xfrm>
                <a:prstGeom prst="rect">
                  <a:avLst/>
                </a:prstGeom>
                <a:noFill/>
                <a:ln>
                  <a:noFill/>
                </a:ln>
              </p:spPr>
            </p:pic>
            <p:pic>
              <p:nvPicPr>
                <p:cNvPr id="391" name="Google Shape;391;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134038" y="1729750"/>
                  <a:ext cx="461700" cy="461700"/>
                </a:xfrm>
                <a:prstGeom prst="rect">
                  <a:avLst/>
                </a:prstGeom>
                <a:noFill/>
                <a:ln>
                  <a:noFill/>
                </a:ln>
              </p:spPr>
            </p:pic>
            <p:pic>
              <p:nvPicPr>
                <p:cNvPr id="390" name="Google Shape;390;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134438" y="986750"/>
                  <a:ext cx="461700" cy="461700"/>
                </a:xfrm>
                <a:prstGeom prst="rect">
                  <a:avLst/>
                </a:prstGeom>
                <a:noFill/>
                <a:ln>
                  <a:noFill/>
                </a:ln>
              </p:spPr>
            </p:pic>
            <p:pic>
              <p:nvPicPr>
                <p:cNvPr id="389" name="Google Shape;389;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68538" y="1344250"/>
                  <a:ext cx="461700" cy="461700"/>
                </a:xfrm>
                <a:prstGeom prst="rect">
                  <a:avLst/>
                </a:prstGeom>
                <a:noFill/>
                <a:ln>
                  <a:noFill/>
                </a:ln>
              </p:spPr>
            </p:pic>
          </p:grpSp>
        </p:grpSp>
      </p:grpSp>
      <p:grpSp>
        <p:nvGrpSpPr>
          <p:cNvPr id="12" name="Group 11" descr="An blue arrow with the word &quot;Control&quot; on top, pointing to clip art of a subset of a &quot;population&quot; that did not receive an intervention (i.e., the Control group)-- silhouettes of people enclosed in a blue ring. one of the silhouettes is filled in to depict a single person who reported more sales">
            <a:extLst>
              <a:ext uri="{FF2B5EF4-FFF2-40B4-BE49-F238E27FC236}">
                <a16:creationId xmlns:a16="http://schemas.microsoft.com/office/drawing/2014/main" id="{0B0D79D5-5C46-8264-41B2-9B68A4121859}"/>
              </a:ext>
            </a:extLst>
          </p:cNvPr>
          <p:cNvGrpSpPr/>
          <p:nvPr/>
        </p:nvGrpSpPr>
        <p:grpSpPr>
          <a:xfrm>
            <a:off x="5257238" y="3005570"/>
            <a:ext cx="2938787" cy="1428300"/>
            <a:chOff x="5257238" y="3243774"/>
            <a:chExt cx="2938787" cy="1428300"/>
          </a:xfrm>
        </p:grpSpPr>
        <p:grpSp>
          <p:nvGrpSpPr>
            <p:cNvPr id="9" name="Group 8" descr="Blue arrow pointing away from the bottom subgroup with text that reads &quot;Control&quot; placed above">
              <a:extLst>
                <a:ext uri="{FF2B5EF4-FFF2-40B4-BE49-F238E27FC236}">
                  <a16:creationId xmlns:a16="http://schemas.microsoft.com/office/drawing/2014/main" id="{DCE00DA7-ED3F-51FB-2E83-DAEE6DEA533A}"/>
                </a:ext>
              </a:extLst>
            </p:cNvPr>
            <p:cNvGrpSpPr/>
            <p:nvPr/>
          </p:nvGrpSpPr>
          <p:grpSpPr>
            <a:xfrm>
              <a:off x="5257238" y="3516050"/>
              <a:ext cx="1790300" cy="393774"/>
              <a:chOff x="5257238" y="3516050"/>
              <a:chExt cx="1790300" cy="393774"/>
            </a:xfrm>
          </p:grpSpPr>
          <p:sp>
            <p:nvSpPr>
              <p:cNvPr id="379" name="Google Shape;379;p27"/>
              <p:cNvSpPr txBox="1"/>
              <p:nvPr/>
            </p:nvSpPr>
            <p:spPr>
              <a:xfrm>
                <a:off x="5496538" y="3516050"/>
                <a:ext cx="1551000" cy="2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2E9AC4"/>
                    </a:solidFill>
                    <a:latin typeface="Lato"/>
                    <a:ea typeface="Lato"/>
                    <a:cs typeface="Lato"/>
                    <a:sym typeface="Lato"/>
                  </a:rPr>
                  <a:t>Control</a:t>
                </a:r>
                <a:endParaRPr b="1" dirty="0">
                  <a:solidFill>
                    <a:srgbClr val="2E9AC4"/>
                  </a:solidFill>
                  <a:latin typeface="Lato"/>
                  <a:ea typeface="Lato"/>
                  <a:cs typeface="Lato"/>
                  <a:sym typeface="Lato"/>
                </a:endParaRPr>
              </a:p>
            </p:txBody>
          </p:sp>
          <p:cxnSp>
            <p:nvCxnSpPr>
              <p:cNvPr id="376" name="Google Shape;376;p27">
                <a:extLst>
                  <a:ext uri="{C183D7F6-B498-43B3-948B-1728B52AA6E4}">
                    <adec:decorative xmlns:adec="http://schemas.microsoft.com/office/drawing/2017/decorative" val="1"/>
                  </a:ext>
                </a:extLst>
              </p:cNvPr>
              <p:cNvCxnSpPr>
                <a:stCxn id="377" idx="6"/>
              </p:cNvCxnSpPr>
              <p:nvPr/>
            </p:nvCxnSpPr>
            <p:spPr>
              <a:xfrm>
                <a:off x="5257238" y="3909224"/>
                <a:ext cx="1472100" cy="600"/>
              </a:xfrm>
              <a:prstGeom prst="curvedConnector3">
                <a:avLst>
                  <a:gd name="adj1" fmla="val 50000"/>
                </a:avLst>
              </a:prstGeom>
              <a:noFill/>
              <a:ln w="28575" cap="flat" cmpd="sng">
                <a:solidFill>
                  <a:srgbClr val="2E9AC4"/>
                </a:solidFill>
                <a:prstDash val="solid"/>
                <a:round/>
                <a:headEnd type="none" w="med" len="med"/>
                <a:tailEnd type="triangle" w="med" len="med"/>
              </a:ln>
            </p:spPr>
          </p:cxnSp>
        </p:grpSp>
        <p:grpSp>
          <p:nvGrpSpPr>
            <p:cNvPr id="2" name="Group 1" descr="Clip art of a subset of a &quot;population&quot; that did not receive an intervention (i.e., the Control group)-- silhouettes of people enclosed in a smaller blue ring. one of the silhouettes is filled in to depict a single person who reported more sales">
              <a:extLst>
                <a:ext uri="{FF2B5EF4-FFF2-40B4-BE49-F238E27FC236}">
                  <a16:creationId xmlns:a16="http://schemas.microsoft.com/office/drawing/2014/main" id="{FE80F2DA-72D7-7288-DFA4-7779F5180629}"/>
                </a:ext>
              </a:extLst>
            </p:cNvPr>
            <p:cNvGrpSpPr/>
            <p:nvPr/>
          </p:nvGrpSpPr>
          <p:grpSpPr>
            <a:xfrm>
              <a:off x="6772513" y="3243774"/>
              <a:ext cx="1423512" cy="1428300"/>
              <a:chOff x="6772513" y="3243774"/>
              <a:chExt cx="1423512" cy="1428300"/>
            </a:xfrm>
          </p:grpSpPr>
          <p:sp>
            <p:nvSpPr>
              <p:cNvPr id="393" name="Google Shape;393;p27" descr="Clip art of a subset of a &quot;population&quot; that received an intervention-- silhouettes of people enclosed in a smaller blue ring. One of the silhouettes is filled in to depict people who reported more sales"/>
              <p:cNvSpPr/>
              <p:nvPr/>
            </p:nvSpPr>
            <p:spPr>
              <a:xfrm>
                <a:off x="6772525" y="3243774"/>
                <a:ext cx="1423500" cy="14283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383;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48788" y="3630238"/>
                <a:ext cx="461700" cy="461700"/>
              </a:xfrm>
              <a:prstGeom prst="rect">
                <a:avLst/>
              </a:prstGeom>
              <a:noFill/>
              <a:ln>
                <a:noFill/>
              </a:ln>
            </p:spPr>
          </p:pic>
          <p:pic>
            <p:nvPicPr>
              <p:cNvPr id="384" name="Google Shape;384;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34900" y="4091938"/>
                <a:ext cx="461700" cy="461700"/>
              </a:xfrm>
              <a:prstGeom prst="rect">
                <a:avLst/>
              </a:prstGeom>
              <a:noFill/>
              <a:ln>
                <a:noFill/>
              </a:ln>
            </p:spPr>
          </p:pic>
          <p:pic>
            <p:nvPicPr>
              <p:cNvPr id="385" name="Google Shape;385;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2513" y="3914100"/>
                <a:ext cx="461700" cy="461700"/>
              </a:xfrm>
              <a:prstGeom prst="rect">
                <a:avLst/>
              </a:prstGeom>
              <a:noFill/>
              <a:ln>
                <a:noFill/>
              </a:ln>
            </p:spPr>
          </p:pic>
          <p:pic>
            <p:nvPicPr>
              <p:cNvPr id="386" name="Google Shape;386;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34038" y="4005938"/>
                <a:ext cx="461700" cy="461700"/>
              </a:xfrm>
              <a:prstGeom prst="rect">
                <a:avLst/>
              </a:prstGeom>
              <a:noFill/>
              <a:ln>
                <a:noFill/>
              </a:ln>
            </p:spPr>
          </p:pic>
          <p:pic>
            <p:nvPicPr>
              <p:cNvPr id="387" name="Google Shape;387;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34038" y="3291888"/>
                <a:ext cx="461700" cy="461700"/>
              </a:xfrm>
              <a:prstGeom prst="rect">
                <a:avLst/>
              </a:prstGeom>
              <a:noFill/>
              <a:ln>
                <a:noFill/>
              </a:ln>
            </p:spPr>
          </p:pic>
          <p:pic>
            <p:nvPicPr>
              <p:cNvPr id="388" name="Google Shape;388;p27"/>
              <p:cNvPicPr preferRelativeResize="0"/>
              <p:nvPr/>
            </p:nvPicPr>
            <p:blipFill>
              <a:blip r:embed="rId3">
                <a:alphaModFix/>
              </a:blip>
              <a:stretch>
                <a:fillRect/>
              </a:stretch>
            </p:blipFill>
            <p:spPr>
              <a:xfrm>
                <a:off x="6891888" y="3544238"/>
                <a:ext cx="461700" cy="461700"/>
              </a:xfrm>
              <a:prstGeom prst="rect">
                <a:avLst/>
              </a:prstGeom>
              <a:noFill/>
              <a:ln>
                <a:noFill/>
              </a:ln>
            </p:spPr>
          </p:pic>
          <p:pic>
            <p:nvPicPr>
              <p:cNvPr id="392" name="Google Shape;392;p27"/>
              <p:cNvPicPr preferRelativeResize="0"/>
              <p:nvPr/>
            </p:nvPicPr>
            <p:blipFill>
              <a:blip r:embed="rId4">
                <a:alphaModFix/>
              </a:blip>
              <a:stretch>
                <a:fillRect/>
              </a:stretch>
            </p:blipFill>
            <p:spPr>
              <a:xfrm>
                <a:off x="7351263" y="3641212"/>
                <a:ext cx="461700" cy="461700"/>
              </a:xfrm>
              <a:prstGeom prst="rect">
                <a:avLst/>
              </a:prstGeom>
              <a:noFill/>
              <a:ln>
                <a:noFill/>
              </a:ln>
            </p:spPr>
          </p:pic>
        </p:grpSp>
      </p:grpSp>
      <p:sp>
        <p:nvSpPr>
          <p:cNvPr id="394" name="Google Shape;394;p27">
            <a:extLst>
              <a:ext uri="{C183D7F6-B498-43B3-948B-1728B52AA6E4}">
                <adec:decorative xmlns:adec="http://schemas.microsoft.com/office/drawing/2017/decorative" val="0"/>
              </a:ext>
            </a:extLst>
          </p:cNvPr>
          <p:cNvSpPr txBox="1"/>
          <p:nvPr/>
        </p:nvSpPr>
        <p:spPr>
          <a:xfrm>
            <a:off x="88863" y="4584899"/>
            <a:ext cx="6187119" cy="41317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dirty="0">
                <a:solidFill>
                  <a:srgbClr val="434343"/>
                </a:solidFill>
                <a:latin typeface="Lato"/>
                <a:ea typeface="Lato"/>
                <a:cs typeface="Lato"/>
                <a:sym typeface="Lato"/>
              </a:rPr>
              <a:t>Graphic from Haynes, L., Service, O., Goldacre, B., &amp; Torgerson, D. (2012). Test, Learn, Adapt: Developing Public Policy with Randomised Controlled Trials. London: Cabinet Office Behavioural Insights Team.</a:t>
            </a:r>
            <a:endParaRPr sz="800" dirty="0">
              <a:solidFill>
                <a:srgbClr val="434343"/>
              </a:solidFill>
              <a:latin typeface="Lato"/>
              <a:ea typeface="Lato"/>
              <a:cs typeface="Lato"/>
              <a:sym typeface="Lato"/>
            </a:endParaRPr>
          </a:p>
        </p:txBody>
      </p:sp>
      <p:sp>
        <p:nvSpPr>
          <p:cNvPr id="372" name="Google Shape;372;p27">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15</a:t>
            </a:fld>
            <a:endParaRPr sz="1000">
              <a:solidFill>
                <a:schemeClr val="dk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8"/>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9677F"/>
                </a:solidFill>
              </a:rPr>
              <a:t>Randomized Evaluations</a:t>
            </a:r>
            <a:endParaRPr>
              <a:solidFill>
                <a:srgbClr val="19677F"/>
              </a:solidFill>
            </a:endParaRPr>
          </a:p>
        </p:txBody>
      </p:sp>
      <p:sp>
        <p:nvSpPr>
          <p:cNvPr id="436" name="Google Shape;436;p28">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437" name="Google Shape;437;p28"/>
          <p:cNvSpPr txBox="1">
            <a:spLocks noGrp="1"/>
          </p:cNvSpPr>
          <p:nvPr>
            <p:ph type="body" idx="1"/>
          </p:nvPr>
        </p:nvSpPr>
        <p:spPr>
          <a:xfrm>
            <a:off x="354300" y="1109525"/>
            <a:ext cx="8332500" cy="3370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300"/>
              </a:spcBef>
              <a:spcAft>
                <a:spcPts val="0"/>
              </a:spcAft>
              <a:buSzPts val="800"/>
              <a:buChar char="●"/>
            </a:pPr>
            <a:r>
              <a:rPr lang="en"/>
              <a:t>Effect on outcome is caused by intervention </a:t>
            </a:r>
            <a:endParaRPr/>
          </a:p>
          <a:p>
            <a:pPr marL="457200" lvl="0" indent="-279400" algn="l" rtl="0">
              <a:lnSpc>
                <a:spcPct val="115000"/>
              </a:lnSpc>
              <a:spcBef>
                <a:spcPts val="600"/>
              </a:spcBef>
              <a:spcAft>
                <a:spcPts val="0"/>
              </a:spcAft>
              <a:buSzPts val="800"/>
              <a:buChar char="●"/>
            </a:pPr>
            <a:r>
              <a:rPr lang="en"/>
              <a:t>Measure the size and direction of effect, as well as potential unintended consequences</a:t>
            </a:r>
            <a:endParaRPr/>
          </a:p>
          <a:p>
            <a:pPr marL="457200" lvl="0" indent="-279400" algn="l" rtl="0">
              <a:lnSpc>
                <a:spcPct val="115000"/>
              </a:lnSpc>
              <a:spcBef>
                <a:spcPts val="600"/>
              </a:spcBef>
              <a:spcAft>
                <a:spcPts val="0"/>
              </a:spcAft>
              <a:buSzPts val="800"/>
              <a:buChar char="●"/>
            </a:pPr>
            <a:r>
              <a:rPr lang="en"/>
              <a:t>Build credible estimates that can be used to measure return on investment (ROI) of intervention</a:t>
            </a:r>
            <a:endParaRPr/>
          </a:p>
          <a:p>
            <a:pPr marL="457200" lvl="0" indent="-279400" algn="l" rtl="0">
              <a:lnSpc>
                <a:spcPct val="115000"/>
              </a:lnSpc>
              <a:spcBef>
                <a:spcPts val="600"/>
              </a:spcBef>
              <a:spcAft>
                <a:spcPts val="600"/>
              </a:spcAft>
              <a:buSzPts val="800"/>
              <a:buChar char="●"/>
            </a:pPr>
            <a:r>
              <a:rPr lang="en"/>
              <a:t>Without conducting an audit can proxy for payment integrity outcomes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Evaluation of a Model Form</a:t>
            </a:r>
            <a:endParaRPr/>
          </a:p>
        </p:txBody>
      </p:sp>
      <p:sp>
        <p:nvSpPr>
          <p:cNvPr id="2" name="Google Shape;436;p28">
            <a:extLst>
              <a:ext uri="{FF2B5EF4-FFF2-40B4-BE49-F238E27FC236}">
                <a16:creationId xmlns:a16="http://schemas.microsoft.com/office/drawing/2014/main" id="{38423C08-65C9-607D-C3D7-C454E875A3FC}"/>
              </a:ext>
              <a:ext uri="{C183D7F6-B498-43B3-948B-1728B52AA6E4}">
                <adec:decorative xmlns:adec="http://schemas.microsoft.com/office/drawing/2017/decorative" val="1"/>
              </a:ext>
            </a:extLst>
          </p:cNvPr>
          <p:cNvSpPr txBox="1">
            <a:spLocks/>
          </p:cNvSpPr>
          <p:nvPr/>
        </p:nvSpPr>
        <p:spPr>
          <a:xfrm>
            <a:off x="8138100" y="4663224"/>
            <a:ext cx="548700" cy="359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17</a:t>
            </a:fld>
            <a:endParaRPr lang="e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0"/>
          <p:cNvSpPr txBox="1">
            <a:spLocks noGrp="1"/>
          </p:cNvSpPr>
          <p:nvPr>
            <p:ph type="title"/>
          </p:nvPr>
        </p:nvSpPr>
        <p:spPr>
          <a:xfrm>
            <a:off x="354350"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19677F"/>
                </a:solidFill>
              </a:rPr>
              <a:t>Model Form</a:t>
            </a:r>
            <a:endParaRPr>
              <a:solidFill>
                <a:srgbClr val="19677F"/>
              </a:solidFill>
            </a:endParaRPr>
          </a:p>
        </p:txBody>
      </p:sp>
      <p:grpSp>
        <p:nvGrpSpPr>
          <p:cNvPr id="2" name="Group 1" descr="Help us improve digital forms&#10;&#10;Screenshot of OES digital forms project landing page on OES website">
            <a:extLst>
              <a:ext uri="{FF2B5EF4-FFF2-40B4-BE49-F238E27FC236}">
                <a16:creationId xmlns:a16="http://schemas.microsoft.com/office/drawing/2014/main" id="{6A605286-49FB-47BE-5CCB-06DD6D17B60F}"/>
              </a:ext>
            </a:extLst>
          </p:cNvPr>
          <p:cNvGrpSpPr/>
          <p:nvPr/>
        </p:nvGrpSpPr>
        <p:grpSpPr>
          <a:xfrm>
            <a:off x="396875" y="1109528"/>
            <a:ext cx="6352503" cy="3370800"/>
            <a:chOff x="396875" y="1109528"/>
            <a:chExt cx="6352503" cy="3370800"/>
          </a:xfrm>
        </p:grpSpPr>
        <p:sp>
          <p:nvSpPr>
            <p:cNvPr id="449" name="Google Shape;449;p30">
              <a:extLst>
                <a:ext uri="{C183D7F6-B498-43B3-948B-1728B52AA6E4}">
                  <adec:decorative xmlns:adec="http://schemas.microsoft.com/office/drawing/2017/decorative" val="1"/>
                </a:ext>
              </a:extLst>
            </p:cNvPr>
            <p:cNvSpPr/>
            <p:nvPr/>
          </p:nvSpPr>
          <p:spPr>
            <a:xfrm>
              <a:off x="2752825" y="1638225"/>
              <a:ext cx="1811100" cy="19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a:extLst>
                <a:ext uri="{C183D7F6-B498-43B3-948B-1728B52AA6E4}">
                  <adec:decorative xmlns:adec="http://schemas.microsoft.com/office/drawing/2017/decorative" val="1"/>
                </a:ext>
              </a:extLst>
            </p:cNvPr>
            <p:cNvSpPr/>
            <p:nvPr/>
          </p:nvSpPr>
          <p:spPr>
            <a:xfrm>
              <a:off x="396875" y="1893700"/>
              <a:ext cx="1767000" cy="16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a:extLst>
                <a:ext uri="{C183D7F6-B498-43B3-948B-1728B52AA6E4}">
                  <adec:decorative xmlns:adec="http://schemas.microsoft.com/office/drawing/2017/decorative" val="1"/>
                </a:ext>
              </a:extLst>
            </p:cNvPr>
            <p:cNvSpPr/>
            <p:nvPr/>
          </p:nvSpPr>
          <p:spPr>
            <a:xfrm>
              <a:off x="1867125" y="2109400"/>
              <a:ext cx="721500" cy="11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2" name="Google Shape;452;p30" descr="Help us improve digital forms&#10;&#10;Screenshot of OES digital forms project landing page on OES website" title="Help us improve digital forms"/>
            <p:cNvPicPr preferRelativeResize="0"/>
            <p:nvPr/>
          </p:nvPicPr>
          <p:blipFill>
            <a:blip r:embed="rId3">
              <a:alphaModFix/>
            </a:blip>
            <a:stretch>
              <a:fillRect/>
            </a:stretch>
          </p:blipFill>
          <p:spPr>
            <a:xfrm>
              <a:off x="457200" y="1109528"/>
              <a:ext cx="6292178" cy="3370800"/>
            </a:xfrm>
            <a:prstGeom prst="rect">
              <a:avLst/>
            </a:prstGeom>
            <a:noFill/>
            <a:ln w="9525" cap="flat" cmpd="sng">
              <a:solidFill>
                <a:schemeClr val="lt2"/>
              </a:solidFill>
              <a:prstDash val="solid"/>
              <a:round/>
              <a:headEnd type="none" w="sm" len="sm"/>
              <a:tailEnd type="none" w="sm" len="sm"/>
            </a:ln>
          </p:spPr>
        </p:pic>
      </p:grpSp>
      <p:sp>
        <p:nvSpPr>
          <p:cNvPr id="448" name="Google Shape;448;p30">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1"/>
          <p:cNvSpPr txBox="1">
            <a:spLocks noGrp="1"/>
          </p:cNvSpPr>
          <p:nvPr>
            <p:ph type="title"/>
          </p:nvPr>
        </p:nvSpPr>
        <p:spPr>
          <a:xfrm>
            <a:off x="354375"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000"/>
              </a:spcAft>
              <a:buClr>
                <a:schemeClr val="dk1"/>
              </a:buClr>
              <a:buSzPct val="39285"/>
              <a:buFont typeface="Arial"/>
              <a:buNone/>
            </a:pPr>
            <a:r>
              <a:rPr lang="en">
                <a:solidFill>
                  <a:srgbClr val="19677F"/>
                </a:solidFill>
              </a:rPr>
              <a:t>Incorporating Evaluation into Digital Forms </a:t>
            </a:r>
            <a:endParaRPr>
              <a:solidFill>
                <a:srgbClr val="19677F"/>
              </a:solidFill>
            </a:endParaRPr>
          </a:p>
        </p:txBody>
      </p:sp>
      <p:sp>
        <p:nvSpPr>
          <p:cNvPr id="458" name="Google Shape;458;p31"/>
          <p:cNvSpPr txBox="1">
            <a:spLocks noGrp="1"/>
          </p:cNvSpPr>
          <p:nvPr>
            <p:ph type="body" idx="2"/>
          </p:nvPr>
        </p:nvSpPr>
        <p:spPr>
          <a:xfrm>
            <a:off x="354375" y="1107500"/>
            <a:ext cx="2494500" cy="2992200"/>
          </a:xfrm>
          <a:prstGeom prst="rect">
            <a:avLst/>
          </a:prstGeom>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r>
              <a:rPr lang="en" sz="1600" b="1">
                <a:solidFill>
                  <a:srgbClr val="156B5C"/>
                </a:solidFill>
              </a:rPr>
              <a:t>What was the challenge?</a:t>
            </a:r>
            <a:r>
              <a:rPr lang="en" b="1">
                <a:solidFill>
                  <a:srgbClr val="156B5C"/>
                </a:solidFill>
              </a:rPr>
              <a:t> </a:t>
            </a:r>
            <a:endParaRPr b="1">
              <a:solidFill>
                <a:srgbClr val="156B5C"/>
              </a:solidFill>
            </a:endParaRPr>
          </a:p>
          <a:p>
            <a:pPr marL="457200" lvl="0" indent="-273050" algn="l" rtl="0">
              <a:lnSpc>
                <a:spcPct val="110000"/>
              </a:lnSpc>
              <a:spcBef>
                <a:spcPts val="600"/>
              </a:spcBef>
              <a:spcAft>
                <a:spcPts val="0"/>
              </a:spcAft>
              <a:buSzPts val="700"/>
              <a:buChar char="●"/>
            </a:pPr>
            <a:r>
              <a:rPr lang="en" sz="1400"/>
              <a:t>The American public spends ~ 11.5 billion hours per year filling out complex federal government forms.</a:t>
            </a:r>
            <a:endParaRPr sz="1400"/>
          </a:p>
          <a:p>
            <a:pPr marL="457200" lvl="0" indent="-273050" algn="l" rtl="0">
              <a:lnSpc>
                <a:spcPct val="110000"/>
              </a:lnSpc>
              <a:spcBef>
                <a:spcPts val="600"/>
              </a:spcBef>
              <a:spcAft>
                <a:spcPts val="600"/>
              </a:spcAft>
              <a:buSzPts val="700"/>
              <a:buChar char="●"/>
            </a:pPr>
            <a:r>
              <a:rPr lang="en" sz="1400"/>
              <a:t>OES evaluated two versions of a brief digital form with questions typical of federal forms.</a:t>
            </a:r>
            <a:endParaRPr sz="1600"/>
          </a:p>
        </p:txBody>
      </p:sp>
      <p:pic>
        <p:nvPicPr>
          <p:cNvPr id="460" name="Google Shape;460;p31" descr="Screenshot of Digital Forms project" title="1 of 5 Form Improvement Project"/>
          <p:cNvPicPr preferRelativeResize="0"/>
          <p:nvPr/>
        </p:nvPicPr>
        <p:blipFill rotWithShape="1">
          <a:blip r:embed="rId3">
            <a:alphaModFix/>
          </a:blip>
          <a:srcRect l="11363" t="13721" r="4898" b="26849"/>
          <a:stretch/>
        </p:blipFill>
        <p:spPr>
          <a:xfrm>
            <a:off x="3273350" y="1257300"/>
            <a:ext cx="5413448" cy="1723231"/>
          </a:xfrm>
          <a:prstGeom prst="rect">
            <a:avLst/>
          </a:prstGeom>
          <a:noFill/>
          <a:ln w="9525" cap="flat" cmpd="sng">
            <a:solidFill>
              <a:schemeClr val="lt2"/>
            </a:solidFill>
            <a:prstDash val="solid"/>
            <a:round/>
            <a:headEnd type="none" w="sm" len="sm"/>
            <a:tailEnd type="none" w="sm" len="sm"/>
          </a:ln>
        </p:spPr>
      </p:pic>
      <p:sp>
        <p:nvSpPr>
          <p:cNvPr id="461" name="Google Shape;461;p31"/>
          <p:cNvSpPr txBox="1">
            <a:spLocks noGrp="1"/>
          </p:cNvSpPr>
          <p:nvPr>
            <p:ph type="body" idx="2"/>
          </p:nvPr>
        </p:nvSpPr>
        <p:spPr>
          <a:xfrm>
            <a:off x="3273350" y="3038425"/>
            <a:ext cx="5413500" cy="1222200"/>
          </a:xfrm>
          <a:prstGeom prst="rect">
            <a:avLst/>
          </a:prstGeom>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r>
              <a:rPr lang="en" sz="1600" b="1">
                <a:solidFill>
                  <a:srgbClr val="156B5C"/>
                </a:solidFill>
              </a:rPr>
              <a:t>What was the program change?</a:t>
            </a:r>
            <a:endParaRPr sz="1600" b="1">
              <a:solidFill>
                <a:srgbClr val="156B5C"/>
              </a:solidFill>
            </a:endParaRPr>
          </a:p>
          <a:p>
            <a:pPr marL="457200" lvl="0" indent="-273050" algn="l" rtl="0">
              <a:lnSpc>
                <a:spcPct val="110000"/>
              </a:lnSpc>
              <a:spcBef>
                <a:spcPts val="600"/>
              </a:spcBef>
              <a:spcAft>
                <a:spcPts val="0"/>
              </a:spcAft>
              <a:buSzPts val="700"/>
              <a:buChar char="●"/>
            </a:pPr>
            <a:r>
              <a:rPr lang="en" sz="1400"/>
              <a:t>One version included the form instructions on the</a:t>
            </a:r>
            <a:br>
              <a:rPr lang="en" sz="1400"/>
            </a:br>
            <a:r>
              <a:rPr lang="en" sz="1400"/>
              <a:t>first page, while the other version embedded the form instructions within each page of the form.</a:t>
            </a:r>
            <a:endParaRPr sz="1600"/>
          </a:p>
        </p:txBody>
      </p:sp>
      <p:sp>
        <p:nvSpPr>
          <p:cNvPr id="459" name="Google Shape;459;p31">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r>
              <a:rPr lang="en" dirty="0">
                <a:solidFill>
                  <a:srgbClr val="19677F"/>
                </a:solidFill>
              </a:rPr>
              <a:t>21st Century Integrated Digitial Experience Act</a:t>
            </a:r>
            <a:endParaRPr dirty="0">
              <a:solidFill>
                <a:srgbClr val="19677F"/>
              </a:solidFill>
            </a:endParaRPr>
          </a:p>
        </p:txBody>
      </p:sp>
      <p:sp>
        <p:nvSpPr>
          <p:cNvPr id="76" name="Google Shape;76;p14"/>
          <p:cNvSpPr txBox="1">
            <a:spLocks noGrp="1"/>
          </p:cNvSpPr>
          <p:nvPr>
            <p:ph type="body" idx="1"/>
          </p:nvPr>
        </p:nvSpPr>
        <p:spPr>
          <a:xfrm>
            <a:off x="354300" y="1109525"/>
            <a:ext cx="8332500" cy="3370800"/>
          </a:xfrm>
          <a:prstGeom prst="rect">
            <a:avLst/>
          </a:prstGeom>
        </p:spPr>
        <p:txBody>
          <a:bodyPr spcFirstLastPara="1" wrap="square" lIns="91425" tIns="91425" rIns="91425" bIns="91425" anchor="t" anchorCtr="0">
            <a:noAutofit/>
          </a:bodyPr>
          <a:lstStyle/>
          <a:p>
            <a:pPr marL="0" lvl="0" indent="0" algn="l" rtl="0">
              <a:spcBef>
                <a:spcPts val="300"/>
              </a:spcBef>
              <a:spcAft>
                <a:spcPts val="600"/>
              </a:spcAft>
              <a:buNone/>
            </a:pPr>
            <a:r>
              <a:rPr lang="en-US" sz="1700" b="0" i="0" dirty="0">
                <a:solidFill>
                  <a:srgbClr val="322D26"/>
                </a:solidFill>
                <a:effectLst/>
                <a:latin typeface="Lato" panose="020F0502020204030203" pitchFamily="34" charset="0"/>
                <a:ea typeface="Lato" panose="020F0502020204030203" pitchFamily="34" charset="0"/>
                <a:cs typeface="Lato" panose="020F0502020204030203" pitchFamily="34" charset="0"/>
              </a:rPr>
              <a:t>SEC. 4. DIGITIZATION OF GOVERNMENT SERVICES AND FORMS.</a:t>
            </a:r>
          </a:p>
          <a:p>
            <a:pPr marL="342900" lvl="0" algn="l" rtl="0">
              <a:spcBef>
                <a:spcPts val="300"/>
              </a:spcBef>
              <a:spcAft>
                <a:spcPts val="600"/>
              </a:spcAft>
              <a:buAutoNum type="alphaUcPeriod"/>
            </a:pPr>
            <a:r>
              <a:rPr lang="en-US" sz="1700" b="0" i="0" dirty="0">
                <a:solidFill>
                  <a:srgbClr val="322D26"/>
                </a:solidFill>
                <a:effectLst/>
                <a:latin typeface="Lato" panose="020F0502020204030203" pitchFamily="34" charset="0"/>
                <a:ea typeface="Lato" panose="020F0502020204030203" pitchFamily="34" charset="0"/>
                <a:cs typeface="Lato" panose="020F0502020204030203" pitchFamily="34" charset="0"/>
              </a:rPr>
              <a:t>Non-Digital Services.–Not later than 180 days after the date of enactment of this Act, the Director shall issue guidance to the head of each executive agency that establishes a process for the executive agency to–</a:t>
            </a:r>
          </a:p>
          <a:p>
            <a:pPr algn="l">
              <a:buFont typeface="+mj-lt"/>
              <a:buAutoNum type="arabicPeriod"/>
            </a:pPr>
            <a:r>
              <a:rPr lang="en-US" sz="1700" b="0" i="0" dirty="0">
                <a:solidFill>
                  <a:srgbClr val="322D26"/>
                </a:solidFill>
                <a:effectLst/>
                <a:latin typeface="Lato" panose="020F0502020204030203" pitchFamily="34" charset="0"/>
                <a:ea typeface="Lato" panose="020F0502020204030203" pitchFamily="34" charset="0"/>
                <a:cs typeface="Lato" panose="020F0502020204030203" pitchFamily="34" charset="0"/>
              </a:rPr>
              <a:t>identify public non-digital, paper-based, or in-person Government services; and</a:t>
            </a:r>
          </a:p>
          <a:p>
            <a:pPr algn="l">
              <a:buFont typeface="+mj-lt"/>
              <a:buAutoNum type="arabicPeriod"/>
            </a:pPr>
            <a:r>
              <a:rPr lang="en-US" sz="1700" b="0" i="0" dirty="0">
                <a:solidFill>
                  <a:srgbClr val="322D26"/>
                </a:solidFill>
                <a:effectLst/>
                <a:latin typeface="Lato" panose="020F0502020204030203" pitchFamily="34" charset="0"/>
                <a:ea typeface="Lato" panose="020F0502020204030203" pitchFamily="34" charset="0"/>
                <a:cs typeface="Lato" panose="020F0502020204030203" pitchFamily="34" charset="0"/>
              </a:rPr>
              <a:t>include in the budget request of the executive agency–</a:t>
            </a:r>
          </a:p>
          <a:p>
            <a:pPr marL="742950" lvl="1" indent="-285750" algn="l">
              <a:buFont typeface="+mj-lt"/>
              <a:buAutoNum type="arabicPeriod"/>
            </a:pPr>
            <a:r>
              <a:rPr lang="en-US" b="0" i="0" dirty="0">
                <a:solidFill>
                  <a:srgbClr val="322D26"/>
                </a:solidFill>
                <a:effectLst/>
                <a:latin typeface="Lato" panose="020F0502020204030203" pitchFamily="34" charset="0"/>
                <a:ea typeface="Lato" panose="020F0502020204030203" pitchFamily="34" charset="0"/>
                <a:cs typeface="Lato" panose="020F0502020204030203" pitchFamily="34" charset="0"/>
              </a:rPr>
              <a:t>(A.) a list of non-digital services with the greatest impact that could be made available to the public through an online, mobile-friendly, digital service option in a manner that decreases cost, increases digital conversion rates, and improves customer experience; and</a:t>
            </a:r>
          </a:p>
          <a:p>
            <a:pPr marL="742950" lvl="1" indent="-285750" algn="l">
              <a:buFont typeface="+mj-lt"/>
              <a:buAutoNum type="arabicPeriod"/>
            </a:pPr>
            <a:r>
              <a:rPr lang="en-US" b="0" i="0" dirty="0">
                <a:solidFill>
                  <a:srgbClr val="322D26"/>
                </a:solidFill>
                <a:effectLst/>
                <a:latin typeface="Lato" panose="020F0502020204030203" pitchFamily="34" charset="0"/>
                <a:ea typeface="Lato" panose="020F0502020204030203" pitchFamily="34" charset="0"/>
                <a:cs typeface="Lato" panose="020F0502020204030203" pitchFamily="34" charset="0"/>
              </a:rPr>
              <a:t>(B.) an estimation of the cost and schedule associated with carrying out the modernization described in subparagraph (A). </a:t>
            </a:r>
          </a:p>
          <a:p>
            <a:pPr marL="0" indent="0">
              <a:spcBef>
                <a:spcPts val="0"/>
              </a:spcBef>
              <a:buNone/>
            </a:pPr>
            <a:endParaRPr lang="en-US" sz="1100" b="0" i="0" dirty="0">
              <a:solidFill>
                <a:srgbClr val="322D26"/>
              </a:solidFill>
              <a:effectLst/>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r>
              <a:rPr lang="en-US" sz="1400" b="0" i="0" dirty="0">
                <a:solidFill>
                  <a:srgbClr val="322D26"/>
                </a:solidFill>
                <a:effectLst/>
                <a:latin typeface="Lato" panose="020F0502020204030203" pitchFamily="34" charset="0"/>
                <a:ea typeface="Lato" panose="020F0502020204030203" pitchFamily="34" charset="0"/>
                <a:cs typeface="Lato" panose="020F0502020204030203" pitchFamily="34" charset="0"/>
              </a:rPr>
              <a:t>Visit the digital.gov resource page for more information: </a:t>
            </a:r>
          </a:p>
          <a:p>
            <a:pPr marL="0" indent="0">
              <a:spcBef>
                <a:spcPts val="0"/>
              </a:spcBef>
              <a:buNone/>
            </a:pPr>
            <a:r>
              <a:rPr lang="en-US" sz="1400" dirty="0">
                <a:hlinkClick r:id="rId3"/>
              </a:rPr>
              <a:t>https://digital.gov/resources/21st-century-integrated-digital-experience-act/</a:t>
            </a:r>
            <a:endParaRPr sz="1400" dirty="0"/>
          </a:p>
        </p:txBody>
      </p:sp>
      <p:sp>
        <p:nvSpPr>
          <p:cNvPr id="75" name="Google Shape;75;p14">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Google Shape;467;p32"/>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9677F"/>
                </a:solidFill>
              </a:rPr>
              <a:t>Form Location and Design</a:t>
            </a:r>
            <a:endParaRPr>
              <a:solidFill>
                <a:srgbClr val="19677F"/>
              </a:solidFill>
            </a:endParaRPr>
          </a:p>
        </p:txBody>
      </p:sp>
      <p:sp>
        <p:nvSpPr>
          <p:cNvPr id="468" name="Google Shape;468;p32"/>
          <p:cNvSpPr txBox="1">
            <a:spLocks noGrp="1"/>
          </p:cNvSpPr>
          <p:nvPr>
            <p:ph type="body" idx="1"/>
          </p:nvPr>
        </p:nvSpPr>
        <p:spPr>
          <a:xfrm>
            <a:off x="354350" y="1104775"/>
            <a:ext cx="3952200" cy="431100"/>
          </a:xfrm>
          <a:prstGeom prst="rect">
            <a:avLst/>
          </a:prstGeom>
        </p:spPr>
        <p:txBody>
          <a:bodyPr spcFirstLastPara="1" wrap="square" lIns="91425" tIns="91425" rIns="91425" bIns="91425" anchor="t" anchorCtr="0">
            <a:spAutoFit/>
          </a:bodyPr>
          <a:lstStyle/>
          <a:p>
            <a:pPr marL="0" lvl="0" indent="0" algn="l" rtl="0">
              <a:spcBef>
                <a:spcPts val="300"/>
              </a:spcBef>
              <a:spcAft>
                <a:spcPts val="600"/>
              </a:spcAft>
              <a:buNone/>
            </a:pPr>
            <a:r>
              <a:rPr lang="en" sz="1600" b="1">
                <a:solidFill>
                  <a:srgbClr val="156B5C"/>
                </a:solidFill>
              </a:rPr>
              <a:t>Form A: Instructions at Front</a:t>
            </a:r>
            <a:endParaRPr sz="1600" b="1">
              <a:solidFill>
                <a:srgbClr val="156B5C"/>
              </a:solidFill>
            </a:endParaRPr>
          </a:p>
        </p:txBody>
      </p:sp>
      <p:pic>
        <p:nvPicPr>
          <p:cNvPr id="471" name="Google Shape;471;p32" descr="Form A: Instructions at Front&#10;&#10;Screenshot of Form A with instructions at front (left)"/>
          <p:cNvPicPr preferRelativeResize="0"/>
          <p:nvPr/>
        </p:nvPicPr>
        <p:blipFill rotWithShape="1">
          <a:blip r:embed="rId3">
            <a:alphaModFix/>
          </a:blip>
          <a:srcRect l="10144" t="9436"/>
          <a:stretch/>
        </p:blipFill>
        <p:spPr>
          <a:xfrm>
            <a:off x="457199" y="1535874"/>
            <a:ext cx="3678377" cy="2802600"/>
          </a:xfrm>
          <a:prstGeom prst="rect">
            <a:avLst/>
          </a:prstGeom>
          <a:noFill/>
          <a:ln w="9525" cap="flat" cmpd="sng">
            <a:solidFill>
              <a:schemeClr val="lt2"/>
            </a:solidFill>
            <a:prstDash val="solid"/>
            <a:round/>
            <a:headEnd type="none" w="sm" len="sm"/>
            <a:tailEnd type="none" w="sm" len="sm"/>
          </a:ln>
        </p:spPr>
      </p:pic>
      <p:sp>
        <p:nvSpPr>
          <p:cNvPr id="466" name="Google Shape;466;p32"/>
          <p:cNvSpPr txBox="1">
            <a:spLocks noGrp="1"/>
          </p:cNvSpPr>
          <p:nvPr>
            <p:ph type="body" idx="2"/>
          </p:nvPr>
        </p:nvSpPr>
        <p:spPr>
          <a:xfrm>
            <a:off x="4605400" y="1104763"/>
            <a:ext cx="3963600" cy="3405900"/>
          </a:xfrm>
          <a:prstGeom prst="rect">
            <a:avLst/>
          </a:prstGeom>
        </p:spPr>
        <p:txBody>
          <a:bodyPr spcFirstLastPara="1" wrap="square" lIns="91425" tIns="91425" rIns="91425" bIns="91425" anchor="t" anchorCtr="0">
            <a:noAutofit/>
          </a:bodyPr>
          <a:lstStyle/>
          <a:p>
            <a:pPr marL="0" lvl="0" indent="0" algn="l" rtl="0">
              <a:spcBef>
                <a:spcPts val="300"/>
              </a:spcBef>
              <a:spcAft>
                <a:spcPts val="600"/>
              </a:spcAft>
              <a:buNone/>
            </a:pPr>
            <a:r>
              <a:rPr lang="en" sz="1600" b="1">
                <a:solidFill>
                  <a:srgbClr val="156B5C"/>
                </a:solidFill>
              </a:rPr>
              <a:t>Form B: Embedded Instructions</a:t>
            </a:r>
            <a:endParaRPr sz="1600" b="1">
              <a:solidFill>
                <a:srgbClr val="156B5C"/>
              </a:solidFill>
            </a:endParaRPr>
          </a:p>
        </p:txBody>
      </p:sp>
      <p:pic>
        <p:nvPicPr>
          <p:cNvPr id="470" name="Google Shape;470;p32" descr="Form B: Embedded Instructions&#10;&#10;Screenshot of Gorm B with embedded instructions (Right)"/>
          <p:cNvPicPr preferRelativeResize="0"/>
          <p:nvPr/>
        </p:nvPicPr>
        <p:blipFill rotWithShape="1">
          <a:blip r:embed="rId4">
            <a:alphaModFix/>
          </a:blip>
          <a:srcRect l="10442" t="14067" r="19239"/>
          <a:stretch/>
        </p:blipFill>
        <p:spPr>
          <a:xfrm>
            <a:off x="4723200" y="1533100"/>
            <a:ext cx="3963602" cy="2488001"/>
          </a:xfrm>
          <a:prstGeom prst="rect">
            <a:avLst/>
          </a:prstGeom>
          <a:noFill/>
          <a:ln w="9525" cap="flat" cmpd="sng">
            <a:solidFill>
              <a:schemeClr val="lt2"/>
            </a:solidFill>
            <a:prstDash val="solid"/>
            <a:round/>
            <a:headEnd type="none" w="sm" len="sm"/>
            <a:tailEnd type="none" w="sm" len="sm"/>
          </a:ln>
        </p:spPr>
      </p:pic>
      <p:sp>
        <p:nvSpPr>
          <p:cNvPr id="469" name="Google Shape;469;p32">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8" name="Google Shape;478;p33"/>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solidFill>
                  <a:srgbClr val="19677F"/>
                </a:solidFill>
              </a:rPr>
              <a:t>Incorporating Evaluation into Digital Forms </a:t>
            </a:r>
            <a:r>
              <a:rPr lang="en" dirty="0">
                <a:solidFill>
                  <a:schemeClr val="bg1"/>
                </a:solidFill>
              </a:rPr>
              <a:t>1</a:t>
            </a:r>
            <a:endParaRPr dirty="0">
              <a:solidFill>
                <a:schemeClr val="bg1"/>
              </a:solidFill>
            </a:endParaRPr>
          </a:p>
        </p:txBody>
      </p:sp>
      <p:sp>
        <p:nvSpPr>
          <p:cNvPr id="477" name="Google Shape;477;p33"/>
          <p:cNvSpPr txBox="1">
            <a:spLocks noGrp="1"/>
          </p:cNvSpPr>
          <p:nvPr>
            <p:ph type="body" idx="1"/>
          </p:nvPr>
        </p:nvSpPr>
        <p:spPr>
          <a:xfrm>
            <a:off x="342900" y="1104775"/>
            <a:ext cx="3963600" cy="3405900"/>
          </a:xfrm>
          <a:prstGeom prst="rect">
            <a:avLst/>
          </a:prstGeom>
        </p:spPr>
        <p:txBody>
          <a:bodyPr spcFirstLastPara="1" wrap="square" lIns="91425" tIns="91425" rIns="91425" bIns="91425" anchor="t" anchorCtr="0">
            <a:noAutofit/>
          </a:bodyPr>
          <a:lstStyle/>
          <a:p>
            <a:pPr marL="0" lvl="0" indent="0" algn="l" rtl="0">
              <a:lnSpc>
                <a:spcPct val="110000"/>
              </a:lnSpc>
              <a:spcBef>
                <a:spcPts val="300"/>
              </a:spcBef>
              <a:spcAft>
                <a:spcPts val="0"/>
              </a:spcAft>
              <a:buClr>
                <a:schemeClr val="dk1"/>
              </a:buClr>
              <a:buSzPts val="1100"/>
              <a:buFont typeface="Arial"/>
              <a:buNone/>
            </a:pPr>
            <a:r>
              <a:rPr lang="en" sz="1700" b="1">
                <a:solidFill>
                  <a:srgbClr val="156B5C"/>
                </a:solidFill>
              </a:rPr>
              <a:t>What was the outcome?</a:t>
            </a:r>
            <a:endParaRPr sz="1700" b="1"/>
          </a:p>
          <a:p>
            <a:pPr marL="457200" lvl="0" indent="-279400" algn="l" rtl="0">
              <a:lnSpc>
                <a:spcPct val="110000"/>
              </a:lnSpc>
              <a:spcBef>
                <a:spcPts val="600"/>
              </a:spcBef>
              <a:spcAft>
                <a:spcPts val="0"/>
              </a:spcAft>
              <a:buSzPts val="800"/>
              <a:buChar char="●"/>
            </a:pPr>
            <a:r>
              <a:rPr lang="en" sz="1500"/>
              <a:t>Initial evidence that form completion is affected by instruction placement.</a:t>
            </a:r>
            <a:endParaRPr sz="1500"/>
          </a:p>
          <a:p>
            <a:pPr marL="457200" lvl="0" indent="-279400" algn="l" rtl="0">
              <a:lnSpc>
                <a:spcPct val="110000"/>
              </a:lnSpc>
              <a:spcBef>
                <a:spcPts val="600"/>
              </a:spcBef>
              <a:spcAft>
                <a:spcPts val="600"/>
              </a:spcAft>
              <a:buSzPts val="800"/>
              <a:buChar char="●"/>
            </a:pPr>
            <a:r>
              <a:rPr lang="en" sz="1500"/>
              <a:t>Individuals randomly assigned to the</a:t>
            </a:r>
            <a:br>
              <a:rPr lang="en" sz="1500"/>
            </a:br>
            <a:r>
              <a:rPr lang="en" sz="1500"/>
              <a:t>form with embedded instructions were 3.2 percentage points (36.2% versus 33.0%) more likely to submit (p=0.054, 95% CI [-0.001, 0.065]) than individual assigned to the form with instructions at the front.</a:t>
            </a:r>
            <a:endParaRPr sz="1500"/>
          </a:p>
        </p:txBody>
      </p:sp>
      <p:pic>
        <p:nvPicPr>
          <p:cNvPr id="479" name="Google Shape;479;p33" descr="Form Submission Rates&#10;&#10;Bar chart showing form submission rates with instructions at front vs embedded instructions. The bar for &quot;Instructions at Front&quot; is slightly lower than the one for &quot;Instructions embedded.&quot; "/>
          <p:cNvPicPr preferRelativeResize="0"/>
          <p:nvPr/>
        </p:nvPicPr>
        <p:blipFill>
          <a:blip r:embed="rId3">
            <a:alphaModFix/>
          </a:blip>
          <a:stretch>
            <a:fillRect/>
          </a:stretch>
        </p:blipFill>
        <p:spPr>
          <a:xfrm>
            <a:off x="4652775" y="1263150"/>
            <a:ext cx="3963600" cy="3311859"/>
          </a:xfrm>
          <a:prstGeom prst="rect">
            <a:avLst/>
          </a:prstGeom>
          <a:noFill/>
          <a:ln>
            <a:noFill/>
          </a:ln>
        </p:spPr>
      </p:pic>
      <p:sp>
        <p:nvSpPr>
          <p:cNvPr id="476" name="Google Shape;476;p33">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4"/>
          <p:cNvSpPr txBox="1">
            <a:spLocks noGrp="1"/>
          </p:cNvSpPr>
          <p:nvPr>
            <p:ph type="title"/>
          </p:nvPr>
        </p:nvSpPr>
        <p:spPr>
          <a:xfrm>
            <a:off x="354375"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solidFill>
                  <a:srgbClr val="19677F"/>
                </a:solidFill>
              </a:rPr>
              <a:t>Incorporating Evaluation into Digital Forms </a:t>
            </a:r>
            <a:r>
              <a:rPr lang="en" dirty="0">
                <a:solidFill>
                  <a:schemeClr val="bg1"/>
                </a:solidFill>
              </a:rPr>
              <a:t>2</a:t>
            </a:r>
            <a:endParaRPr dirty="0">
              <a:solidFill>
                <a:schemeClr val="bg1"/>
              </a:solidFill>
            </a:endParaRPr>
          </a:p>
        </p:txBody>
      </p:sp>
      <p:sp>
        <p:nvSpPr>
          <p:cNvPr id="486" name="Google Shape;486;p34"/>
          <p:cNvSpPr txBox="1">
            <a:spLocks noGrp="1"/>
          </p:cNvSpPr>
          <p:nvPr>
            <p:ph type="body" idx="2"/>
          </p:nvPr>
        </p:nvSpPr>
        <p:spPr>
          <a:xfrm>
            <a:off x="354375" y="1107500"/>
            <a:ext cx="5191500" cy="3330900"/>
          </a:xfrm>
          <a:prstGeom prst="rect">
            <a:avLst/>
          </a:prstGeom>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r>
              <a:rPr lang="en" sz="1700" b="1" dirty="0">
                <a:solidFill>
                  <a:srgbClr val="156B5C"/>
                </a:solidFill>
              </a:rPr>
              <a:t>How did the evaluation work?</a:t>
            </a:r>
            <a:endParaRPr sz="1700" b="1" dirty="0">
              <a:solidFill>
                <a:srgbClr val="156B5C"/>
              </a:solidFill>
            </a:endParaRPr>
          </a:p>
          <a:p>
            <a:pPr marL="0" lvl="0" indent="0" algn="l" rtl="0">
              <a:lnSpc>
                <a:spcPct val="110000"/>
              </a:lnSpc>
              <a:spcBef>
                <a:spcPts val="600"/>
              </a:spcBef>
              <a:spcAft>
                <a:spcPts val="0"/>
              </a:spcAft>
              <a:buClr>
                <a:schemeClr val="dk1"/>
              </a:buClr>
              <a:buSzPts val="1100"/>
              <a:buFont typeface="Arial"/>
              <a:buNone/>
            </a:pPr>
            <a:r>
              <a:rPr lang="en" sz="1500" dirty="0"/>
              <a:t>To generate a sample of users, OES conducted outreach among the general public and federal employees. Through this outreach, 3,203 individuals were randomly assigned to the two versions of the form between July 19 and August 19, 2022.</a:t>
            </a:r>
            <a:endParaRPr sz="1700" b="1" dirty="0">
              <a:solidFill>
                <a:srgbClr val="156B5C"/>
              </a:solidFill>
            </a:endParaRPr>
          </a:p>
          <a:p>
            <a:pPr marL="0" lvl="0" indent="0" algn="l" rtl="0">
              <a:lnSpc>
                <a:spcPct val="110000"/>
              </a:lnSpc>
              <a:spcBef>
                <a:spcPts val="600"/>
              </a:spcBef>
              <a:spcAft>
                <a:spcPts val="0"/>
              </a:spcAft>
              <a:buClr>
                <a:schemeClr val="dk1"/>
              </a:buClr>
              <a:buSzPts val="1100"/>
              <a:buFont typeface="Arial"/>
              <a:buNone/>
            </a:pPr>
            <a:r>
              <a:rPr lang="en" sz="1700" b="1" dirty="0">
                <a:solidFill>
                  <a:srgbClr val="156B5C"/>
                </a:solidFill>
              </a:rPr>
              <a:t>How did the outreach work? </a:t>
            </a:r>
            <a:endParaRPr sz="1700" b="1" dirty="0">
              <a:solidFill>
                <a:srgbClr val="156B5C"/>
              </a:solidFill>
            </a:endParaRPr>
          </a:p>
          <a:p>
            <a:pPr marL="457200" lvl="0" indent="-279400" algn="l" rtl="0">
              <a:lnSpc>
                <a:spcPct val="110000"/>
              </a:lnSpc>
              <a:spcBef>
                <a:spcPts val="600"/>
              </a:spcBef>
              <a:spcAft>
                <a:spcPts val="0"/>
              </a:spcAft>
              <a:buSzPts val="800"/>
              <a:buChar char="●"/>
            </a:pPr>
            <a:r>
              <a:rPr lang="en" sz="1500" dirty="0"/>
              <a:t>Outreach collaboration between OES, GSA, USAGov, Challenge.gov, and Digital.gov CX COP </a:t>
            </a:r>
            <a:endParaRPr sz="1500" dirty="0"/>
          </a:p>
          <a:p>
            <a:pPr marL="457200" lvl="0" indent="-279400" algn="l" rtl="0">
              <a:lnSpc>
                <a:spcPct val="110000"/>
              </a:lnSpc>
              <a:spcBef>
                <a:spcPts val="600"/>
              </a:spcBef>
              <a:spcAft>
                <a:spcPts val="600"/>
              </a:spcAft>
              <a:buSzPts val="800"/>
              <a:buChar char="●"/>
            </a:pPr>
            <a:r>
              <a:rPr lang="en" sz="1500" dirty="0"/>
              <a:t>Multi-platform approach including Social Media, Newsletters, Listservs, and Websites</a:t>
            </a:r>
            <a:endParaRPr sz="1500" b="1" dirty="0"/>
          </a:p>
        </p:txBody>
      </p:sp>
      <p:pic>
        <p:nvPicPr>
          <p:cNvPr id="491" name="Google Shape;491;p34" descr="OES logo&#10;&#10;Turquoise square with white letters &quot;OES&quot; and an arrow that starts out flat and then points upwards at the end. "/>
          <p:cNvPicPr preferRelativeResize="0"/>
          <p:nvPr/>
        </p:nvPicPr>
        <p:blipFill rotWithShape="1">
          <a:blip r:embed="rId3">
            <a:alphaModFix/>
          </a:blip>
          <a:srcRect l="1584" t="1294" b="8199"/>
          <a:stretch/>
        </p:blipFill>
        <p:spPr>
          <a:xfrm>
            <a:off x="5798375" y="1257300"/>
            <a:ext cx="854911" cy="839833"/>
          </a:xfrm>
          <a:prstGeom prst="rect">
            <a:avLst/>
          </a:prstGeom>
          <a:noFill/>
          <a:ln>
            <a:noFill/>
          </a:ln>
        </p:spPr>
      </p:pic>
      <p:pic>
        <p:nvPicPr>
          <p:cNvPr id="488" name="Google Shape;488;p34" descr="GSA logo&#10;&#10;Blue square with the letters &quot;GSA&quot; in white. The letter A has a blue star in the middle. "/>
          <p:cNvPicPr preferRelativeResize="0"/>
          <p:nvPr/>
        </p:nvPicPr>
        <p:blipFill>
          <a:blip r:embed="rId4">
            <a:alphaModFix/>
          </a:blip>
          <a:stretch>
            <a:fillRect/>
          </a:stretch>
        </p:blipFill>
        <p:spPr>
          <a:xfrm>
            <a:off x="6653286" y="1257305"/>
            <a:ext cx="846428" cy="839828"/>
          </a:xfrm>
          <a:prstGeom prst="rect">
            <a:avLst/>
          </a:prstGeom>
          <a:noFill/>
          <a:ln>
            <a:noFill/>
          </a:ln>
        </p:spPr>
      </p:pic>
      <p:pic>
        <p:nvPicPr>
          <p:cNvPr id="487" name="Google Shape;487;p34" descr="USAgov logo&#10;&#10;Dark blue circle with the word &quot;usa&quot; in white and &quot;gov&quot; in light blue. A white star is on the top left. "/>
          <p:cNvPicPr preferRelativeResize="0"/>
          <p:nvPr/>
        </p:nvPicPr>
        <p:blipFill>
          <a:blip r:embed="rId5">
            <a:alphaModFix/>
          </a:blip>
          <a:stretch>
            <a:fillRect/>
          </a:stretch>
        </p:blipFill>
        <p:spPr>
          <a:xfrm>
            <a:off x="7831964" y="1257300"/>
            <a:ext cx="854912" cy="844520"/>
          </a:xfrm>
          <a:prstGeom prst="rect">
            <a:avLst/>
          </a:prstGeom>
          <a:noFill/>
          <a:ln>
            <a:noFill/>
          </a:ln>
        </p:spPr>
      </p:pic>
      <p:pic>
        <p:nvPicPr>
          <p:cNvPr id="490" name="Google Shape;490;p34" descr="Challenge.gov logo&#10;&#10;The word &quot;CHALLENGE&quot; in blue follow by a dot and the letters &quot;GOV&quot; in orange. "/>
          <p:cNvPicPr preferRelativeResize="0"/>
          <p:nvPr/>
        </p:nvPicPr>
        <p:blipFill>
          <a:blip r:embed="rId6">
            <a:alphaModFix/>
          </a:blip>
          <a:stretch>
            <a:fillRect/>
          </a:stretch>
        </p:blipFill>
        <p:spPr>
          <a:xfrm>
            <a:off x="5798375" y="2407228"/>
            <a:ext cx="2150756" cy="525934"/>
          </a:xfrm>
          <a:prstGeom prst="rect">
            <a:avLst/>
          </a:prstGeom>
          <a:noFill/>
          <a:ln>
            <a:noFill/>
          </a:ln>
        </p:spPr>
      </p:pic>
      <p:pic>
        <p:nvPicPr>
          <p:cNvPr id="489" name="Google Shape;489;p34" descr="Digital.gov logo&#10;&#10;Three blue ribbons joined together in an hexagon to resemble the shape of a capital letter D, followed by the domain and program name in black bold text, Digital.gov.&#10;"/>
          <p:cNvPicPr preferRelativeResize="0"/>
          <p:nvPr/>
        </p:nvPicPr>
        <p:blipFill>
          <a:blip r:embed="rId7">
            <a:alphaModFix/>
          </a:blip>
          <a:stretch>
            <a:fillRect/>
          </a:stretch>
        </p:blipFill>
        <p:spPr>
          <a:xfrm>
            <a:off x="5798375" y="3202170"/>
            <a:ext cx="2150768" cy="553380"/>
          </a:xfrm>
          <a:prstGeom prst="rect">
            <a:avLst/>
          </a:prstGeom>
          <a:noFill/>
          <a:ln>
            <a:noFill/>
          </a:ln>
        </p:spPr>
      </p:pic>
      <p:sp>
        <p:nvSpPr>
          <p:cNvPr id="485" name="Google Shape;485;p34">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5"/>
          <p:cNvSpPr txBox="1">
            <a:spLocks noGrp="1"/>
          </p:cNvSpPr>
          <p:nvPr>
            <p:ph type="title"/>
          </p:nvPr>
        </p:nvSpPr>
        <p:spPr>
          <a:xfrm>
            <a:off x="354350" y="318275"/>
            <a:ext cx="8332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0">
                <a:solidFill>
                  <a:srgbClr val="19677F"/>
                </a:solidFill>
              </a:rPr>
              <a:t>THANK YOU!</a:t>
            </a:r>
            <a:endParaRPr sz="10000">
              <a:solidFill>
                <a:srgbClr val="19677F"/>
              </a:solidFill>
            </a:endParaRPr>
          </a:p>
        </p:txBody>
      </p:sp>
      <p:pic>
        <p:nvPicPr>
          <p:cNvPr id="498" name="Google Shape;498;p35" descr="Digital.gov logo&#10;&#10;Three blue ribbons joined together in an hexagon to resemble the shape of a capital letter D, followed by the domain and program name in black bold text, Digital.gov.&#10;&#10;"/>
          <p:cNvPicPr preferRelativeResize="0"/>
          <p:nvPr/>
        </p:nvPicPr>
        <p:blipFill>
          <a:blip r:embed="rId3">
            <a:alphaModFix/>
          </a:blip>
          <a:stretch>
            <a:fillRect/>
          </a:stretch>
        </p:blipFill>
        <p:spPr>
          <a:xfrm>
            <a:off x="2369850" y="2295057"/>
            <a:ext cx="4301536" cy="1116569"/>
          </a:xfrm>
          <a:prstGeom prst="rect">
            <a:avLst/>
          </a:prstGeom>
          <a:noFill/>
          <a:ln>
            <a:noFill/>
          </a:ln>
        </p:spPr>
      </p:pic>
      <p:sp>
        <p:nvSpPr>
          <p:cNvPr id="499" name="Google Shape;499;p35"/>
          <p:cNvSpPr txBox="1">
            <a:spLocks noGrp="1"/>
          </p:cNvSpPr>
          <p:nvPr>
            <p:ph type="title"/>
          </p:nvPr>
        </p:nvSpPr>
        <p:spPr>
          <a:xfrm>
            <a:off x="405750" y="3411625"/>
            <a:ext cx="8332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dirty="0">
                <a:solidFill>
                  <a:schemeClr val="dk1"/>
                </a:solidFill>
              </a:rPr>
              <a:t>CX COP</a:t>
            </a:r>
            <a:endParaRPr sz="5000" dirty="0">
              <a:solidFill>
                <a:schemeClr val="dk1"/>
              </a:solidFill>
            </a:endParaRPr>
          </a:p>
        </p:txBody>
      </p:sp>
      <p:sp>
        <p:nvSpPr>
          <p:cNvPr id="497" name="Google Shape;497;p35">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pSp>
        <p:nvGrpSpPr>
          <p:cNvPr id="2" name="Group 1">
            <a:extLst>
              <a:ext uri="{FF2B5EF4-FFF2-40B4-BE49-F238E27FC236}">
                <a16:creationId xmlns:a16="http://schemas.microsoft.com/office/drawing/2014/main" id="{2CA39170-D316-DF07-9F44-CE8FE54B7393}"/>
              </a:ext>
              <a:ext uri="{C183D7F6-B498-43B3-948B-1728B52AA6E4}">
                <adec:decorative xmlns:adec="http://schemas.microsoft.com/office/drawing/2017/decorative" val="1"/>
              </a:ext>
            </a:extLst>
          </p:cNvPr>
          <p:cNvGrpSpPr/>
          <p:nvPr/>
        </p:nvGrpSpPr>
        <p:grpSpPr>
          <a:xfrm>
            <a:off x="2321738" y="1685727"/>
            <a:ext cx="4205762" cy="1455487"/>
            <a:chOff x="2321738" y="1685727"/>
            <a:chExt cx="4205762" cy="1455487"/>
          </a:xfrm>
        </p:grpSpPr>
        <p:cxnSp>
          <p:nvCxnSpPr>
            <p:cNvPr id="513" name="Google Shape;513;p36">
              <a:extLst>
                <a:ext uri="{C183D7F6-B498-43B3-948B-1728B52AA6E4}">
                  <adec:decorative xmlns:adec="http://schemas.microsoft.com/office/drawing/2017/decorative" val="1"/>
                </a:ext>
              </a:extLst>
            </p:cNvPr>
            <p:cNvCxnSpPr/>
            <p:nvPr/>
          </p:nvCxnSpPr>
          <p:spPr>
            <a:xfrm rot="10800000">
              <a:off x="2321775" y="2174875"/>
              <a:ext cx="4021500" cy="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36">
              <a:extLst>
                <a:ext uri="{C183D7F6-B498-43B3-948B-1728B52AA6E4}">
                  <adec:decorative xmlns:adec="http://schemas.microsoft.com/office/drawing/2017/decorative" val="1"/>
                </a:ext>
              </a:extLst>
            </p:cNvPr>
            <p:cNvCxnSpPr/>
            <p:nvPr/>
          </p:nvCxnSpPr>
          <p:spPr>
            <a:xfrm rot="10800000">
              <a:off x="2321738" y="2663883"/>
              <a:ext cx="195300" cy="0"/>
            </a:xfrm>
            <a:prstGeom prst="straightConnector1">
              <a:avLst/>
            </a:prstGeom>
            <a:noFill/>
            <a:ln w="9525" cap="flat" cmpd="sng">
              <a:solidFill>
                <a:schemeClr val="dk2"/>
              </a:solidFill>
              <a:prstDash val="solid"/>
              <a:round/>
              <a:headEnd type="none" w="med" len="med"/>
              <a:tailEnd type="none" w="med" len="med"/>
            </a:ln>
          </p:spPr>
        </p:cxnSp>
        <p:grpSp>
          <p:nvGrpSpPr>
            <p:cNvPr id="508" name="Google Shape;508;p36">
              <a:extLst>
                <a:ext uri="{C183D7F6-B498-43B3-948B-1728B52AA6E4}">
                  <adec:decorative xmlns:adec="http://schemas.microsoft.com/office/drawing/2017/decorative" val="1"/>
                </a:ext>
              </a:extLst>
            </p:cNvPr>
            <p:cNvGrpSpPr/>
            <p:nvPr/>
          </p:nvGrpSpPr>
          <p:grpSpPr>
            <a:xfrm>
              <a:off x="2321750" y="1685783"/>
              <a:ext cx="195300" cy="1455431"/>
              <a:chOff x="3395625" y="3352950"/>
              <a:chExt cx="195300" cy="1047600"/>
            </a:xfrm>
          </p:grpSpPr>
          <p:cxnSp>
            <p:nvCxnSpPr>
              <p:cNvPr id="509" name="Google Shape;509;p36"/>
              <p:cNvCxnSpPr/>
              <p:nvPr/>
            </p:nvCxnSpPr>
            <p:spPr>
              <a:xfrm rot="10800000">
                <a:off x="3590925" y="3352950"/>
                <a:ext cx="0" cy="10476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36"/>
              <p:cNvCxnSpPr/>
              <p:nvPr/>
            </p:nvCxnSpPr>
            <p:spPr>
              <a:xfrm rot="10800000">
                <a:off x="3395625" y="3352950"/>
                <a:ext cx="195300" cy="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36"/>
              <p:cNvCxnSpPr/>
              <p:nvPr/>
            </p:nvCxnSpPr>
            <p:spPr>
              <a:xfrm rot="10800000">
                <a:off x="3395625" y="4400550"/>
                <a:ext cx="195300" cy="0"/>
              </a:xfrm>
              <a:prstGeom prst="straightConnector1">
                <a:avLst/>
              </a:prstGeom>
              <a:noFill/>
              <a:ln w="9525" cap="flat" cmpd="sng">
                <a:solidFill>
                  <a:schemeClr val="dk2"/>
                </a:solidFill>
                <a:prstDash val="solid"/>
                <a:round/>
                <a:headEnd type="none" w="med" len="med"/>
                <a:tailEnd type="none" w="med" len="med"/>
              </a:ln>
            </p:spPr>
          </p:cxnSp>
        </p:grpSp>
        <p:grpSp>
          <p:nvGrpSpPr>
            <p:cNvPr id="514" name="Google Shape;514;p36">
              <a:extLst>
                <a:ext uri="{C183D7F6-B498-43B3-948B-1728B52AA6E4}">
                  <adec:decorative xmlns:adec="http://schemas.microsoft.com/office/drawing/2017/decorative" val="1"/>
                </a:ext>
              </a:extLst>
            </p:cNvPr>
            <p:cNvGrpSpPr/>
            <p:nvPr/>
          </p:nvGrpSpPr>
          <p:grpSpPr>
            <a:xfrm flipH="1">
              <a:off x="6332200" y="1685727"/>
              <a:ext cx="195300" cy="978249"/>
              <a:chOff x="3395625" y="3352950"/>
              <a:chExt cx="195300" cy="1047600"/>
            </a:xfrm>
          </p:grpSpPr>
          <p:cxnSp>
            <p:nvCxnSpPr>
              <p:cNvPr id="515" name="Google Shape;515;p36"/>
              <p:cNvCxnSpPr/>
              <p:nvPr/>
            </p:nvCxnSpPr>
            <p:spPr>
              <a:xfrm rot="10800000">
                <a:off x="3590925" y="3352950"/>
                <a:ext cx="0" cy="104760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36"/>
              <p:cNvCxnSpPr/>
              <p:nvPr/>
            </p:nvCxnSpPr>
            <p:spPr>
              <a:xfrm rot="10800000">
                <a:off x="3395625" y="3352950"/>
                <a:ext cx="195300" cy="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36"/>
              <p:cNvCxnSpPr/>
              <p:nvPr/>
            </p:nvCxnSpPr>
            <p:spPr>
              <a:xfrm rot="10800000">
                <a:off x="3395625" y="4400550"/>
                <a:ext cx="195300" cy="0"/>
              </a:xfrm>
              <a:prstGeom prst="straightConnector1">
                <a:avLst/>
              </a:prstGeom>
              <a:noFill/>
              <a:ln w="9525" cap="flat" cmpd="sng">
                <a:solidFill>
                  <a:schemeClr val="dk2"/>
                </a:solidFill>
                <a:prstDash val="solid"/>
                <a:round/>
                <a:headEnd type="none" w="med" len="med"/>
                <a:tailEnd type="none" w="med" len="med"/>
              </a:ln>
            </p:spPr>
          </p:cxnSp>
        </p:grpSp>
      </p:grpSp>
      <p:sp>
        <p:nvSpPr>
          <p:cNvPr id="504" name="Google Shape;504;p36"/>
          <p:cNvSpPr txBox="1">
            <a:spLocks noGrp="1"/>
          </p:cNvSpPr>
          <p:nvPr>
            <p:ph type="title"/>
          </p:nvPr>
        </p:nvSpPr>
        <p:spPr>
          <a:xfrm>
            <a:off x="354350" y="333643"/>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9677F"/>
                </a:solidFill>
              </a:rPr>
              <a:t>Process</a:t>
            </a:r>
            <a:endParaRPr>
              <a:solidFill>
                <a:srgbClr val="19677F"/>
              </a:solidFill>
            </a:endParaRPr>
          </a:p>
        </p:txBody>
      </p:sp>
      <p:sp>
        <p:nvSpPr>
          <p:cNvPr id="523" name="Google Shape;523;p36"/>
          <p:cNvSpPr txBox="1"/>
          <p:nvPr/>
        </p:nvSpPr>
        <p:spPr>
          <a:xfrm>
            <a:off x="497250" y="1484967"/>
            <a:ext cx="1845900" cy="4002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a:solidFill>
                  <a:schemeClr val="lt1"/>
                </a:solidFill>
                <a:latin typeface="Lato"/>
                <a:ea typeface="Lato"/>
                <a:cs typeface="Lato"/>
                <a:sym typeface="Lato"/>
              </a:rPr>
              <a:t>Read email</a:t>
            </a:r>
            <a:endParaRPr b="1">
              <a:solidFill>
                <a:schemeClr val="lt1"/>
              </a:solidFill>
              <a:latin typeface="Lato"/>
              <a:ea typeface="Lato"/>
              <a:cs typeface="Lato"/>
              <a:sym typeface="Lato"/>
            </a:endParaRPr>
          </a:p>
        </p:txBody>
      </p:sp>
      <p:sp>
        <p:nvSpPr>
          <p:cNvPr id="520" name="Google Shape;520;p36"/>
          <p:cNvSpPr txBox="1"/>
          <p:nvPr/>
        </p:nvSpPr>
        <p:spPr>
          <a:xfrm>
            <a:off x="497250" y="1974783"/>
            <a:ext cx="1845900" cy="4002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a:solidFill>
                  <a:schemeClr val="lt1"/>
                </a:solidFill>
                <a:latin typeface="Lato"/>
                <a:ea typeface="Lato"/>
                <a:cs typeface="Lato"/>
                <a:sym typeface="Lato"/>
              </a:rPr>
              <a:t>Visit Social Media</a:t>
            </a:r>
            <a:endParaRPr b="1">
              <a:solidFill>
                <a:schemeClr val="lt1"/>
              </a:solidFill>
              <a:latin typeface="Lato"/>
              <a:ea typeface="Lato"/>
              <a:cs typeface="Lato"/>
              <a:sym typeface="Lato"/>
            </a:endParaRPr>
          </a:p>
        </p:txBody>
      </p:sp>
      <p:sp>
        <p:nvSpPr>
          <p:cNvPr id="521" name="Google Shape;521;p36"/>
          <p:cNvSpPr txBox="1"/>
          <p:nvPr/>
        </p:nvSpPr>
        <p:spPr>
          <a:xfrm>
            <a:off x="497250" y="2463767"/>
            <a:ext cx="1845900" cy="4002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a:solidFill>
                  <a:schemeClr val="lt1"/>
                </a:solidFill>
                <a:latin typeface="Lato"/>
                <a:ea typeface="Lato"/>
                <a:cs typeface="Lato"/>
                <a:sym typeface="Lato"/>
              </a:rPr>
              <a:t>Visit Challenge.gov</a:t>
            </a:r>
            <a:endParaRPr b="1">
              <a:solidFill>
                <a:schemeClr val="lt1"/>
              </a:solidFill>
              <a:latin typeface="Lato"/>
              <a:ea typeface="Lato"/>
              <a:cs typeface="Lato"/>
              <a:sym typeface="Lato"/>
            </a:endParaRPr>
          </a:p>
        </p:txBody>
      </p:sp>
      <p:sp>
        <p:nvSpPr>
          <p:cNvPr id="522" name="Google Shape;522;p36"/>
          <p:cNvSpPr txBox="1"/>
          <p:nvPr/>
        </p:nvSpPr>
        <p:spPr>
          <a:xfrm>
            <a:off x="497250" y="2952750"/>
            <a:ext cx="1845900" cy="4002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a:solidFill>
                  <a:schemeClr val="lt1"/>
                </a:solidFill>
                <a:latin typeface="Lato"/>
                <a:ea typeface="Lato"/>
                <a:cs typeface="Lato"/>
                <a:sym typeface="Lato"/>
              </a:rPr>
              <a:t>Visit OES.gov </a:t>
            </a:r>
            <a:endParaRPr b="1">
              <a:solidFill>
                <a:schemeClr val="lt1"/>
              </a:solidFill>
              <a:latin typeface="Lato"/>
              <a:ea typeface="Lato"/>
              <a:cs typeface="Lato"/>
              <a:sym typeface="Lato"/>
            </a:endParaRPr>
          </a:p>
        </p:txBody>
      </p:sp>
      <p:sp>
        <p:nvSpPr>
          <p:cNvPr id="518" name="Google Shape;518;p36"/>
          <p:cNvSpPr txBox="1"/>
          <p:nvPr/>
        </p:nvSpPr>
        <p:spPr>
          <a:xfrm>
            <a:off x="2884238" y="1867050"/>
            <a:ext cx="1411800" cy="6156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dirty="0">
                <a:solidFill>
                  <a:schemeClr val="lt1"/>
                </a:solidFill>
                <a:latin typeface="Lato"/>
                <a:ea typeface="Lato"/>
                <a:cs typeface="Lato"/>
                <a:sym typeface="Lato"/>
              </a:rPr>
              <a:t>Click on link</a:t>
            </a:r>
            <a:br>
              <a:rPr lang="en" b="1" dirty="0">
                <a:solidFill>
                  <a:schemeClr val="lt1"/>
                </a:solidFill>
                <a:latin typeface="Lato"/>
                <a:ea typeface="Lato"/>
                <a:cs typeface="Lato"/>
                <a:sym typeface="Lato"/>
              </a:rPr>
            </a:br>
            <a:r>
              <a:rPr lang="en" b="1" dirty="0">
                <a:solidFill>
                  <a:schemeClr val="lt1"/>
                </a:solidFill>
                <a:latin typeface="Lato"/>
                <a:ea typeface="Lato"/>
                <a:cs typeface="Lato"/>
                <a:sym typeface="Lato"/>
              </a:rPr>
              <a:t>to fill out form</a:t>
            </a:r>
            <a:endParaRPr b="1" dirty="0">
              <a:solidFill>
                <a:schemeClr val="lt1"/>
              </a:solidFill>
              <a:latin typeface="Lato"/>
              <a:ea typeface="Lato"/>
              <a:cs typeface="Lato"/>
              <a:sym typeface="Lato"/>
            </a:endParaRPr>
          </a:p>
        </p:txBody>
      </p:sp>
      <p:sp>
        <p:nvSpPr>
          <p:cNvPr id="519" name="Google Shape;519;p36"/>
          <p:cNvSpPr txBox="1"/>
          <p:nvPr/>
        </p:nvSpPr>
        <p:spPr>
          <a:xfrm>
            <a:off x="4574613" y="1867075"/>
            <a:ext cx="1411800" cy="6156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dirty="0">
                <a:solidFill>
                  <a:schemeClr val="lt1"/>
                </a:solidFill>
                <a:latin typeface="Lato"/>
                <a:ea typeface="Lato"/>
                <a:cs typeface="Lato"/>
                <a:sym typeface="Lato"/>
              </a:rPr>
              <a:t>Click on link</a:t>
            </a:r>
            <a:br>
              <a:rPr lang="en" b="1" dirty="0">
                <a:solidFill>
                  <a:schemeClr val="lt1"/>
                </a:solidFill>
                <a:latin typeface="Lato"/>
                <a:ea typeface="Lato"/>
                <a:cs typeface="Lato"/>
                <a:sym typeface="Lato"/>
              </a:rPr>
            </a:br>
            <a:r>
              <a:rPr lang="en" b="1" dirty="0">
                <a:solidFill>
                  <a:schemeClr val="lt1"/>
                </a:solidFill>
                <a:latin typeface="Lato"/>
                <a:ea typeface="Lato"/>
                <a:cs typeface="Lato"/>
                <a:sym typeface="Lato"/>
              </a:rPr>
              <a:t>to form</a:t>
            </a:r>
            <a:endParaRPr b="1" dirty="0">
              <a:solidFill>
                <a:schemeClr val="lt1"/>
              </a:solidFill>
              <a:latin typeface="Lato"/>
              <a:ea typeface="Lato"/>
              <a:cs typeface="Lato"/>
              <a:sym typeface="Lato"/>
            </a:endParaRPr>
          </a:p>
        </p:txBody>
      </p:sp>
      <p:sp>
        <p:nvSpPr>
          <p:cNvPr id="506" name="Google Shape;506;p36"/>
          <p:cNvSpPr txBox="1"/>
          <p:nvPr/>
        </p:nvSpPr>
        <p:spPr>
          <a:xfrm>
            <a:off x="6527500" y="1477275"/>
            <a:ext cx="1845900" cy="4002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a:solidFill>
                  <a:schemeClr val="lt1"/>
                </a:solidFill>
                <a:latin typeface="Lato"/>
                <a:ea typeface="Lato"/>
                <a:cs typeface="Lato"/>
                <a:sym typeface="Lato"/>
              </a:rPr>
              <a:t>Instructions at Front</a:t>
            </a:r>
            <a:endParaRPr b="1">
              <a:solidFill>
                <a:schemeClr val="lt1"/>
              </a:solidFill>
              <a:latin typeface="Lato"/>
              <a:ea typeface="Lato"/>
              <a:cs typeface="Lato"/>
              <a:sym typeface="Lato"/>
            </a:endParaRPr>
          </a:p>
        </p:txBody>
      </p:sp>
      <p:sp>
        <p:nvSpPr>
          <p:cNvPr id="507" name="Google Shape;507;p36"/>
          <p:cNvSpPr txBox="1"/>
          <p:nvPr/>
        </p:nvSpPr>
        <p:spPr>
          <a:xfrm>
            <a:off x="6527500" y="2356075"/>
            <a:ext cx="1845900" cy="6156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300"/>
              </a:spcBef>
              <a:spcAft>
                <a:spcPts val="600"/>
              </a:spcAft>
              <a:buNone/>
            </a:pPr>
            <a:r>
              <a:rPr lang="en" b="1">
                <a:solidFill>
                  <a:schemeClr val="lt1"/>
                </a:solidFill>
                <a:latin typeface="Lato"/>
                <a:ea typeface="Lato"/>
                <a:cs typeface="Lato"/>
                <a:sym typeface="Lato"/>
              </a:rPr>
              <a:t>Instructions Embedded </a:t>
            </a:r>
            <a:endParaRPr b="1">
              <a:solidFill>
                <a:schemeClr val="lt1"/>
              </a:solidFill>
              <a:latin typeface="Lato"/>
              <a:ea typeface="Lato"/>
              <a:cs typeface="Lato"/>
              <a:sym typeface="Lato"/>
            </a:endParaRPr>
          </a:p>
        </p:txBody>
      </p:sp>
      <p:sp>
        <p:nvSpPr>
          <p:cNvPr id="505" name="Google Shape;505;p36"/>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7"/>
          <p:cNvSpPr txBox="1">
            <a:spLocks noGrp="1"/>
          </p:cNvSpPr>
          <p:nvPr>
            <p:ph type="title"/>
          </p:nvPr>
        </p:nvSpPr>
        <p:spPr>
          <a:xfrm>
            <a:off x="354375"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19677F"/>
                </a:solidFill>
              </a:rPr>
              <a:t>USAGov Email Outreach</a:t>
            </a:r>
            <a:endParaRPr>
              <a:solidFill>
                <a:srgbClr val="19677F"/>
              </a:solidFill>
            </a:endParaRPr>
          </a:p>
        </p:txBody>
      </p:sp>
      <p:pic>
        <p:nvPicPr>
          <p:cNvPr id="531" name="Google Shape;531;p37" descr="Screenshot of email including digital forms CTA at bottom of email" title="USAgov State Tax-Free Holiday Shopping Email"/>
          <p:cNvPicPr preferRelativeResize="0"/>
          <p:nvPr/>
        </p:nvPicPr>
        <p:blipFill>
          <a:blip r:embed="rId3">
            <a:alphaModFix/>
          </a:blip>
          <a:stretch>
            <a:fillRect/>
          </a:stretch>
        </p:blipFill>
        <p:spPr>
          <a:xfrm>
            <a:off x="516075" y="890975"/>
            <a:ext cx="2020351" cy="3772250"/>
          </a:xfrm>
          <a:prstGeom prst="rect">
            <a:avLst/>
          </a:prstGeom>
          <a:noFill/>
          <a:ln w="9525" cap="flat" cmpd="sng">
            <a:solidFill>
              <a:schemeClr val="lt2"/>
            </a:solidFill>
            <a:prstDash val="solid"/>
            <a:round/>
            <a:headEnd type="none" w="sm" len="sm"/>
            <a:tailEnd type="none" w="sm" len="sm"/>
          </a:ln>
        </p:spPr>
      </p:pic>
      <p:cxnSp>
        <p:nvCxnSpPr>
          <p:cNvPr id="533" name="Google Shape;533;p37">
            <a:extLst>
              <a:ext uri="{C183D7F6-B498-43B3-948B-1728B52AA6E4}">
                <adec:decorative xmlns:adec="http://schemas.microsoft.com/office/drawing/2017/decorative" val="1"/>
              </a:ext>
            </a:extLst>
          </p:cNvPr>
          <p:cNvCxnSpPr/>
          <p:nvPr/>
        </p:nvCxnSpPr>
        <p:spPr>
          <a:xfrm rot="10800000" flipH="1">
            <a:off x="2598725" y="3403012"/>
            <a:ext cx="1411800" cy="1115100"/>
          </a:xfrm>
          <a:prstGeom prst="straightConnector1">
            <a:avLst/>
          </a:prstGeom>
          <a:noFill/>
          <a:ln w="9525" cap="flat" cmpd="sng">
            <a:solidFill>
              <a:schemeClr val="dk2"/>
            </a:solidFill>
            <a:prstDash val="solid"/>
            <a:round/>
            <a:headEnd type="none" w="med" len="med"/>
            <a:tailEnd type="none" w="med" len="med"/>
          </a:ln>
        </p:spPr>
      </p:cxnSp>
      <p:sp>
        <p:nvSpPr>
          <p:cNvPr id="530" name="Google Shape;530;p37"/>
          <p:cNvSpPr txBox="1">
            <a:spLocks noGrp="1"/>
          </p:cNvSpPr>
          <p:nvPr>
            <p:ph type="body" idx="2"/>
          </p:nvPr>
        </p:nvSpPr>
        <p:spPr>
          <a:xfrm>
            <a:off x="4024500" y="1757025"/>
            <a:ext cx="4505100" cy="1000800"/>
          </a:xfrm>
          <a:prstGeom prst="rect">
            <a:avLst/>
          </a:prstGeom>
        </p:spPr>
        <p:txBody>
          <a:bodyPr spcFirstLastPara="1" wrap="square" lIns="91425" tIns="91425" rIns="91425" bIns="91425" anchor="t" anchorCtr="0">
            <a:noAutofit/>
          </a:bodyPr>
          <a:lstStyle/>
          <a:p>
            <a:pPr marL="0" lvl="0" indent="0" algn="l" rtl="0">
              <a:spcBef>
                <a:spcPts val="300"/>
              </a:spcBef>
              <a:spcAft>
                <a:spcPts val="600"/>
              </a:spcAft>
              <a:buNone/>
            </a:pPr>
            <a:r>
              <a:rPr lang="en" sz="1600" b="1"/>
              <a:t>Call to help improve digital forms added to bottom banner of 16 USAGov emails sent in July and August 2022</a:t>
            </a:r>
            <a:endParaRPr sz="1600" b="1"/>
          </a:p>
        </p:txBody>
      </p:sp>
      <p:pic>
        <p:nvPicPr>
          <p:cNvPr id="532" name="Google Shape;532;p37" descr="Help improve digital forms!&#10;&#10;Screenshot of call to action at bottom of email"/>
          <p:cNvPicPr preferRelativeResize="0"/>
          <p:nvPr/>
        </p:nvPicPr>
        <p:blipFill>
          <a:blip r:embed="rId4">
            <a:alphaModFix/>
          </a:blip>
          <a:stretch>
            <a:fillRect/>
          </a:stretch>
        </p:blipFill>
        <p:spPr>
          <a:xfrm>
            <a:off x="4072825" y="2757950"/>
            <a:ext cx="4456750" cy="1290125"/>
          </a:xfrm>
          <a:prstGeom prst="rect">
            <a:avLst/>
          </a:prstGeom>
          <a:noFill/>
          <a:ln>
            <a:noFill/>
          </a:ln>
        </p:spPr>
      </p:pic>
      <p:sp>
        <p:nvSpPr>
          <p:cNvPr id="529" name="Google Shape;529;p37">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8"/>
          <p:cNvSpPr txBox="1">
            <a:spLocks noGrp="1"/>
          </p:cNvSpPr>
          <p:nvPr>
            <p:ph type="title"/>
          </p:nvPr>
        </p:nvSpPr>
        <p:spPr>
          <a:xfrm>
            <a:off x="354375"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solidFill>
                  <a:srgbClr val="19677F"/>
                </a:solidFill>
              </a:rPr>
              <a:t>Outreach Performance </a:t>
            </a:r>
            <a:r>
              <a:rPr lang="en" dirty="0">
                <a:solidFill>
                  <a:schemeClr val="bg1"/>
                </a:solidFill>
              </a:rPr>
              <a:t>1</a:t>
            </a:r>
            <a:endParaRPr dirty="0">
              <a:solidFill>
                <a:schemeClr val="bg1"/>
              </a:solidFill>
            </a:endParaRPr>
          </a:p>
        </p:txBody>
      </p:sp>
      <p:sp>
        <p:nvSpPr>
          <p:cNvPr id="540" name="Google Shape;540;p38">
            <a:extLst>
              <a:ext uri="{C183D7F6-B498-43B3-948B-1728B52AA6E4}">
                <adec:decorative xmlns:adec="http://schemas.microsoft.com/office/drawing/2017/decorative" val="1"/>
              </a:ext>
            </a:extLst>
          </p:cNvPr>
          <p:cNvSpPr/>
          <p:nvPr/>
        </p:nvSpPr>
        <p:spPr>
          <a:xfrm>
            <a:off x="2752825" y="1638225"/>
            <a:ext cx="1811100" cy="19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a:extLst>
              <a:ext uri="{C183D7F6-B498-43B3-948B-1728B52AA6E4}">
                <adec:decorative xmlns:adec="http://schemas.microsoft.com/office/drawing/2017/decorative" val="1"/>
              </a:ext>
            </a:extLst>
          </p:cNvPr>
          <p:cNvSpPr/>
          <p:nvPr/>
        </p:nvSpPr>
        <p:spPr>
          <a:xfrm>
            <a:off x="396875" y="1893700"/>
            <a:ext cx="1767000" cy="16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a:extLst>
              <a:ext uri="{C183D7F6-B498-43B3-948B-1728B52AA6E4}">
                <adec:decorative xmlns:adec="http://schemas.microsoft.com/office/drawing/2017/decorative" val="1"/>
              </a:ext>
            </a:extLst>
          </p:cNvPr>
          <p:cNvSpPr/>
          <p:nvPr/>
        </p:nvSpPr>
        <p:spPr>
          <a:xfrm>
            <a:off x="1867125" y="2109400"/>
            <a:ext cx="721500" cy="11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txBox="1">
            <a:spLocks noGrp="1"/>
          </p:cNvSpPr>
          <p:nvPr>
            <p:ph type="body" idx="2"/>
          </p:nvPr>
        </p:nvSpPr>
        <p:spPr>
          <a:xfrm>
            <a:off x="354375" y="1107500"/>
            <a:ext cx="2494500" cy="3405900"/>
          </a:xfrm>
          <a:prstGeom prst="rect">
            <a:avLst/>
          </a:prstGeom>
        </p:spPr>
        <p:txBody>
          <a:bodyPr spcFirstLastPara="1" wrap="square" lIns="91425" tIns="91425" rIns="91425" bIns="91425" anchor="t" anchorCtr="0">
            <a:noAutofit/>
          </a:bodyPr>
          <a:lstStyle/>
          <a:p>
            <a:pPr marL="0" lvl="0" indent="0" algn="l" rtl="0">
              <a:lnSpc>
                <a:spcPct val="110000"/>
              </a:lnSpc>
              <a:spcBef>
                <a:spcPts val="300"/>
              </a:spcBef>
              <a:spcAft>
                <a:spcPts val="0"/>
              </a:spcAft>
              <a:buClr>
                <a:schemeClr val="dk1"/>
              </a:buClr>
              <a:buSzPts val="1100"/>
              <a:buFont typeface="Arial"/>
              <a:buNone/>
            </a:pPr>
            <a:r>
              <a:rPr lang="en" sz="1700" b="1">
                <a:solidFill>
                  <a:srgbClr val="156B5C"/>
                </a:solidFill>
              </a:rPr>
              <a:t>Who did we reach? </a:t>
            </a:r>
            <a:endParaRPr sz="1700" b="1">
              <a:solidFill>
                <a:srgbClr val="156B5C"/>
              </a:solidFill>
            </a:endParaRPr>
          </a:p>
          <a:p>
            <a:pPr marL="457200" lvl="0" indent="-273050" algn="l" rtl="0">
              <a:lnSpc>
                <a:spcPct val="110000"/>
              </a:lnSpc>
              <a:spcBef>
                <a:spcPts val="600"/>
              </a:spcBef>
              <a:spcAft>
                <a:spcPts val="0"/>
              </a:spcAft>
              <a:buSzPts val="700"/>
              <a:buChar char="●"/>
            </a:pPr>
            <a:r>
              <a:rPr lang="en" sz="1500"/>
              <a:t>621,786 impressions</a:t>
            </a:r>
            <a:endParaRPr sz="1500"/>
          </a:p>
          <a:p>
            <a:pPr marL="457200" lvl="0" indent="-273050" algn="l" rtl="0">
              <a:lnSpc>
                <a:spcPct val="110000"/>
              </a:lnSpc>
              <a:spcBef>
                <a:spcPts val="600"/>
              </a:spcBef>
              <a:spcAft>
                <a:spcPts val="0"/>
              </a:spcAft>
              <a:buSzPts val="700"/>
              <a:buChar char="●"/>
            </a:pPr>
            <a:r>
              <a:rPr lang="en" sz="1500"/>
              <a:t>5,423 clicks</a:t>
            </a:r>
            <a:endParaRPr sz="1500"/>
          </a:p>
          <a:p>
            <a:pPr marL="457200" lvl="0" indent="-273050" algn="l" rtl="0">
              <a:lnSpc>
                <a:spcPct val="110000"/>
              </a:lnSpc>
              <a:spcBef>
                <a:spcPts val="600"/>
              </a:spcBef>
              <a:spcAft>
                <a:spcPts val="0"/>
              </a:spcAft>
              <a:buSzPts val="700"/>
              <a:buChar char="●"/>
            </a:pPr>
            <a:r>
              <a:rPr lang="en" sz="1500"/>
              <a:t>3,462 sessions</a:t>
            </a:r>
            <a:endParaRPr sz="1500"/>
          </a:p>
          <a:p>
            <a:pPr marL="0" lvl="0" indent="0" algn="l" rtl="0">
              <a:lnSpc>
                <a:spcPct val="110000"/>
              </a:lnSpc>
              <a:spcBef>
                <a:spcPts val="600"/>
              </a:spcBef>
              <a:spcAft>
                <a:spcPts val="0"/>
              </a:spcAft>
              <a:buClr>
                <a:schemeClr val="dk1"/>
              </a:buClr>
              <a:buSzPts val="1100"/>
              <a:buFont typeface="Arial"/>
              <a:buNone/>
            </a:pPr>
            <a:r>
              <a:rPr lang="en" sz="1700" b="1">
                <a:solidFill>
                  <a:srgbClr val="156B5C"/>
                </a:solidFill>
              </a:rPr>
              <a:t>Outreach Funnel</a:t>
            </a:r>
            <a:endParaRPr sz="1700"/>
          </a:p>
          <a:p>
            <a:pPr marL="457200" lvl="0" indent="-273050" algn="l" rtl="0">
              <a:lnSpc>
                <a:spcPct val="110000"/>
              </a:lnSpc>
              <a:spcBef>
                <a:spcPts val="600"/>
              </a:spcBef>
              <a:spcAft>
                <a:spcPts val="0"/>
              </a:spcAft>
              <a:buSzPts val="700"/>
              <a:buChar char="●"/>
            </a:pPr>
            <a:r>
              <a:rPr lang="en" sz="1500"/>
              <a:t>0.9% of impressions yielded clicks</a:t>
            </a:r>
            <a:endParaRPr sz="1500"/>
          </a:p>
          <a:p>
            <a:pPr marL="457200" lvl="0" indent="-273050" algn="l" rtl="0">
              <a:lnSpc>
                <a:spcPct val="110000"/>
              </a:lnSpc>
              <a:spcBef>
                <a:spcPts val="600"/>
              </a:spcBef>
              <a:spcAft>
                <a:spcPts val="600"/>
              </a:spcAft>
              <a:buSzPts val="700"/>
              <a:buChar char="●"/>
            </a:pPr>
            <a:r>
              <a:rPr lang="en" sz="1500"/>
              <a:t>0.5% of impressions yielded survey sessions</a:t>
            </a:r>
            <a:endParaRPr sz="1500"/>
          </a:p>
        </p:txBody>
      </p:sp>
      <p:pic>
        <p:nvPicPr>
          <p:cNvPr id="544" name="Google Shape;544;p38" descr="Total sessions during study period&#10;&#10;Bar chart showing total web sessions during digital forms study period. The # of session range from 10-350 over the date period of 7/18 to 8/22.  "/>
          <p:cNvPicPr preferRelativeResize="0"/>
          <p:nvPr/>
        </p:nvPicPr>
        <p:blipFill rotWithShape="1">
          <a:blip r:embed="rId3">
            <a:alphaModFix/>
          </a:blip>
          <a:srcRect l="1185" t="1419"/>
          <a:stretch/>
        </p:blipFill>
        <p:spPr>
          <a:xfrm>
            <a:off x="3337375" y="1148450"/>
            <a:ext cx="5349424" cy="2840924"/>
          </a:xfrm>
          <a:prstGeom prst="rect">
            <a:avLst/>
          </a:prstGeom>
          <a:noFill/>
          <a:ln>
            <a:noFill/>
          </a:ln>
        </p:spPr>
      </p:pic>
      <p:sp>
        <p:nvSpPr>
          <p:cNvPr id="539" name="Google Shape;539;p38">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9"/>
          <p:cNvSpPr txBox="1">
            <a:spLocks noGrp="1"/>
          </p:cNvSpPr>
          <p:nvPr>
            <p:ph type="title"/>
          </p:nvPr>
        </p:nvSpPr>
        <p:spPr>
          <a:xfrm>
            <a:off x="354375"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solidFill>
                  <a:srgbClr val="19677F"/>
                </a:solidFill>
              </a:rPr>
              <a:t>Outreach Performance </a:t>
            </a:r>
            <a:r>
              <a:rPr lang="en" dirty="0">
                <a:solidFill>
                  <a:schemeClr val="bg1"/>
                </a:solidFill>
              </a:rPr>
              <a:t>2</a:t>
            </a:r>
            <a:endParaRPr dirty="0">
              <a:solidFill>
                <a:schemeClr val="bg1"/>
              </a:solidFill>
            </a:endParaRPr>
          </a:p>
        </p:txBody>
      </p:sp>
      <p:sp>
        <p:nvSpPr>
          <p:cNvPr id="551" name="Google Shape;551;p39">
            <a:extLst>
              <a:ext uri="{C183D7F6-B498-43B3-948B-1728B52AA6E4}">
                <adec:decorative xmlns:adec="http://schemas.microsoft.com/office/drawing/2017/decorative" val="1"/>
              </a:ext>
            </a:extLst>
          </p:cNvPr>
          <p:cNvSpPr/>
          <p:nvPr/>
        </p:nvSpPr>
        <p:spPr>
          <a:xfrm>
            <a:off x="2752825" y="1638225"/>
            <a:ext cx="1811100" cy="19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a:extLst>
              <a:ext uri="{C183D7F6-B498-43B3-948B-1728B52AA6E4}">
                <adec:decorative xmlns:adec="http://schemas.microsoft.com/office/drawing/2017/decorative" val="1"/>
              </a:ext>
            </a:extLst>
          </p:cNvPr>
          <p:cNvSpPr/>
          <p:nvPr/>
        </p:nvSpPr>
        <p:spPr>
          <a:xfrm>
            <a:off x="396875" y="1893700"/>
            <a:ext cx="1767000" cy="16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a:extLst>
              <a:ext uri="{C183D7F6-B498-43B3-948B-1728B52AA6E4}">
                <adec:decorative xmlns:adec="http://schemas.microsoft.com/office/drawing/2017/decorative" val="1"/>
              </a:ext>
            </a:extLst>
          </p:cNvPr>
          <p:cNvSpPr/>
          <p:nvPr/>
        </p:nvSpPr>
        <p:spPr>
          <a:xfrm>
            <a:off x="1867125" y="2109400"/>
            <a:ext cx="721500" cy="11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txBox="1">
            <a:spLocks noGrp="1"/>
          </p:cNvSpPr>
          <p:nvPr>
            <p:ph type="body" idx="2"/>
          </p:nvPr>
        </p:nvSpPr>
        <p:spPr>
          <a:xfrm>
            <a:off x="354375" y="1107500"/>
            <a:ext cx="2494500" cy="3405900"/>
          </a:xfrm>
          <a:prstGeom prst="rect">
            <a:avLst/>
          </a:prstGeom>
        </p:spPr>
        <p:txBody>
          <a:bodyPr spcFirstLastPara="1" wrap="square" lIns="91425" tIns="91425" rIns="91425" bIns="91425" anchor="t" anchorCtr="0">
            <a:noAutofit/>
          </a:bodyPr>
          <a:lstStyle/>
          <a:p>
            <a:pPr marL="0" lvl="0" indent="0" algn="l" rtl="0">
              <a:lnSpc>
                <a:spcPct val="110000"/>
              </a:lnSpc>
              <a:spcBef>
                <a:spcPts val="300"/>
              </a:spcBef>
              <a:spcAft>
                <a:spcPts val="0"/>
              </a:spcAft>
              <a:buClr>
                <a:schemeClr val="dk1"/>
              </a:buClr>
              <a:buSzPts val="1100"/>
              <a:buFont typeface="Arial"/>
              <a:buNone/>
            </a:pPr>
            <a:r>
              <a:rPr lang="en" sz="1700" b="1" dirty="0">
                <a:solidFill>
                  <a:srgbClr val="156B5C"/>
                </a:solidFill>
              </a:rPr>
              <a:t>Outreach by Source</a:t>
            </a:r>
            <a:endParaRPr sz="1700" b="1" dirty="0">
              <a:solidFill>
                <a:srgbClr val="156B5C"/>
              </a:solidFill>
            </a:endParaRPr>
          </a:p>
          <a:p>
            <a:pPr marL="457200" lvl="0" indent="-273050" algn="l" rtl="0">
              <a:lnSpc>
                <a:spcPct val="110000"/>
              </a:lnSpc>
              <a:spcBef>
                <a:spcPts val="600"/>
              </a:spcBef>
              <a:spcAft>
                <a:spcPts val="0"/>
              </a:spcAft>
              <a:buSzPts val="700"/>
              <a:buChar char="●"/>
            </a:pPr>
            <a:r>
              <a:rPr lang="en" sz="1500" dirty="0"/>
              <a:t>Average daily clicks  ranges from 15 - 231.</a:t>
            </a:r>
            <a:endParaRPr sz="1500" dirty="0"/>
          </a:p>
          <a:p>
            <a:pPr marL="457200" lvl="0" indent="-273050" algn="l" rtl="0">
              <a:lnSpc>
                <a:spcPct val="110000"/>
              </a:lnSpc>
              <a:spcBef>
                <a:spcPts val="600"/>
              </a:spcBef>
              <a:spcAft>
                <a:spcPts val="600"/>
              </a:spcAft>
              <a:buSzPts val="700"/>
              <a:buChar char="●"/>
            </a:pPr>
            <a:r>
              <a:rPr lang="en" sz="1500" dirty="0"/>
              <a:t>Each day of displaying a website banner yielded fewer clicks than each email campaign we sent.</a:t>
            </a:r>
            <a:endParaRPr sz="1500" dirty="0"/>
          </a:p>
        </p:txBody>
      </p:sp>
      <p:pic>
        <p:nvPicPr>
          <p:cNvPr id="555" name="Google Shape;555;p39" descr="Clicks per day&#10;&#10;Bar chart showing average daily clicks per day by campaign type during digital forms study. The # of clicks per campaign decrease from GSA at 231 clicks, to OES at 178, USAGov at 131, GSA.gov/Forms at 89, and Challenge.gov at 15. The GSA, OES, and USAGov campaigns were email campaigns; the GSA.gov/Forms and Challenge.gov campaigns were website campaigns. "/>
          <p:cNvPicPr preferRelativeResize="0"/>
          <p:nvPr/>
        </p:nvPicPr>
        <p:blipFill rotWithShape="1">
          <a:blip r:embed="rId3">
            <a:alphaModFix/>
          </a:blip>
          <a:srcRect l="808" t="1516" r="571"/>
          <a:stretch/>
        </p:blipFill>
        <p:spPr>
          <a:xfrm>
            <a:off x="3317750" y="1158275"/>
            <a:ext cx="5369124" cy="2871275"/>
          </a:xfrm>
          <a:prstGeom prst="rect">
            <a:avLst/>
          </a:prstGeom>
          <a:noFill/>
          <a:ln>
            <a:noFill/>
          </a:ln>
        </p:spPr>
      </p:pic>
      <p:sp>
        <p:nvSpPr>
          <p:cNvPr id="550" name="Google Shape;550;p39">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0"/>
          <p:cNvSpPr txBox="1">
            <a:spLocks noGrp="1"/>
          </p:cNvSpPr>
          <p:nvPr>
            <p:ph type="title"/>
          </p:nvPr>
        </p:nvSpPr>
        <p:spPr>
          <a:xfrm>
            <a:off x="354350"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19677F"/>
                </a:solidFill>
              </a:rPr>
              <a:t>What did we learn?</a:t>
            </a:r>
            <a:endParaRPr>
              <a:solidFill>
                <a:srgbClr val="19677F"/>
              </a:solidFill>
            </a:endParaRPr>
          </a:p>
        </p:txBody>
      </p:sp>
      <p:sp>
        <p:nvSpPr>
          <p:cNvPr id="561" name="Google Shape;561;p40">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28</a:t>
            </a:fld>
            <a:endParaRPr/>
          </a:p>
        </p:txBody>
      </p:sp>
      <p:sp>
        <p:nvSpPr>
          <p:cNvPr id="562" name="Google Shape;562;p40"/>
          <p:cNvSpPr txBox="1">
            <a:spLocks noGrp="1"/>
          </p:cNvSpPr>
          <p:nvPr>
            <p:ph type="body" idx="1"/>
          </p:nvPr>
        </p:nvSpPr>
        <p:spPr>
          <a:xfrm>
            <a:off x="354300" y="1109525"/>
            <a:ext cx="8332500" cy="3475500"/>
          </a:xfrm>
          <a:prstGeom prst="rect">
            <a:avLst/>
          </a:prstGeom>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r>
              <a:rPr lang="en" b="1">
                <a:solidFill>
                  <a:srgbClr val="156B5C"/>
                </a:solidFill>
              </a:rPr>
              <a:t>What did we learn from the evaluation?</a:t>
            </a:r>
            <a:endParaRPr sz="1600">
              <a:highlight>
                <a:srgbClr val="FFFFFF"/>
              </a:highlight>
            </a:endParaRPr>
          </a:p>
          <a:p>
            <a:pPr marL="457200" lvl="0" indent="-279400" algn="l" rtl="0">
              <a:lnSpc>
                <a:spcPct val="110000"/>
              </a:lnSpc>
              <a:spcBef>
                <a:spcPts val="600"/>
              </a:spcBef>
              <a:spcAft>
                <a:spcPts val="0"/>
              </a:spcAft>
              <a:buSzPts val="800"/>
              <a:buChar char="●"/>
            </a:pPr>
            <a:r>
              <a:rPr lang="en" sz="1600">
                <a:highlight>
                  <a:srgbClr val="FFFFFF"/>
                </a:highlight>
              </a:rPr>
              <a:t>Where instructions are placed impacts form submission. </a:t>
            </a:r>
            <a:endParaRPr sz="1600">
              <a:highlight>
                <a:srgbClr val="FFFFFF"/>
              </a:highlight>
            </a:endParaRPr>
          </a:p>
          <a:p>
            <a:pPr marL="457200" lvl="0" indent="0" algn="l" rtl="0">
              <a:lnSpc>
                <a:spcPct val="110000"/>
              </a:lnSpc>
              <a:spcBef>
                <a:spcPts val="600"/>
              </a:spcBef>
              <a:spcAft>
                <a:spcPts val="0"/>
              </a:spcAft>
              <a:buNone/>
            </a:pPr>
            <a:endParaRPr sz="1600">
              <a:highlight>
                <a:srgbClr val="FFFFFF"/>
              </a:highlight>
            </a:endParaRPr>
          </a:p>
          <a:p>
            <a:pPr marL="0" lvl="0" indent="0" algn="l" rtl="0">
              <a:lnSpc>
                <a:spcPct val="110000"/>
              </a:lnSpc>
              <a:spcBef>
                <a:spcPts val="600"/>
              </a:spcBef>
              <a:spcAft>
                <a:spcPts val="0"/>
              </a:spcAft>
              <a:buNone/>
            </a:pPr>
            <a:r>
              <a:rPr lang="en" b="1">
                <a:solidFill>
                  <a:srgbClr val="156B5C"/>
                </a:solidFill>
              </a:rPr>
              <a:t>What did we learn about outreach? </a:t>
            </a:r>
            <a:endParaRPr b="1">
              <a:solidFill>
                <a:srgbClr val="156B5C"/>
              </a:solidFill>
            </a:endParaRPr>
          </a:p>
          <a:p>
            <a:pPr marL="457200" lvl="0" indent="-279400" algn="l" rtl="0">
              <a:lnSpc>
                <a:spcPct val="110000"/>
              </a:lnSpc>
              <a:spcBef>
                <a:spcPts val="600"/>
              </a:spcBef>
              <a:spcAft>
                <a:spcPts val="0"/>
              </a:spcAft>
              <a:buSzPts val="800"/>
              <a:buChar char="●"/>
            </a:pPr>
            <a:r>
              <a:rPr lang="en" sz="1600">
                <a:highlight>
                  <a:schemeClr val="lt1"/>
                </a:highlight>
              </a:rPr>
              <a:t>First of its kind in the federal government that brought together multiple GSA offices and the American public.</a:t>
            </a:r>
            <a:endParaRPr sz="1600">
              <a:highlight>
                <a:schemeClr val="lt1"/>
              </a:highlight>
            </a:endParaRPr>
          </a:p>
          <a:p>
            <a:pPr marL="457200" lvl="0" indent="-279400" algn="l" rtl="0">
              <a:lnSpc>
                <a:spcPct val="110000"/>
              </a:lnSpc>
              <a:spcBef>
                <a:spcPts val="600"/>
              </a:spcBef>
              <a:spcAft>
                <a:spcPts val="0"/>
              </a:spcAft>
              <a:buSzPts val="800"/>
              <a:buChar char="●"/>
            </a:pPr>
            <a:r>
              <a:rPr lang="en" sz="1600">
                <a:highlight>
                  <a:schemeClr val="lt1"/>
                </a:highlight>
              </a:rPr>
              <a:t>The American public is interested in improving federal forms. </a:t>
            </a:r>
            <a:endParaRPr sz="1600">
              <a:highlight>
                <a:schemeClr val="lt1"/>
              </a:highlight>
            </a:endParaRPr>
          </a:p>
          <a:p>
            <a:pPr marL="457200" lvl="0" indent="-279400" algn="l" rtl="0">
              <a:lnSpc>
                <a:spcPct val="110000"/>
              </a:lnSpc>
              <a:spcBef>
                <a:spcPts val="600"/>
              </a:spcBef>
              <a:spcAft>
                <a:spcPts val="0"/>
              </a:spcAft>
              <a:buSzPts val="800"/>
              <a:buChar char="●"/>
            </a:pPr>
            <a:r>
              <a:rPr lang="en" sz="1600">
                <a:highlight>
                  <a:schemeClr val="lt1"/>
                </a:highlight>
              </a:rPr>
              <a:t>Low-cost, general outreach through federal websites, ongoing email campaigns, and social media generates an adequate sample of users. </a:t>
            </a:r>
            <a:endParaRPr sz="1600">
              <a:highlight>
                <a:schemeClr val="lt1"/>
              </a:highlight>
            </a:endParaRPr>
          </a:p>
          <a:p>
            <a:pPr marL="457200" lvl="0" indent="-279400" algn="l" rtl="0">
              <a:lnSpc>
                <a:spcPct val="110000"/>
              </a:lnSpc>
              <a:spcBef>
                <a:spcPts val="600"/>
              </a:spcBef>
              <a:spcAft>
                <a:spcPts val="600"/>
              </a:spcAft>
              <a:buSzPts val="800"/>
              <a:buChar char="●"/>
            </a:pPr>
            <a:r>
              <a:rPr lang="en" sz="1600">
                <a:highlight>
                  <a:schemeClr val="lt1"/>
                </a:highlight>
              </a:rPr>
              <a:t>Outreach campaigns may need to last several weeks to generate a meaningful sample. </a:t>
            </a:r>
            <a:endParaRPr sz="1600">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1"/>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Evaluation of a Form Change in the Field</a:t>
            </a:r>
            <a:endParaRPr/>
          </a:p>
        </p:txBody>
      </p:sp>
      <p:sp>
        <p:nvSpPr>
          <p:cNvPr id="2" name="Google Shape;436;p28">
            <a:extLst>
              <a:ext uri="{FF2B5EF4-FFF2-40B4-BE49-F238E27FC236}">
                <a16:creationId xmlns:a16="http://schemas.microsoft.com/office/drawing/2014/main" id="{BB2FBA36-53B0-EAFB-2AC7-00979C205F5F}"/>
              </a:ext>
              <a:ext uri="{C183D7F6-B498-43B3-948B-1728B52AA6E4}">
                <adec:decorative xmlns:adec="http://schemas.microsoft.com/office/drawing/2017/decorative" val="1"/>
              </a:ext>
            </a:extLst>
          </p:cNvPr>
          <p:cNvSpPr txBox="1">
            <a:spLocks/>
          </p:cNvSpPr>
          <p:nvPr/>
        </p:nvSpPr>
        <p:spPr>
          <a:xfrm>
            <a:off x="8138100" y="4663224"/>
            <a:ext cx="548700" cy="359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29</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9677F"/>
                </a:solidFill>
              </a:rPr>
              <a:t>Overview</a:t>
            </a:r>
            <a:endParaRPr>
              <a:solidFill>
                <a:srgbClr val="19677F"/>
              </a:solidFill>
            </a:endParaRPr>
          </a:p>
        </p:txBody>
      </p:sp>
      <p:graphicFrame>
        <p:nvGraphicFramePr>
          <p:cNvPr id="82" name="Google Shape;82;p15"/>
          <p:cNvGraphicFramePr/>
          <p:nvPr>
            <p:extLst>
              <p:ext uri="{D42A27DB-BD31-4B8C-83A1-F6EECF244321}">
                <p14:modId xmlns:p14="http://schemas.microsoft.com/office/powerpoint/2010/main" val="1402261200"/>
              </p:ext>
            </p:extLst>
          </p:nvPr>
        </p:nvGraphicFramePr>
        <p:xfrm>
          <a:off x="537950" y="1128431"/>
          <a:ext cx="6871475" cy="1887820"/>
        </p:xfrm>
        <a:graphic>
          <a:graphicData uri="http://schemas.openxmlformats.org/drawingml/2006/table">
            <a:tbl>
              <a:tblPr firstRow="1">
                <a:noFill/>
                <a:tableStyleId>{63EF43BC-F713-4EC3-AFB7-4E7ACA13E5F9}</a:tableStyleId>
              </a:tblPr>
              <a:tblGrid>
                <a:gridCol w="6871475">
                  <a:extLst>
                    <a:ext uri="{9D8B030D-6E8A-4147-A177-3AD203B41FA5}">
                      <a16:colId xmlns:a16="http://schemas.microsoft.com/office/drawing/2014/main" val="20000"/>
                    </a:ext>
                  </a:extLst>
                </a:gridCol>
              </a:tblGrid>
              <a:tr h="302150">
                <a:tc>
                  <a:txBody>
                    <a:bodyPr/>
                    <a:lstStyle/>
                    <a:p>
                      <a:pPr marL="0" lvl="0" indent="0" algn="l" rtl="0">
                        <a:spcBef>
                          <a:spcPts val="0"/>
                        </a:spcBef>
                        <a:spcAft>
                          <a:spcPts val="0"/>
                        </a:spcAft>
                        <a:buNone/>
                      </a:pPr>
                      <a:r>
                        <a:rPr lang="en" sz="1400" dirty="0">
                          <a:latin typeface="Lato"/>
                          <a:ea typeface="Lato"/>
                          <a:cs typeface="Lato"/>
                          <a:sym typeface="Lato"/>
                        </a:rPr>
                        <a:t>Office of Evaluation Sciences (OES) overview</a:t>
                      </a:r>
                      <a:endParaRPr sz="1400" dirty="0">
                        <a:latin typeface="Lato"/>
                        <a:ea typeface="Lato"/>
                        <a:cs typeface="Lato"/>
                        <a:sym typeface="Lato"/>
                      </a:endParaRPr>
                    </a:p>
                  </a:txBody>
                  <a:tcPr marL="91425" marR="91425" marT="68575" marB="68575" anchor="ctr">
                    <a:lnL w="9525" cap="flat" cmpd="sng">
                      <a:solidFill>
                        <a:srgbClr val="03CAB9">
                          <a:alpha val="0"/>
                        </a:srgbClr>
                      </a:solidFill>
                      <a:prstDash val="solid"/>
                      <a:round/>
                      <a:headEnd type="none" w="sm" len="sm"/>
                      <a:tailEnd type="none" w="sm" len="sm"/>
                    </a:lnL>
                    <a:lnR w="9525" cap="flat" cmpd="sng">
                      <a:noFill/>
                      <a:prstDash val="solid"/>
                      <a:round/>
                      <a:headEnd type="none" w="sm" len="sm"/>
                      <a:tailEnd type="none" w="sm" len="sm"/>
                    </a:lnR>
                    <a:lnT w="9525" cap="flat" cmpd="sng">
                      <a:solidFill>
                        <a:srgbClr val="03CAB9">
                          <a:alpha val="0"/>
                        </a:srgbClr>
                      </a:solidFill>
                      <a:prstDash val="solid"/>
                      <a:round/>
                      <a:headEnd type="none" w="sm" len="sm"/>
                      <a:tailEnd type="none" w="sm" len="sm"/>
                    </a:lnT>
                    <a:lnB w="9525" cap="flat" cmpd="sng">
                      <a:solidFill>
                        <a:srgbClr val="03CAB9"/>
                      </a:solidFill>
                      <a:prstDash val="solid"/>
                      <a:round/>
                      <a:headEnd type="none" w="sm" len="sm"/>
                      <a:tailEnd type="none" w="sm" len="sm"/>
                    </a:lnB>
                  </a:tcPr>
                </a:tc>
                <a:extLst>
                  <a:ext uri="{0D108BD9-81ED-4DB2-BD59-A6C34878D82A}">
                    <a16:rowId xmlns:a16="http://schemas.microsoft.com/office/drawing/2014/main" val="10000"/>
                  </a:ext>
                </a:extLst>
              </a:tr>
              <a:tr h="302150">
                <a:tc>
                  <a:txBody>
                    <a:bodyPr/>
                    <a:lstStyle/>
                    <a:p>
                      <a:pPr marL="0" lvl="0" indent="0" algn="l" rtl="0">
                        <a:spcBef>
                          <a:spcPts val="0"/>
                        </a:spcBef>
                        <a:spcAft>
                          <a:spcPts val="0"/>
                        </a:spcAft>
                        <a:buNone/>
                      </a:pPr>
                      <a:r>
                        <a:rPr lang="en" dirty="0">
                          <a:latin typeface="Lato"/>
                          <a:ea typeface="Lato"/>
                          <a:cs typeface="Lato"/>
                          <a:sym typeface="Lato"/>
                        </a:rPr>
                        <a:t>How to evaluate the impact of form changes</a:t>
                      </a:r>
                      <a:endParaRPr sz="1400" dirty="0">
                        <a:latin typeface="Lato"/>
                        <a:ea typeface="Lato"/>
                        <a:cs typeface="Lato"/>
                        <a:sym typeface="Lato"/>
                      </a:endParaRPr>
                    </a:p>
                  </a:txBody>
                  <a:tcPr marL="91425" marR="91425" marT="68575" marB="68575" anchor="ctr">
                    <a:lnL w="9525" cap="flat" cmpd="sng">
                      <a:solidFill>
                        <a:srgbClr val="03CAB9">
                          <a:alpha val="0"/>
                        </a:srgbClr>
                      </a:solidFill>
                      <a:prstDash val="solid"/>
                      <a:round/>
                      <a:headEnd type="none" w="sm" len="sm"/>
                      <a:tailEnd type="none" w="sm" len="sm"/>
                    </a:lnL>
                    <a:lnR w="12700" cap="flat" cmpd="sng" algn="ctr">
                      <a:noFill/>
                      <a:prstDash val="solid"/>
                      <a:round/>
                      <a:headEnd type="none" w="med" len="med"/>
                      <a:tailEnd type="none" w="med" len="med"/>
                    </a:lnR>
                    <a:lnT w="9525" cap="flat" cmpd="sng">
                      <a:solidFill>
                        <a:srgbClr val="03CAB9"/>
                      </a:solidFill>
                      <a:prstDash val="solid"/>
                      <a:round/>
                      <a:headEnd type="none" w="sm" len="sm"/>
                      <a:tailEnd type="none" w="sm" len="sm"/>
                    </a:lnT>
                    <a:lnB w="9525" cap="flat" cmpd="sng">
                      <a:solidFill>
                        <a:srgbClr val="03CAB9"/>
                      </a:solidFill>
                      <a:prstDash val="solid"/>
                      <a:round/>
                      <a:headEnd type="none" w="sm" len="sm"/>
                      <a:tailEnd type="none" w="sm" len="sm"/>
                    </a:lnB>
                  </a:tcPr>
                </a:tc>
                <a:extLst>
                  <a:ext uri="{0D108BD9-81ED-4DB2-BD59-A6C34878D82A}">
                    <a16:rowId xmlns:a16="http://schemas.microsoft.com/office/drawing/2014/main" val="10001"/>
                  </a:ext>
                </a:extLst>
              </a:tr>
              <a:tr h="395600">
                <a:tc>
                  <a:txBody>
                    <a:bodyPr/>
                    <a:lstStyle/>
                    <a:p>
                      <a:pPr marL="0" lvl="0" indent="0" algn="l" rtl="0">
                        <a:spcBef>
                          <a:spcPts val="0"/>
                        </a:spcBef>
                        <a:spcAft>
                          <a:spcPts val="0"/>
                        </a:spcAft>
                        <a:buClr>
                          <a:schemeClr val="dk1"/>
                        </a:buClr>
                        <a:buSzPts val="1100"/>
                        <a:buFont typeface="Arial"/>
                        <a:buNone/>
                      </a:pPr>
                      <a:r>
                        <a:rPr lang="en" dirty="0">
                          <a:solidFill>
                            <a:schemeClr val="dk1"/>
                          </a:solidFill>
                          <a:latin typeface="Lato"/>
                          <a:ea typeface="Lato"/>
                          <a:cs typeface="Lato"/>
                          <a:sym typeface="Lato"/>
                        </a:rPr>
                        <a:t>Case study: Proof of concept evaluation with a model form</a:t>
                      </a:r>
                      <a:endParaRPr sz="1400" dirty="0">
                        <a:latin typeface="Lato"/>
                        <a:ea typeface="Lato"/>
                        <a:cs typeface="Lato"/>
                        <a:sym typeface="Lato"/>
                      </a:endParaRPr>
                    </a:p>
                  </a:txBody>
                  <a:tcPr marL="91425" marR="91425" marT="68575" marB="68575" anchor="ctr">
                    <a:lnL w="9525" cap="flat" cmpd="sng">
                      <a:solidFill>
                        <a:srgbClr val="03CAB9">
                          <a:alpha val="0"/>
                        </a:srgbClr>
                      </a:solidFill>
                      <a:prstDash val="solid"/>
                      <a:round/>
                      <a:headEnd type="none" w="sm" len="sm"/>
                      <a:tailEnd type="none" w="sm" len="sm"/>
                    </a:lnL>
                    <a:lnR w="12700" cap="flat" cmpd="sng" algn="ctr">
                      <a:noFill/>
                      <a:prstDash val="solid"/>
                      <a:round/>
                      <a:headEnd type="none" w="med" len="med"/>
                      <a:tailEnd type="none" w="med" len="med"/>
                    </a:lnR>
                    <a:lnT w="9525" cap="flat" cmpd="sng">
                      <a:solidFill>
                        <a:srgbClr val="03CAB9"/>
                      </a:solidFill>
                      <a:prstDash val="solid"/>
                      <a:round/>
                      <a:headEnd type="none" w="sm" len="sm"/>
                      <a:tailEnd type="none" w="sm" len="sm"/>
                    </a:lnT>
                    <a:lnB w="9525" cap="flat" cmpd="sng">
                      <a:solidFill>
                        <a:srgbClr val="03CAB9"/>
                      </a:solidFill>
                      <a:prstDash val="solid"/>
                      <a:round/>
                      <a:headEnd type="none" w="sm" len="sm"/>
                      <a:tailEnd type="none" w="sm" len="sm"/>
                    </a:lnB>
                  </a:tcPr>
                </a:tc>
                <a:extLst>
                  <a:ext uri="{0D108BD9-81ED-4DB2-BD59-A6C34878D82A}">
                    <a16:rowId xmlns:a16="http://schemas.microsoft.com/office/drawing/2014/main" val="10002"/>
                  </a:ext>
                </a:extLst>
              </a:tr>
              <a:tr h="395600">
                <a:tc>
                  <a:txBody>
                    <a:bodyPr/>
                    <a:lstStyle/>
                    <a:p>
                      <a:pPr marL="0" lvl="0" indent="0" algn="l" rtl="0">
                        <a:spcBef>
                          <a:spcPts val="0"/>
                        </a:spcBef>
                        <a:spcAft>
                          <a:spcPts val="0"/>
                        </a:spcAft>
                        <a:buNone/>
                      </a:pPr>
                      <a:r>
                        <a:rPr lang="en" dirty="0">
                          <a:solidFill>
                            <a:schemeClr val="dk1"/>
                          </a:solidFill>
                          <a:latin typeface="Lato"/>
                          <a:ea typeface="Lato"/>
                          <a:cs typeface="Lato"/>
                          <a:sym typeface="Lato"/>
                        </a:rPr>
                        <a:t>Case study: Evaluation of a form change in the field</a:t>
                      </a:r>
                      <a:endParaRPr sz="1400" dirty="0">
                        <a:latin typeface="Lato"/>
                        <a:ea typeface="Lato"/>
                        <a:cs typeface="Lato"/>
                        <a:sym typeface="Lato"/>
                      </a:endParaRPr>
                    </a:p>
                  </a:txBody>
                  <a:tcPr marL="91425" marR="91425" marT="68575" marB="68575" anchor="ctr">
                    <a:lnL w="9525" cap="flat" cmpd="sng">
                      <a:solidFill>
                        <a:srgbClr val="03CAB9">
                          <a:alpha val="0"/>
                        </a:srgbClr>
                      </a:solidFill>
                      <a:prstDash val="solid"/>
                      <a:round/>
                      <a:headEnd type="none" w="sm" len="sm"/>
                      <a:tailEnd type="none" w="sm" len="sm"/>
                    </a:lnL>
                    <a:lnR w="12700" cap="flat" cmpd="sng" algn="ctr">
                      <a:noFill/>
                      <a:prstDash val="solid"/>
                      <a:round/>
                      <a:headEnd type="none" w="med" len="med"/>
                      <a:tailEnd type="none" w="med" len="med"/>
                    </a:lnR>
                    <a:lnT w="9525" cap="flat" cmpd="sng">
                      <a:solidFill>
                        <a:srgbClr val="03CAB9"/>
                      </a:solidFill>
                      <a:prstDash val="solid"/>
                      <a:round/>
                      <a:headEnd type="none" w="sm" len="sm"/>
                      <a:tailEnd type="none" w="sm" len="sm"/>
                    </a:lnT>
                    <a:lnB w="9525" cap="flat" cmpd="sng">
                      <a:solidFill>
                        <a:srgbClr val="03CAB9"/>
                      </a:solidFill>
                      <a:prstDash val="solid"/>
                      <a:round/>
                      <a:headEnd type="none" w="sm" len="sm"/>
                      <a:tailEnd type="none" w="sm" len="sm"/>
                    </a:lnB>
                  </a:tcPr>
                </a:tc>
                <a:extLst>
                  <a:ext uri="{0D108BD9-81ED-4DB2-BD59-A6C34878D82A}">
                    <a16:rowId xmlns:a16="http://schemas.microsoft.com/office/drawing/2014/main" val="10003"/>
                  </a:ext>
                </a:extLst>
              </a:tr>
              <a:tr h="395600">
                <a:tc>
                  <a:txBody>
                    <a:bodyPr/>
                    <a:lstStyle/>
                    <a:p>
                      <a:pPr marL="0" lvl="0" indent="0" algn="l" rtl="0">
                        <a:spcBef>
                          <a:spcPts val="0"/>
                        </a:spcBef>
                        <a:spcAft>
                          <a:spcPts val="0"/>
                        </a:spcAft>
                        <a:buNone/>
                      </a:pPr>
                      <a:r>
                        <a:rPr lang="en" dirty="0">
                          <a:latin typeface="Lato"/>
                          <a:ea typeface="Lato"/>
                          <a:cs typeface="Lato"/>
                          <a:sym typeface="Lato"/>
                        </a:rPr>
                        <a:t>Takeaways and next steps in form evaluation</a:t>
                      </a:r>
                      <a:endParaRPr dirty="0">
                        <a:latin typeface="Lato"/>
                        <a:ea typeface="Lato"/>
                        <a:cs typeface="Lato"/>
                        <a:sym typeface="Lato"/>
                      </a:endParaRPr>
                    </a:p>
                  </a:txBody>
                  <a:tcPr marL="91425" marR="91425" marT="68575" marB="68575" anchor="ctr">
                    <a:lnL w="9525" cap="flat" cmpd="sng">
                      <a:solidFill>
                        <a:srgbClr val="03CAB9">
                          <a:alpha val="0"/>
                        </a:srgbClr>
                      </a:solidFill>
                      <a:prstDash val="solid"/>
                      <a:round/>
                      <a:headEnd type="none" w="sm" len="sm"/>
                      <a:tailEnd type="none" w="sm" len="sm"/>
                    </a:lnL>
                    <a:lnR w="12700" cap="flat" cmpd="sng" algn="ctr">
                      <a:noFill/>
                      <a:prstDash val="solid"/>
                      <a:round/>
                      <a:headEnd type="none" w="med" len="med"/>
                      <a:tailEnd type="none" w="med" len="med"/>
                    </a:lnR>
                    <a:lnT w="9525" cap="flat" cmpd="sng">
                      <a:solidFill>
                        <a:srgbClr val="03CAB9"/>
                      </a:solidFill>
                      <a:prstDash val="solid"/>
                      <a:round/>
                      <a:headEnd type="none" w="sm" len="sm"/>
                      <a:tailEnd type="none" w="sm" len="sm"/>
                    </a:lnT>
                    <a:lnB w="9525" cap="flat" cmpd="sng">
                      <a:solidFill>
                        <a:srgbClr val="03CAB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3" name="Google Shape;83;p15">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2"/>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accent2"/>
              </a:buClr>
              <a:buFont typeface="Lato"/>
              <a:buNone/>
            </a:pPr>
            <a:r>
              <a:rPr lang="en" sz="2500">
                <a:solidFill>
                  <a:srgbClr val="19677F"/>
                </a:solidFill>
              </a:rPr>
              <a:t>Reducing Self-Reporting Errors by IFF Form Users</a:t>
            </a:r>
            <a:endParaRPr sz="2500">
              <a:solidFill>
                <a:srgbClr val="19677F"/>
              </a:solidFill>
            </a:endParaRPr>
          </a:p>
        </p:txBody>
      </p:sp>
      <p:sp>
        <p:nvSpPr>
          <p:cNvPr id="573" name="Google Shape;573;p42"/>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30</a:t>
            </a:fld>
            <a:endParaRPr/>
          </a:p>
        </p:txBody>
      </p:sp>
      <p:sp>
        <p:nvSpPr>
          <p:cNvPr id="574" name="Google Shape;574;p42"/>
          <p:cNvSpPr txBox="1">
            <a:spLocks noGrp="1"/>
          </p:cNvSpPr>
          <p:nvPr>
            <p:ph type="body" idx="1"/>
          </p:nvPr>
        </p:nvSpPr>
        <p:spPr>
          <a:xfrm>
            <a:off x="354300" y="1109525"/>
            <a:ext cx="8332500" cy="3370800"/>
          </a:xfrm>
          <a:prstGeom prst="rect">
            <a:avLst/>
          </a:prstGeom>
        </p:spPr>
        <p:txBody>
          <a:bodyPr spcFirstLastPara="1" wrap="square" lIns="91425" tIns="91425" rIns="91425" bIns="91425" anchor="t" anchorCtr="0">
            <a:noAutofit/>
          </a:bodyPr>
          <a:lstStyle/>
          <a:p>
            <a:pPr marL="0" lvl="0" indent="0" algn="l" rtl="0">
              <a:lnSpc>
                <a:spcPct val="110000"/>
              </a:lnSpc>
              <a:spcBef>
                <a:spcPts val="300"/>
              </a:spcBef>
              <a:spcAft>
                <a:spcPts val="0"/>
              </a:spcAft>
              <a:buClr>
                <a:schemeClr val="dk1"/>
              </a:buClr>
              <a:buSzPts val="1100"/>
              <a:buFont typeface="Arial"/>
              <a:buNone/>
            </a:pPr>
            <a:r>
              <a:rPr lang="en" b="1">
                <a:solidFill>
                  <a:srgbClr val="156B5C"/>
                </a:solidFill>
              </a:rPr>
              <a:t>What was the challenge?</a:t>
            </a:r>
            <a:endParaRPr b="1">
              <a:solidFill>
                <a:srgbClr val="156B5C"/>
              </a:solidFill>
            </a:endParaRPr>
          </a:p>
          <a:p>
            <a:pPr marL="0" lvl="0" indent="0" algn="l" rtl="0">
              <a:lnSpc>
                <a:spcPct val="110000"/>
              </a:lnSpc>
              <a:spcBef>
                <a:spcPts val="600"/>
              </a:spcBef>
              <a:spcAft>
                <a:spcPts val="0"/>
              </a:spcAft>
              <a:buClr>
                <a:schemeClr val="dk1"/>
              </a:buClr>
              <a:buSzPts val="1100"/>
              <a:buFont typeface="Arial"/>
              <a:buNone/>
            </a:pPr>
            <a:r>
              <a:rPr lang="en" sz="1400"/>
              <a:t>Federal vendors making sales through the Federal Supply Schedules are required to pay a fee—the industrial funding fee (IFF)—that covers program operations costs. IFF payments owed are a fraction of the total sales made. To accurately determine how much vendors sold, and thus the correct IFF amount, the government </a:t>
            </a:r>
            <a:r>
              <a:rPr lang="en" sz="1400" b="1"/>
              <a:t>uses a website where vendors are asked to self-report the quantity of total sales</a:t>
            </a:r>
            <a:r>
              <a:rPr lang="en" sz="1400"/>
              <a:t>. </a:t>
            </a:r>
            <a:endParaRPr sz="1400"/>
          </a:p>
          <a:p>
            <a:pPr marL="0" lvl="0" indent="0" algn="l" rtl="0">
              <a:lnSpc>
                <a:spcPct val="110000"/>
              </a:lnSpc>
              <a:spcBef>
                <a:spcPts val="800"/>
              </a:spcBef>
              <a:spcAft>
                <a:spcPts val="0"/>
              </a:spcAft>
              <a:buClr>
                <a:schemeClr val="dk1"/>
              </a:buClr>
              <a:buSzPts val="1100"/>
              <a:buFont typeface="Arial"/>
              <a:buNone/>
            </a:pPr>
            <a:r>
              <a:rPr lang="en" b="1">
                <a:solidFill>
                  <a:srgbClr val="156B5C"/>
                </a:solidFill>
              </a:rPr>
              <a:t>What was the program change?</a:t>
            </a:r>
            <a:endParaRPr b="1">
              <a:solidFill>
                <a:srgbClr val="156B5C"/>
              </a:solidFill>
            </a:endParaRPr>
          </a:p>
          <a:p>
            <a:pPr marL="0" lvl="0" indent="0" algn="l" rtl="0">
              <a:lnSpc>
                <a:spcPct val="110000"/>
              </a:lnSpc>
              <a:spcBef>
                <a:spcPts val="600"/>
              </a:spcBef>
              <a:spcAft>
                <a:spcPts val="0"/>
              </a:spcAft>
              <a:buClr>
                <a:schemeClr val="dk1"/>
              </a:buClr>
              <a:buSzPts val="1100"/>
              <a:buFont typeface="Arial"/>
              <a:buNone/>
            </a:pPr>
            <a:r>
              <a:rPr lang="en" sz="1400"/>
              <a:t>At no material cost,</a:t>
            </a:r>
            <a:r>
              <a:rPr lang="en" sz="1400" b="1"/>
              <a:t> OES designed an electronic signature box </a:t>
            </a:r>
            <a:r>
              <a:rPr lang="en" sz="1400"/>
              <a:t>included at the beginning of GSA’s online reporting portal to promote vigilant and accurate self-reporting of sales and reduce errors.</a:t>
            </a:r>
            <a:endParaRPr sz="1400"/>
          </a:p>
          <a:p>
            <a:pPr marL="0" lvl="0" indent="0" algn="l" rtl="0">
              <a:lnSpc>
                <a:spcPct val="110000"/>
              </a:lnSpc>
              <a:spcBef>
                <a:spcPts val="800"/>
              </a:spcBef>
              <a:spcAft>
                <a:spcPts val="0"/>
              </a:spcAft>
              <a:buClr>
                <a:schemeClr val="dk1"/>
              </a:buClr>
              <a:buSzPts val="1100"/>
              <a:buFont typeface="Arial"/>
              <a:buNone/>
            </a:pPr>
            <a:r>
              <a:rPr lang="en" b="1">
                <a:solidFill>
                  <a:srgbClr val="156B5C"/>
                </a:solidFill>
              </a:rPr>
              <a:t>How did the evaluation work?</a:t>
            </a:r>
            <a:endParaRPr>
              <a:solidFill>
                <a:srgbClr val="156B5C"/>
              </a:solidFill>
            </a:endParaRPr>
          </a:p>
          <a:p>
            <a:pPr marL="0" lvl="0" indent="0" algn="l" rtl="0">
              <a:lnSpc>
                <a:spcPct val="110000"/>
              </a:lnSpc>
              <a:spcBef>
                <a:spcPts val="600"/>
              </a:spcBef>
              <a:spcAft>
                <a:spcPts val="600"/>
              </a:spcAft>
              <a:buNone/>
            </a:pPr>
            <a:r>
              <a:rPr lang="en" sz="1400" b="1"/>
              <a:t>Vendors were randomly assigned</a:t>
            </a:r>
            <a:r>
              <a:rPr lang="en" sz="1400"/>
              <a:t> to use one of two options: 1) the existing reporting system (control); or 2) a modified interface (treatment) with the redesigned electronic signature box.</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43"/>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solidFill>
                  <a:srgbClr val="19677F"/>
                </a:solidFill>
              </a:rPr>
              <a:t>Introducing a Confirmation Prompt at the Beginning of a Self-Report Form </a:t>
            </a:r>
            <a:r>
              <a:rPr lang="en" dirty="0">
                <a:solidFill>
                  <a:schemeClr val="bg1"/>
                </a:solidFill>
              </a:rPr>
              <a:t>1</a:t>
            </a:r>
            <a:endParaRPr dirty="0">
              <a:solidFill>
                <a:schemeClr val="bg1"/>
              </a:solidFill>
            </a:endParaRPr>
          </a:p>
        </p:txBody>
      </p:sp>
      <p:sp>
        <p:nvSpPr>
          <p:cNvPr id="581" name="Google Shape;581;p43"/>
          <p:cNvSpPr txBox="1">
            <a:spLocks noGrp="1"/>
          </p:cNvSpPr>
          <p:nvPr>
            <p:ph type="body" idx="1"/>
          </p:nvPr>
        </p:nvSpPr>
        <p:spPr>
          <a:xfrm>
            <a:off x="354300" y="1109525"/>
            <a:ext cx="8332500" cy="337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b="1">
                <a:solidFill>
                  <a:srgbClr val="156B5C"/>
                </a:solidFill>
              </a:rPr>
            </a:br>
            <a:r>
              <a:rPr lang="en" b="1">
                <a:solidFill>
                  <a:srgbClr val="156B5C"/>
                </a:solidFill>
              </a:rPr>
              <a:t>Existing electronic reporting system</a:t>
            </a:r>
            <a:endParaRPr b="1">
              <a:solidFill>
                <a:srgbClr val="156B5C"/>
              </a:solidFill>
            </a:endParaRPr>
          </a:p>
          <a:p>
            <a:pPr marL="0" lvl="0" indent="0" algn="l" rtl="0">
              <a:spcBef>
                <a:spcPts val="1000"/>
              </a:spcBef>
              <a:spcAft>
                <a:spcPts val="0"/>
              </a:spcAft>
              <a:buNone/>
            </a:pPr>
            <a:endParaRPr sz="1700"/>
          </a:p>
          <a:p>
            <a:pPr marL="0" lvl="0" indent="0" algn="l" rtl="0">
              <a:spcBef>
                <a:spcPts val="1000"/>
              </a:spcBef>
              <a:spcAft>
                <a:spcPts val="1000"/>
              </a:spcAft>
              <a:buClr>
                <a:schemeClr val="dk1"/>
              </a:buClr>
              <a:buSzPts val="1100"/>
              <a:buFont typeface="Arial"/>
              <a:buNone/>
            </a:pPr>
            <a:endParaRPr/>
          </a:p>
        </p:txBody>
      </p:sp>
      <p:pic>
        <p:nvPicPr>
          <p:cNvPr id="582" name="Google Shape;582;p43" descr="Existing electronic reporting system&#10;&#10;Screenshot of form with no prompt"/>
          <p:cNvPicPr preferRelativeResize="0"/>
          <p:nvPr/>
        </p:nvPicPr>
        <p:blipFill rotWithShape="1">
          <a:blip r:embed="rId3">
            <a:alphaModFix/>
          </a:blip>
          <a:srcRect l="870" t="9087" r="1281" b="6066"/>
          <a:stretch/>
        </p:blipFill>
        <p:spPr>
          <a:xfrm>
            <a:off x="457203" y="1869465"/>
            <a:ext cx="7077900" cy="1187100"/>
          </a:xfrm>
          <a:prstGeom prst="rect">
            <a:avLst/>
          </a:prstGeom>
          <a:solidFill>
            <a:srgbClr val="ECECEC"/>
          </a:solidFill>
          <a:ln w="9525" cap="sq" cmpd="sng">
            <a:solidFill>
              <a:srgbClr val="B7B7B7"/>
            </a:solidFill>
            <a:prstDash val="solid"/>
            <a:miter lim="8000"/>
            <a:headEnd type="none" w="sm" len="sm"/>
            <a:tailEnd type="none" w="sm" len="sm"/>
          </a:ln>
        </p:spPr>
      </p:pic>
      <p:sp>
        <p:nvSpPr>
          <p:cNvPr id="579" name="Google Shape;579;p43">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31</a:t>
            </a:fld>
            <a:endParaRPr sz="1000">
              <a:solidFill>
                <a:schemeClr val="dk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44"/>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solidFill>
                  <a:srgbClr val="19677F"/>
                </a:solidFill>
              </a:rPr>
              <a:t>Introducing a Confirmation Prompt at the Beginning of a Self-Report Form </a:t>
            </a:r>
            <a:r>
              <a:rPr lang="en" dirty="0">
                <a:solidFill>
                  <a:schemeClr val="bg1"/>
                </a:solidFill>
              </a:rPr>
              <a:t>2</a:t>
            </a:r>
            <a:endParaRPr dirty="0">
              <a:solidFill>
                <a:schemeClr val="bg1"/>
              </a:solidFill>
            </a:endParaRPr>
          </a:p>
        </p:txBody>
      </p:sp>
      <p:sp>
        <p:nvSpPr>
          <p:cNvPr id="589" name="Google Shape;589;p44"/>
          <p:cNvSpPr txBox="1">
            <a:spLocks noGrp="1"/>
          </p:cNvSpPr>
          <p:nvPr>
            <p:ph type="body" idx="1"/>
          </p:nvPr>
        </p:nvSpPr>
        <p:spPr>
          <a:xfrm>
            <a:off x="354300" y="1109525"/>
            <a:ext cx="8332500" cy="3370800"/>
          </a:xfrm>
          <a:prstGeom prst="rect">
            <a:avLst/>
          </a:prstGeom>
        </p:spPr>
        <p:txBody>
          <a:bodyPr spcFirstLastPara="1" wrap="square" lIns="91425" tIns="91425" rIns="91425" bIns="91425" anchor="t" anchorCtr="0">
            <a:noAutofit/>
          </a:bodyPr>
          <a:lstStyle/>
          <a:p>
            <a:pPr marL="0" lvl="0" indent="0" algn="l" rtl="0">
              <a:lnSpc>
                <a:spcPct val="100000"/>
              </a:lnSpc>
              <a:spcBef>
                <a:spcPts val="300"/>
              </a:spcBef>
              <a:spcAft>
                <a:spcPts val="0"/>
              </a:spcAft>
              <a:buClr>
                <a:schemeClr val="dk1"/>
              </a:buClr>
              <a:buSzPts val="1100"/>
              <a:buFont typeface="Arial"/>
              <a:buNone/>
            </a:pPr>
            <a:br>
              <a:rPr lang="en" sz="1700" b="1" dirty="0">
                <a:solidFill>
                  <a:srgbClr val="156B5C"/>
                </a:solidFill>
              </a:rPr>
            </a:br>
            <a:r>
              <a:rPr lang="en" sz="1700" b="1" dirty="0">
                <a:solidFill>
                  <a:srgbClr val="156B5C"/>
                </a:solidFill>
              </a:rPr>
              <a:t>Program change introduced a confirmation prompt at the beginning of the form:</a:t>
            </a:r>
            <a:endParaRPr sz="1700" b="1" dirty="0">
              <a:solidFill>
                <a:srgbClr val="156B5C"/>
              </a:solidFill>
            </a:endParaRPr>
          </a:p>
          <a:p>
            <a:pPr marL="0" lvl="0" indent="0" algn="l" rtl="0">
              <a:spcBef>
                <a:spcPts val="1000"/>
              </a:spcBef>
              <a:spcAft>
                <a:spcPts val="0"/>
              </a:spcAft>
              <a:buNone/>
            </a:pPr>
            <a:endParaRPr sz="1700" dirty="0"/>
          </a:p>
          <a:p>
            <a:pPr marL="0" lvl="0" indent="0" algn="l" rtl="0">
              <a:spcBef>
                <a:spcPts val="1000"/>
              </a:spcBef>
              <a:spcAft>
                <a:spcPts val="1000"/>
              </a:spcAft>
              <a:buClr>
                <a:schemeClr val="dk1"/>
              </a:buClr>
              <a:buSzPts val="1100"/>
              <a:buFont typeface="Arial"/>
              <a:buNone/>
            </a:pPr>
            <a:endParaRPr dirty="0"/>
          </a:p>
        </p:txBody>
      </p:sp>
      <p:grpSp>
        <p:nvGrpSpPr>
          <p:cNvPr id="590" name="Google Shape;590;p44" descr="Old self-report form used by federal vendors with the intervention change -- a signature box saying &quot;I promise that the information I am providing is true and accurate&quot; superimposed over the top"/>
          <p:cNvGrpSpPr/>
          <p:nvPr/>
        </p:nvGrpSpPr>
        <p:grpSpPr>
          <a:xfrm>
            <a:off x="457202" y="1804074"/>
            <a:ext cx="7197778" cy="1213110"/>
            <a:chOff x="973102" y="1529224"/>
            <a:chExt cx="7197778" cy="1213110"/>
          </a:xfrm>
        </p:grpSpPr>
        <p:grpSp>
          <p:nvGrpSpPr>
            <p:cNvPr id="591" name="Google Shape;591;p44"/>
            <p:cNvGrpSpPr/>
            <p:nvPr/>
          </p:nvGrpSpPr>
          <p:grpSpPr>
            <a:xfrm>
              <a:off x="973111" y="1529229"/>
              <a:ext cx="6127633" cy="658412"/>
              <a:chOff x="306600" y="1691603"/>
              <a:chExt cx="8601394" cy="1824867"/>
            </a:xfrm>
          </p:grpSpPr>
          <p:cxnSp>
            <p:nvCxnSpPr>
              <p:cNvPr id="592" name="Google Shape;592;p44"/>
              <p:cNvCxnSpPr/>
              <p:nvPr/>
            </p:nvCxnSpPr>
            <p:spPr>
              <a:xfrm rot="10800000">
                <a:off x="306600" y="1792296"/>
                <a:ext cx="303000" cy="787500"/>
              </a:xfrm>
              <a:prstGeom prst="straightConnector1">
                <a:avLst/>
              </a:prstGeom>
              <a:noFill/>
              <a:ln w="34925" cap="flat" cmpd="sng">
                <a:solidFill>
                  <a:srgbClr val="FA5646"/>
                </a:solidFill>
                <a:prstDash val="solid"/>
                <a:round/>
                <a:headEnd type="none" w="sm" len="sm"/>
                <a:tailEnd type="none" w="sm" len="sm"/>
              </a:ln>
            </p:spPr>
          </p:cxnSp>
          <p:cxnSp>
            <p:nvCxnSpPr>
              <p:cNvPr id="593" name="Google Shape;593;p44"/>
              <p:cNvCxnSpPr/>
              <p:nvPr/>
            </p:nvCxnSpPr>
            <p:spPr>
              <a:xfrm rot="10800000">
                <a:off x="318893" y="2173970"/>
                <a:ext cx="261600" cy="1342500"/>
              </a:xfrm>
              <a:prstGeom prst="straightConnector1">
                <a:avLst/>
              </a:prstGeom>
              <a:noFill/>
              <a:ln w="34925" cap="flat" cmpd="sng">
                <a:solidFill>
                  <a:srgbClr val="FA5646"/>
                </a:solidFill>
                <a:prstDash val="solid"/>
                <a:round/>
                <a:headEnd type="none" w="sm" len="sm"/>
                <a:tailEnd type="none" w="sm" len="sm"/>
              </a:ln>
            </p:spPr>
          </p:cxnSp>
          <p:cxnSp>
            <p:nvCxnSpPr>
              <p:cNvPr id="594" name="Google Shape;594;p44"/>
              <p:cNvCxnSpPr/>
              <p:nvPr/>
            </p:nvCxnSpPr>
            <p:spPr>
              <a:xfrm rot="10800000">
                <a:off x="3169894" y="1691603"/>
                <a:ext cx="5738100" cy="793500"/>
              </a:xfrm>
              <a:prstGeom prst="straightConnector1">
                <a:avLst/>
              </a:prstGeom>
              <a:noFill/>
              <a:ln w="34925" cap="flat" cmpd="sng">
                <a:solidFill>
                  <a:srgbClr val="FA5646"/>
                </a:solidFill>
                <a:prstDash val="solid"/>
                <a:round/>
                <a:headEnd type="none" w="sm" len="sm"/>
                <a:tailEnd type="none" w="sm" len="sm"/>
              </a:ln>
            </p:spPr>
          </p:cxnSp>
          <p:cxnSp>
            <p:nvCxnSpPr>
              <p:cNvPr id="595" name="Google Shape;595;p44"/>
              <p:cNvCxnSpPr/>
              <p:nvPr/>
            </p:nvCxnSpPr>
            <p:spPr>
              <a:xfrm rot="10800000">
                <a:off x="3172075" y="1787796"/>
                <a:ext cx="5726100" cy="1630200"/>
              </a:xfrm>
              <a:prstGeom prst="straightConnector1">
                <a:avLst/>
              </a:prstGeom>
              <a:noFill/>
              <a:ln w="34925" cap="flat" cmpd="sng">
                <a:solidFill>
                  <a:srgbClr val="FA5646"/>
                </a:solidFill>
                <a:prstDash val="solid"/>
                <a:round/>
                <a:headEnd type="none" w="sm" len="sm"/>
                <a:tailEnd type="none" w="sm" len="sm"/>
              </a:ln>
            </p:spPr>
          </p:cxnSp>
          <p:pic>
            <p:nvPicPr>
              <p:cNvPr id="596" name="Google Shape;596;p44"/>
              <p:cNvPicPr preferRelativeResize="0"/>
              <p:nvPr/>
            </p:nvPicPr>
            <p:blipFill rotWithShape="1">
              <a:blip r:embed="rId3">
                <a:alphaModFix/>
              </a:blip>
              <a:srcRect l="-436" r="58500" b="90909"/>
              <a:stretch/>
            </p:blipFill>
            <p:spPr>
              <a:xfrm>
                <a:off x="609600" y="2579796"/>
                <a:ext cx="8288700" cy="845400"/>
              </a:xfrm>
              <a:prstGeom prst="rect">
                <a:avLst/>
              </a:prstGeom>
              <a:solidFill>
                <a:srgbClr val="ECECEC"/>
              </a:solidFill>
              <a:ln w="47625" cap="sq" cmpd="sng">
                <a:solidFill>
                  <a:srgbClr val="FA5646"/>
                </a:solidFill>
                <a:prstDash val="solid"/>
                <a:miter lim="8000"/>
                <a:headEnd type="none" w="sm" len="sm"/>
                <a:tailEnd type="none" w="sm" len="sm"/>
              </a:ln>
            </p:spPr>
          </p:pic>
        </p:grpSp>
        <p:grpSp>
          <p:nvGrpSpPr>
            <p:cNvPr id="597" name="Google Shape;597;p44"/>
            <p:cNvGrpSpPr/>
            <p:nvPr/>
          </p:nvGrpSpPr>
          <p:grpSpPr>
            <a:xfrm>
              <a:off x="973102" y="1529224"/>
              <a:ext cx="7197778" cy="1213110"/>
              <a:chOff x="631647" y="5502029"/>
              <a:chExt cx="7824522" cy="1510346"/>
            </a:xfrm>
          </p:grpSpPr>
          <p:pic>
            <p:nvPicPr>
              <p:cNvPr id="598" name="Google Shape;598;p44"/>
              <p:cNvPicPr preferRelativeResize="0"/>
              <p:nvPr/>
            </p:nvPicPr>
            <p:blipFill rotWithShape="1">
              <a:blip r:embed="rId3">
                <a:alphaModFix/>
              </a:blip>
              <a:srcRect l="870" t="9087" r="1281" b="6066"/>
              <a:stretch/>
            </p:blipFill>
            <p:spPr>
              <a:xfrm>
                <a:off x="762069" y="5534575"/>
                <a:ext cx="7694100" cy="1477800"/>
              </a:xfrm>
              <a:prstGeom prst="rect">
                <a:avLst/>
              </a:prstGeom>
              <a:solidFill>
                <a:srgbClr val="ECECEC"/>
              </a:solidFill>
              <a:ln w="9525" cap="sq" cmpd="sng">
                <a:solidFill>
                  <a:srgbClr val="B7B7B7"/>
                </a:solidFill>
                <a:prstDash val="solid"/>
                <a:miter lim="8000"/>
                <a:headEnd type="none" w="sm" len="sm"/>
                <a:tailEnd type="none" w="sm" len="sm"/>
              </a:ln>
            </p:spPr>
          </p:pic>
          <p:grpSp>
            <p:nvGrpSpPr>
              <p:cNvPr id="599" name="Google Shape;599;p44"/>
              <p:cNvGrpSpPr/>
              <p:nvPr/>
            </p:nvGrpSpPr>
            <p:grpSpPr>
              <a:xfrm>
                <a:off x="631647" y="5502029"/>
                <a:ext cx="6660919" cy="819730"/>
                <a:chOff x="306600" y="1691603"/>
                <a:chExt cx="8601394" cy="1824867"/>
              </a:xfrm>
            </p:grpSpPr>
            <p:cxnSp>
              <p:nvCxnSpPr>
                <p:cNvPr id="600" name="Google Shape;600;p44"/>
                <p:cNvCxnSpPr/>
                <p:nvPr/>
              </p:nvCxnSpPr>
              <p:spPr>
                <a:xfrm rot="10800000">
                  <a:off x="306600" y="1792296"/>
                  <a:ext cx="303000" cy="787500"/>
                </a:xfrm>
                <a:prstGeom prst="straightConnector1">
                  <a:avLst/>
                </a:prstGeom>
                <a:noFill/>
                <a:ln w="34925" cap="flat" cmpd="sng">
                  <a:solidFill>
                    <a:srgbClr val="FA5646"/>
                  </a:solidFill>
                  <a:prstDash val="solid"/>
                  <a:round/>
                  <a:headEnd type="none" w="sm" len="sm"/>
                  <a:tailEnd type="none" w="sm" len="sm"/>
                </a:ln>
              </p:spPr>
            </p:cxnSp>
            <p:cxnSp>
              <p:nvCxnSpPr>
                <p:cNvPr id="601" name="Google Shape;601;p44"/>
                <p:cNvCxnSpPr/>
                <p:nvPr/>
              </p:nvCxnSpPr>
              <p:spPr>
                <a:xfrm rot="10800000">
                  <a:off x="318893" y="2173970"/>
                  <a:ext cx="261600" cy="1342500"/>
                </a:xfrm>
                <a:prstGeom prst="straightConnector1">
                  <a:avLst/>
                </a:prstGeom>
                <a:noFill/>
                <a:ln w="34925" cap="flat" cmpd="sng">
                  <a:solidFill>
                    <a:srgbClr val="FA5646"/>
                  </a:solidFill>
                  <a:prstDash val="solid"/>
                  <a:round/>
                  <a:headEnd type="none" w="sm" len="sm"/>
                  <a:tailEnd type="none" w="sm" len="sm"/>
                </a:ln>
              </p:spPr>
            </p:cxnSp>
            <p:cxnSp>
              <p:nvCxnSpPr>
                <p:cNvPr id="602" name="Google Shape;602;p44"/>
                <p:cNvCxnSpPr/>
                <p:nvPr/>
              </p:nvCxnSpPr>
              <p:spPr>
                <a:xfrm rot="10800000">
                  <a:off x="3169894" y="1691603"/>
                  <a:ext cx="5738100" cy="793500"/>
                </a:xfrm>
                <a:prstGeom prst="straightConnector1">
                  <a:avLst/>
                </a:prstGeom>
                <a:noFill/>
                <a:ln w="34925" cap="flat" cmpd="sng">
                  <a:solidFill>
                    <a:srgbClr val="FA5646"/>
                  </a:solidFill>
                  <a:prstDash val="solid"/>
                  <a:round/>
                  <a:headEnd type="none" w="sm" len="sm"/>
                  <a:tailEnd type="none" w="sm" len="sm"/>
                </a:ln>
              </p:spPr>
            </p:cxnSp>
            <p:cxnSp>
              <p:nvCxnSpPr>
                <p:cNvPr id="603" name="Google Shape;603;p44"/>
                <p:cNvCxnSpPr/>
                <p:nvPr/>
              </p:nvCxnSpPr>
              <p:spPr>
                <a:xfrm rot="10800000">
                  <a:off x="3172075" y="1787796"/>
                  <a:ext cx="5726100" cy="1630200"/>
                </a:xfrm>
                <a:prstGeom prst="straightConnector1">
                  <a:avLst/>
                </a:prstGeom>
                <a:noFill/>
                <a:ln w="34925" cap="flat" cmpd="sng">
                  <a:solidFill>
                    <a:srgbClr val="FA5646"/>
                  </a:solidFill>
                  <a:prstDash val="solid"/>
                  <a:round/>
                  <a:headEnd type="none" w="sm" len="sm"/>
                  <a:tailEnd type="none" w="sm" len="sm"/>
                </a:ln>
              </p:spPr>
            </p:cxnSp>
            <p:pic>
              <p:nvPicPr>
                <p:cNvPr id="604" name="Google Shape;604;p44"/>
                <p:cNvPicPr preferRelativeResize="0"/>
                <p:nvPr/>
              </p:nvPicPr>
              <p:blipFill rotWithShape="1">
                <a:blip r:embed="rId3">
                  <a:alphaModFix/>
                </a:blip>
                <a:srcRect l="-436" r="58500" b="90909"/>
                <a:stretch/>
              </p:blipFill>
              <p:spPr>
                <a:xfrm>
                  <a:off x="609600" y="2579796"/>
                  <a:ext cx="8288700" cy="845400"/>
                </a:xfrm>
                <a:prstGeom prst="rect">
                  <a:avLst/>
                </a:prstGeom>
                <a:solidFill>
                  <a:srgbClr val="ECECEC"/>
                </a:solidFill>
                <a:ln w="47625" cap="sq" cmpd="sng">
                  <a:solidFill>
                    <a:srgbClr val="FA5646"/>
                  </a:solidFill>
                  <a:prstDash val="solid"/>
                  <a:miter lim="8000"/>
                  <a:headEnd type="none" w="sm" len="sm"/>
                  <a:tailEnd type="none" w="sm" len="sm"/>
                </a:ln>
              </p:spPr>
            </p:pic>
          </p:grpSp>
        </p:grpSp>
      </p:grpSp>
      <p:sp>
        <p:nvSpPr>
          <p:cNvPr id="587" name="Google Shape;587;p44">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32</a:t>
            </a:fld>
            <a:endParaRPr sz="1000">
              <a:solidFill>
                <a:schemeClr val="dk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0" name="Google Shape;610;p45"/>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19677F"/>
                </a:solidFill>
              </a:rPr>
              <a:t>Introducing a Confirmation Prompt at the Beginning of a Self-Report Form</a:t>
            </a:r>
            <a:endParaRPr>
              <a:solidFill>
                <a:srgbClr val="19677F"/>
              </a:solidFill>
            </a:endParaRPr>
          </a:p>
        </p:txBody>
      </p:sp>
      <p:sp>
        <p:nvSpPr>
          <p:cNvPr id="611" name="Google Shape;611;p45"/>
          <p:cNvSpPr txBox="1">
            <a:spLocks noGrp="1"/>
          </p:cNvSpPr>
          <p:nvPr>
            <p:ph type="body" idx="1"/>
          </p:nvPr>
        </p:nvSpPr>
        <p:spPr>
          <a:xfrm>
            <a:off x="354300" y="1185725"/>
            <a:ext cx="8332500" cy="1734600"/>
          </a:xfrm>
          <a:prstGeom prst="rect">
            <a:avLst/>
          </a:prstGeom>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700" b="1">
                <a:solidFill>
                  <a:srgbClr val="156B5C"/>
                </a:solidFill>
              </a:rPr>
              <a:t>Program change introduced a confirmation prompt at the beginning of the form:</a:t>
            </a:r>
            <a:endParaRPr sz="1700" b="1">
              <a:solidFill>
                <a:srgbClr val="156B5C"/>
              </a:solidFill>
            </a:endParaRPr>
          </a:p>
          <a:p>
            <a:pPr marL="0" lvl="0" indent="0" algn="l" rtl="0">
              <a:spcBef>
                <a:spcPts val="1000"/>
              </a:spcBef>
              <a:spcAft>
                <a:spcPts val="0"/>
              </a:spcAft>
              <a:buNone/>
            </a:pPr>
            <a:endParaRPr sz="1700"/>
          </a:p>
          <a:p>
            <a:pPr marL="0" lvl="0" indent="0" algn="l" rtl="0">
              <a:spcBef>
                <a:spcPts val="1000"/>
              </a:spcBef>
              <a:spcAft>
                <a:spcPts val="1000"/>
              </a:spcAft>
              <a:buClr>
                <a:schemeClr val="dk1"/>
              </a:buClr>
              <a:buSzPts val="1100"/>
              <a:buFont typeface="Arial"/>
              <a:buNone/>
            </a:pPr>
            <a:endParaRPr/>
          </a:p>
        </p:txBody>
      </p:sp>
      <p:grpSp>
        <p:nvGrpSpPr>
          <p:cNvPr id="624" name="Google Shape;624;p45" descr="Image of the signature box added as part of the form change. The signature box says &quot;I promise that the information I am providing is true and accurate&quot; with a typed signature"/>
          <p:cNvGrpSpPr/>
          <p:nvPr/>
        </p:nvGrpSpPr>
        <p:grpSpPr>
          <a:xfrm>
            <a:off x="503136" y="1611479"/>
            <a:ext cx="6127633" cy="658412"/>
            <a:chOff x="306600" y="1691603"/>
            <a:chExt cx="8601394" cy="1824867"/>
          </a:xfrm>
        </p:grpSpPr>
        <p:cxnSp>
          <p:nvCxnSpPr>
            <p:cNvPr id="625" name="Google Shape;625;p45"/>
            <p:cNvCxnSpPr/>
            <p:nvPr/>
          </p:nvCxnSpPr>
          <p:spPr>
            <a:xfrm rot="10800000">
              <a:off x="306600" y="1792296"/>
              <a:ext cx="303000" cy="787500"/>
            </a:xfrm>
            <a:prstGeom prst="straightConnector1">
              <a:avLst/>
            </a:prstGeom>
            <a:noFill/>
            <a:ln w="34925" cap="flat" cmpd="sng">
              <a:solidFill>
                <a:srgbClr val="FA5646"/>
              </a:solidFill>
              <a:prstDash val="solid"/>
              <a:round/>
              <a:headEnd type="none" w="sm" len="sm"/>
              <a:tailEnd type="none" w="sm" len="sm"/>
            </a:ln>
          </p:spPr>
        </p:cxnSp>
        <p:cxnSp>
          <p:nvCxnSpPr>
            <p:cNvPr id="626" name="Google Shape;626;p45"/>
            <p:cNvCxnSpPr/>
            <p:nvPr/>
          </p:nvCxnSpPr>
          <p:spPr>
            <a:xfrm rot="10800000">
              <a:off x="318893" y="2173970"/>
              <a:ext cx="261600" cy="1342500"/>
            </a:xfrm>
            <a:prstGeom prst="straightConnector1">
              <a:avLst/>
            </a:prstGeom>
            <a:noFill/>
            <a:ln w="34925" cap="flat" cmpd="sng">
              <a:solidFill>
                <a:srgbClr val="FA5646"/>
              </a:solidFill>
              <a:prstDash val="solid"/>
              <a:round/>
              <a:headEnd type="none" w="sm" len="sm"/>
              <a:tailEnd type="none" w="sm" len="sm"/>
            </a:ln>
          </p:spPr>
        </p:cxnSp>
        <p:cxnSp>
          <p:nvCxnSpPr>
            <p:cNvPr id="627" name="Google Shape;627;p45"/>
            <p:cNvCxnSpPr/>
            <p:nvPr/>
          </p:nvCxnSpPr>
          <p:spPr>
            <a:xfrm rot="10800000">
              <a:off x="3169894" y="1691603"/>
              <a:ext cx="5738100" cy="793500"/>
            </a:xfrm>
            <a:prstGeom prst="straightConnector1">
              <a:avLst/>
            </a:prstGeom>
            <a:noFill/>
            <a:ln w="34925" cap="flat" cmpd="sng">
              <a:solidFill>
                <a:srgbClr val="FA5646"/>
              </a:solidFill>
              <a:prstDash val="solid"/>
              <a:round/>
              <a:headEnd type="none" w="sm" len="sm"/>
              <a:tailEnd type="none" w="sm" len="sm"/>
            </a:ln>
          </p:spPr>
        </p:cxnSp>
        <p:cxnSp>
          <p:nvCxnSpPr>
            <p:cNvPr id="628" name="Google Shape;628;p45"/>
            <p:cNvCxnSpPr/>
            <p:nvPr/>
          </p:nvCxnSpPr>
          <p:spPr>
            <a:xfrm rot="10800000">
              <a:off x="3172075" y="1787796"/>
              <a:ext cx="5726100" cy="1630200"/>
            </a:xfrm>
            <a:prstGeom prst="straightConnector1">
              <a:avLst/>
            </a:prstGeom>
            <a:noFill/>
            <a:ln w="34925" cap="flat" cmpd="sng">
              <a:solidFill>
                <a:srgbClr val="FA5646"/>
              </a:solidFill>
              <a:prstDash val="solid"/>
              <a:round/>
              <a:headEnd type="none" w="sm" len="sm"/>
              <a:tailEnd type="none" w="sm" len="sm"/>
            </a:ln>
          </p:spPr>
        </p:cxnSp>
        <p:pic>
          <p:nvPicPr>
            <p:cNvPr id="629" name="Google Shape;629;p45"/>
            <p:cNvPicPr preferRelativeResize="0"/>
            <p:nvPr/>
          </p:nvPicPr>
          <p:blipFill rotWithShape="1">
            <a:blip r:embed="rId3">
              <a:alphaModFix/>
            </a:blip>
            <a:srcRect l="-436" r="58500" b="90909"/>
            <a:stretch/>
          </p:blipFill>
          <p:spPr>
            <a:xfrm>
              <a:off x="609600" y="2579796"/>
              <a:ext cx="8288700" cy="845400"/>
            </a:xfrm>
            <a:prstGeom prst="rect">
              <a:avLst/>
            </a:prstGeom>
            <a:solidFill>
              <a:srgbClr val="ECECEC"/>
            </a:solidFill>
            <a:ln w="47625" cap="sq" cmpd="sng">
              <a:solidFill>
                <a:srgbClr val="FA5646"/>
              </a:solidFill>
              <a:prstDash val="solid"/>
              <a:miter lim="8000"/>
              <a:headEnd type="none" w="sm" len="sm"/>
              <a:tailEnd type="none" w="sm" len="sm"/>
            </a:ln>
          </p:spPr>
        </p:pic>
      </p:grpSp>
      <p:grpSp>
        <p:nvGrpSpPr>
          <p:cNvPr id="2" name="Group 1" descr="Screenshot of form with signature confirmation prompt&#10;&#10;I promise that the information I am providing is true and accurate&#10;&#10;">
            <a:extLst>
              <a:ext uri="{FF2B5EF4-FFF2-40B4-BE49-F238E27FC236}">
                <a16:creationId xmlns:a16="http://schemas.microsoft.com/office/drawing/2014/main" id="{DDB43030-9C6E-4A57-98A8-2B48438E380D}"/>
              </a:ext>
            </a:extLst>
          </p:cNvPr>
          <p:cNvGrpSpPr/>
          <p:nvPr/>
        </p:nvGrpSpPr>
        <p:grpSpPr>
          <a:xfrm>
            <a:off x="503136" y="1611479"/>
            <a:ext cx="7197867" cy="1213236"/>
            <a:chOff x="503136" y="1611479"/>
            <a:chExt cx="7197867" cy="1213236"/>
          </a:xfrm>
        </p:grpSpPr>
        <p:pic>
          <p:nvPicPr>
            <p:cNvPr id="631" name="Google Shape;631;p45" descr="I promise that the information I am providing is true and accurate&#10;&#10;Screenshot of form with signature confirmation prompt" title="I promise that the information I am providing is true and accurate"/>
            <p:cNvPicPr preferRelativeResize="0"/>
            <p:nvPr/>
          </p:nvPicPr>
          <p:blipFill rotWithShape="1">
            <a:blip r:embed="rId3">
              <a:alphaModFix/>
            </a:blip>
            <a:srcRect l="870" t="9087" r="1281" b="6066"/>
            <a:stretch/>
          </p:blipFill>
          <p:spPr>
            <a:xfrm>
              <a:off x="623103" y="1637615"/>
              <a:ext cx="7077900" cy="1187100"/>
            </a:xfrm>
            <a:prstGeom prst="rect">
              <a:avLst/>
            </a:prstGeom>
            <a:solidFill>
              <a:srgbClr val="ECECEC"/>
            </a:solidFill>
            <a:ln w="9525" cap="sq" cmpd="sng">
              <a:solidFill>
                <a:srgbClr val="B7B7B7"/>
              </a:solidFill>
              <a:prstDash val="solid"/>
              <a:miter lim="8000"/>
              <a:headEnd type="none" w="sm" len="sm"/>
              <a:tailEnd type="none" w="sm" len="sm"/>
            </a:ln>
          </p:spPr>
        </p:pic>
        <p:cxnSp>
          <p:nvCxnSpPr>
            <p:cNvPr id="630" name="Google Shape;630;p45">
              <a:extLst>
                <a:ext uri="{C183D7F6-B498-43B3-948B-1728B52AA6E4}">
                  <adec:decorative xmlns:adec="http://schemas.microsoft.com/office/drawing/2017/decorative" val="1"/>
                </a:ext>
              </a:extLst>
            </p:cNvPr>
            <p:cNvCxnSpPr/>
            <p:nvPr/>
          </p:nvCxnSpPr>
          <p:spPr>
            <a:xfrm rot="10800000">
              <a:off x="2004200" y="2257125"/>
              <a:ext cx="4021500" cy="0"/>
            </a:xfrm>
            <a:prstGeom prst="straightConnector1">
              <a:avLst/>
            </a:prstGeom>
            <a:noFill/>
            <a:ln w="9525" cap="flat" cmpd="sng">
              <a:solidFill>
                <a:schemeClr val="dk2"/>
              </a:solidFill>
              <a:prstDash val="solid"/>
              <a:round/>
              <a:headEnd type="none" w="med" len="med"/>
              <a:tailEnd type="none" w="med" len="med"/>
            </a:ln>
          </p:spPr>
        </p:cxnSp>
        <p:grpSp>
          <p:nvGrpSpPr>
            <p:cNvPr id="632" name="Google Shape;632;p45">
              <a:extLst>
                <a:ext uri="{C183D7F6-B498-43B3-948B-1728B52AA6E4}">
                  <adec:decorative xmlns:adec="http://schemas.microsoft.com/office/drawing/2017/decorative" val="1"/>
                </a:ext>
              </a:extLst>
            </p:cNvPr>
            <p:cNvGrpSpPr/>
            <p:nvPr/>
          </p:nvGrpSpPr>
          <p:grpSpPr>
            <a:xfrm>
              <a:off x="503136" y="1611479"/>
              <a:ext cx="6127633" cy="658412"/>
              <a:chOff x="306600" y="1691603"/>
              <a:chExt cx="8601394" cy="1824867"/>
            </a:xfrm>
          </p:grpSpPr>
          <p:cxnSp>
            <p:nvCxnSpPr>
              <p:cNvPr id="633" name="Google Shape;633;p45"/>
              <p:cNvCxnSpPr/>
              <p:nvPr/>
            </p:nvCxnSpPr>
            <p:spPr>
              <a:xfrm rot="10800000">
                <a:off x="306600" y="1792296"/>
                <a:ext cx="303000" cy="787500"/>
              </a:xfrm>
              <a:prstGeom prst="straightConnector1">
                <a:avLst/>
              </a:prstGeom>
              <a:noFill/>
              <a:ln w="34925" cap="flat" cmpd="sng">
                <a:solidFill>
                  <a:srgbClr val="FA5646"/>
                </a:solidFill>
                <a:prstDash val="solid"/>
                <a:round/>
                <a:headEnd type="none" w="sm" len="sm"/>
                <a:tailEnd type="none" w="sm" len="sm"/>
              </a:ln>
            </p:spPr>
          </p:cxnSp>
          <p:cxnSp>
            <p:nvCxnSpPr>
              <p:cNvPr id="634" name="Google Shape;634;p45"/>
              <p:cNvCxnSpPr/>
              <p:nvPr/>
            </p:nvCxnSpPr>
            <p:spPr>
              <a:xfrm rot="10800000">
                <a:off x="318893" y="2173970"/>
                <a:ext cx="261600" cy="1342500"/>
              </a:xfrm>
              <a:prstGeom prst="straightConnector1">
                <a:avLst/>
              </a:prstGeom>
              <a:noFill/>
              <a:ln w="34925" cap="flat" cmpd="sng">
                <a:solidFill>
                  <a:srgbClr val="FA5646"/>
                </a:solidFill>
                <a:prstDash val="solid"/>
                <a:round/>
                <a:headEnd type="none" w="sm" len="sm"/>
                <a:tailEnd type="none" w="sm" len="sm"/>
              </a:ln>
            </p:spPr>
          </p:cxnSp>
          <p:cxnSp>
            <p:nvCxnSpPr>
              <p:cNvPr id="635" name="Google Shape;635;p45"/>
              <p:cNvCxnSpPr/>
              <p:nvPr/>
            </p:nvCxnSpPr>
            <p:spPr>
              <a:xfrm rot="10800000">
                <a:off x="3169894" y="1691603"/>
                <a:ext cx="5738100" cy="793500"/>
              </a:xfrm>
              <a:prstGeom prst="straightConnector1">
                <a:avLst/>
              </a:prstGeom>
              <a:noFill/>
              <a:ln w="34925" cap="flat" cmpd="sng">
                <a:solidFill>
                  <a:srgbClr val="FA5646"/>
                </a:solidFill>
                <a:prstDash val="solid"/>
                <a:round/>
                <a:headEnd type="none" w="sm" len="sm"/>
                <a:tailEnd type="none" w="sm" len="sm"/>
              </a:ln>
            </p:spPr>
          </p:cxnSp>
          <p:cxnSp>
            <p:nvCxnSpPr>
              <p:cNvPr id="636" name="Google Shape;636;p45"/>
              <p:cNvCxnSpPr/>
              <p:nvPr/>
            </p:nvCxnSpPr>
            <p:spPr>
              <a:xfrm rot="10800000">
                <a:off x="3172075" y="1787796"/>
                <a:ext cx="5726100" cy="1630200"/>
              </a:xfrm>
              <a:prstGeom prst="straightConnector1">
                <a:avLst/>
              </a:prstGeom>
              <a:noFill/>
              <a:ln w="34925" cap="flat" cmpd="sng">
                <a:solidFill>
                  <a:srgbClr val="FA5646"/>
                </a:solidFill>
                <a:prstDash val="solid"/>
                <a:round/>
                <a:headEnd type="none" w="sm" len="sm"/>
                <a:tailEnd type="none" w="sm" len="sm"/>
              </a:ln>
            </p:spPr>
          </p:cxnSp>
          <p:pic>
            <p:nvPicPr>
              <p:cNvPr id="637" name="Google Shape;637;p45"/>
              <p:cNvPicPr preferRelativeResize="0"/>
              <p:nvPr/>
            </p:nvPicPr>
            <p:blipFill rotWithShape="1">
              <a:blip r:embed="rId3">
                <a:alphaModFix/>
              </a:blip>
              <a:srcRect l="-436" r="58500" b="90909"/>
              <a:stretch/>
            </p:blipFill>
            <p:spPr>
              <a:xfrm>
                <a:off x="609600" y="2579796"/>
                <a:ext cx="8288700" cy="845400"/>
              </a:xfrm>
              <a:prstGeom prst="rect">
                <a:avLst/>
              </a:prstGeom>
              <a:solidFill>
                <a:srgbClr val="ECECEC"/>
              </a:solidFill>
              <a:ln w="47625" cap="sq" cmpd="sng">
                <a:solidFill>
                  <a:srgbClr val="FA5646"/>
                </a:solidFill>
                <a:prstDash val="solid"/>
                <a:miter lim="8000"/>
                <a:headEnd type="none" w="sm" len="sm"/>
                <a:tailEnd type="none" w="sm" len="sm"/>
              </a:ln>
            </p:spPr>
          </p:pic>
        </p:grpSp>
      </p:grpSp>
      <p:cxnSp>
        <p:nvCxnSpPr>
          <p:cNvPr id="638" name="Google Shape;638;p45">
            <a:extLst>
              <a:ext uri="{C183D7F6-B498-43B3-948B-1728B52AA6E4}">
                <adec:decorative xmlns:adec="http://schemas.microsoft.com/office/drawing/2017/decorative" val="1"/>
              </a:ext>
            </a:extLst>
          </p:cNvPr>
          <p:cNvCxnSpPr/>
          <p:nvPr/>
        </p:nvCxnSpPr>
        <p:spPr>
          <a:xfrm rot="10800000" flipH="1">
            <a:off x="-17400" y="3040300"/>
            <a:ext cx="9182100" cy="9600"/>
          </a:xfrm>
          <a:prstGeom prst="straightConnector1">
            <a:avLst/>
          </a:prstGeom>
          <a:noFill/>
          <a:ln w="9525" cap="flat" cmpd="sng">
            <a:solidFill>
              <a:schemeClr val="dk2"/>
            </a:solidFill>
            <a:prstDash val="dash"/>
            <a:round/>
            <a:headEnd type="none" w="med" len="med"/>
            <a:tailEnd type="none" w="med" len="med"/>
          </a:ln>
        </p:spPr>
      </p:cxnSp>
      <p:sp>
        <p:nvSpPr>
          <p:cNvPr id="623" name="Google Shape;623;p45"/>
          <p:cNvSpPr txBox="1"/>
          <p:nvPr/>
        </p:nvSpPr>
        <p:spPr>
          <a:xfrm>
            <a:off x="205975" y="3316475"/>
            <a:ext cx="1898700" cy="13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a:solidFill>
                  <a:schemeClr val="dk1"/>
                </a:solidFill>
                <a:highlight>
                  <a:schemeClr val="lt1"/>
                </a:highlight>
                <a:latin typeface="Lato"/>
                <a:ea typeface="Lato"/>
                <a:cs typeface="Lato"/>
                <a:sym typeface="Lato"/>
              </a:rPr>
              <a:t>Does the confirmation prompt reduce reporting errors (versus no prompt)?</a:t>
            </a:r>
            <a:endParaRPr b="1" dirty="0">
              <a:solidFill>
                <a:schemeClr val="dk1"/>
              </a:solidFill>
              <a:highlight>
                <a:schemeClr val="lt1"/>
              </a:highlight>
              <a:latin typeface="Lato"/>
              <a:ea typeface="Lato"/>
              <a:cs typeface="Lato"/>
              <a:sym typeface="Lato"/>
            </a:endParaRPr>
          </a:p>
          <a:p>
            <a:pPr marL="0" lvl="0" indent="0" algn="ctr" rtl="0">
              <a:spcBef>
                <a:spcPts val="1000"/>
              </a:spcBef>
              <a:spcAft>
                <a:spcPts val="0"/>
              </a:spcAft>
              <a:buNone/>
            </a:pPr>
            <a:endParaRPr sz="1200" b="1" i="1" dirty="0">
              <a:solidFill>
                <a:schemeClr val="dk1"/>
              </a:solidFill>
              <a:highlight>
                <a:schemeClr val="lt1"/>
              </a:highlight>
              <a:latin typeface="Lato"/>
              <a:ea typeface="Lato"/>
              <a:cs typeface="Lato"/>
              <a:sym typeface="Lato"/>
            </a:endParaRPr>
          </a:p>
        </p:txBody>
      </p:sp>
      <p:sp>
        <p:nvSpPr>
          <p:cNvPr id="612" name="Google Shape;612;p45"/>
          <p:cNvSpPr txBox="1"/>
          <p:nvPr/>
        </p:nvSpPr>
        <p:spPr>
          <a:xfrm>
            <a:off x="2165525" y="3658283"/>
            <a:ext cx="1845900" cy="615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Lato"/>
                <a:ea typeface="Lato"/>
                <a:cs typeface="Lato"/>
                <a:sym typeface="Lato"/>
              </a:rPr>
              <a:t>N</a:t>
            </a:r>
            <a:r>
              <a:rPr lang="en">
                <a:solidFill>
                  <a:schemeClr val="dk1"/>
                </a:solidFill>
                <a:latin typeface="Lato"/>
                <a:ea typeface="Lato"/>
                <a:cs typeface="Lato"/>
                <a:sym typeface="Lato"/>
              </a:rPr>
              <a:t> = 18,477 vendors (2014, quarter 3)</a:t>
            </a:r>
            <a:endParaRPr b="1">
              <a:solidFill>
                <a:schemeClr val="dk1"/>
              </a:solidFill>
              <a:latin typeface="Lato"/>
              <a:ea typeface="Lato"/>
              <a:cs typeface="Lato"/>
              <a:sym typeface="Lato"/>
            </a:endParaRPr>
          </a:p>
        </p:txBody>
      </p:sp>
      <p:grpSp>
        <p:nvGrpSpPr>
          <p:cNvPr id="3" name="Group 2" descr="Arrows leading from the number of vendors in quarter 3 of 2014 to the groups they were split into">
            <a:extLst>
              <a:ext uri="{FF2B5EF4-FFF2-40B4-BE49-F238E27FC236}">
                <a16:creationId xmlns:a16="http://schemas.microsoft.com/office/drawing/2014/main" id="{783AC7B1-94CF-5CBA-7165-7CA31AF8A023}"/>
              </a:ext>
            </a:extLst>
          </p:cNvPr>
          <p:cNvGrpSpPr/>
          <p:nvPr/>
        </p:nvGrpSpPr>
        <p:grpSpPr>
          <a:xfrm>
            <a:off x="4011425" y="3505930"/>
            <a:ext cx="676462" cy="935158"/>
            <a:chOff x="4011425" y="3505930"/>
            <a:chExt cx="676462" cy="935158"/>
          </a:xfrm>
        </p:grpSpPr>
        <p:cxnSp>
          <p:nvCxnSpPr>
            <p:cNvPr id="618" name="Google Shape;618;p45">
              <a:extLst>
                <a:ext uri="{C183D7F6-B498-43B3-948B-1728B52AA6E4}">
                  <adec:decorative xmlns:adec="http://schemas.microsoft.com/office/drawing/2017/decorative" val="1"/>
                </a:ext>
              </a:extLst>
            </p:cNvPr>
            <p:cNvCxnSpPr>
              <a:stCxn id="612" idx="3"/>
            </p:cNvCxnSpPr>
            <p:nvPr/>
          </p:nvCxnSpPr>
          <p:spPr>
            <a:xfrm>
              <a:off x="4011425" y="3966083"/>
              <a:ext cx="181200" cy="2700"/>
            </a:xfrm>
            <a:prstGeom prst="straightConnector1">
              <a:avLst/>
            </a:prstGeom>
            <a:noFill/>
            <a:ln w="9525" cap="flat" cmpd="sng">
              <a:solidFill>
                <a:schemeClr val="dk1"/>
              </a:solidFill>
              <a:prstDash val="solid"/>
              <a:round/>
              <a:headEnd type="none" w="med" len="med"/>
              <a:tailEnd type="none" w="med" len="med"/>
            </a:ln>
          </p:spPr>
        </p:cxnSp>
        <p:grpSp>
          <p:nvGrpSpPr>
            <p:cNvPr id="613" name="Google Shape;613;p45">
              <a:extLst>
                <a:ext uri="{C183D7F6-B498-43B3-948B-1728B52AA6E4}">
                  <adec:decorative xmlns:adec="http://schemas.microsoft.com/office/drawing/2017/decorative" val="1"/>
                </a:ext>
              </a:extLst>
            </p:cNvPr>
            <p:cNvGrpSpPr/>
            <p:nvPr/>
          </p:nvGrpSpPr>
          <p:grpSpPr>
            <a:xfrm>
              <a:off x="4186789" y="3505930"/>
              <a:ext cx="501098" cy="935158"/>
              <a:chOff x="2434137" y="3963131"/>
              <a:chExt cx="1682103" cy="935158"/>
            </a:xfrm>
          </p:grpSpPr>
          <p:cxnSp>
            <p:nvCxnSpPr>
              <p:cNvPr id="614" name="Google Shape;614;p45"/>
              <p:cNvCxnSpPr/>
              <p:nvPr/>
            </p:nvCxnSpPr>
            <p:spPr>
              <a:xfrm>
                <a:off x="2434139" y="3963183"/>
                <a:ext cx="1682100" cy="0"/>
              </a:xfrm>
              <a:prstGeom prst="straightConnector1">
                <a:avLst/>
              </a:prstGeom>
              <a:noFill/>
              <a:ln w="9525" cap="flat" cmpd="sng">
                <a:solidFill>
                  <a:schemeClr val="dk1"/>
                </a:solidFill>
                <a:prstDash val="solid"/>
                <a:round/>
                <a:headEnd type="none" w="med" len="med"/>
                <a:tailEnd type="stealth" w="med" len="med"/>
              </a:ln>
            </p:spPr>
          </p:cxnSp>
          <p:grpSp>
            <p:nvGrpSpPr>
              <p:cNvPr id="615" name="Google Shape;615;p45"/>
              <p:cNvGrpSpPr/>
              <p:nvPr/>
            </p:nvGrpSpPr>
            <p:grpSpPr>
              <a:xfrm>
                <a:off x="2434137" y="3963131"/>
                <a:ext cx="1682100" cy="935158"/>
                <a:chOff x="2434127" y="3848603"/>
                <a:chExt cx="1682100" cy="615600"/>
              </a:xfrm>
            </p:grpSpPr>
            <p:cxnSp>
              <p:nvCxnSpPr>
                <p:cNvPr id="616" name="Google Shape;616;p45"/>
                <p:cNvCxnSpPr/>
                <p:nvPr/>
              </p:nvCxnSpPr>
              <p:spPr>
                <a:xfrm rot="10800000">
                  <a:off x="2434127" y="3848603"/>
                  <a:ext cx="0" cy="615600"/>
                </a:xfrm>
                <a:prstGeom prst="straightConnector1">
                  <a:avLst/>
                </a:prstGeom>
                <a:noFill/>
                <a:ln w="9525" cap="flat" cmpd="sng">
                  <a:solidFill>
                    <a:schemeClr val="dk1"/>
                  </a:solidFill>
                  <a:prstDash val="solid"/>
                  <a:round/>
                  <a:headEnd type="none" w="med" len="med"/>
                  <a:tailEnd type="none" w="med" len="med"/>
                </a:ln>
              </p:spPr>
            </p:cxnSp>
            <p:cxnSp>
              <p:nvCxnSpPr>
                <p:cNvPr id="617" name="Google Shape;617;p45"/>
                <p:cNvCxnSpPr/>
                <p:nvPr/>
              </p:nvCxnSpPr>
              <p:spPr>
                <a:xfrm>
                  <a:off x="2434127" y="4464203"/>
                  <a:ext cx="1682100" cy="0"/>
                </a:xfrm>
                <a:prstGeom prst="straightConnector1">
                  <a:avLst/>
                </a:prstGeom>
                <a:noFill/>
                <a:ln w="9525" cap="flat" cmpd="sng">
                  <a:solidFill>
                    <a:schemeClr val="dk1"/>
                  </a:solidFill>
                  <a:prstDash val="solid"/>
                  <a:round/>
                  <a:headEnd type="none" w="med" len="med"/>
                  <a:tailEnd type="stealth" w="med" len="med"/>
                </a:ln>
              </p:spPr>
            </p:cxnSp>
          </p:grpSp>
        </p:grpSp>
      </p:grpSp>
      <p:sp>
        <p:nvSpPr>
          <p:cNvPr id="619" name="Google Shape;619;p45"/>
          <p:cNvSpPr txBox="1"/>
          <p:nvPr/>
        </p:nvSpPr>
        <p:spPr>
          <a:xfrm>
            <a:off x="4771650" y="3220700"/>
            <a:ext cx="1845900" cy="615600"/>
          </a:xfrm>
          <a:prstGeom prst="rect">
            <a:avLst/>
          </a:prstGeom>
          <a:solidFill>
            <a:srgbClr val="19677F"/>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i="1" dirty="0">
                <a:solidFill>
                  <a:schemeClr val="lt1"/>
                </a:solidFill>
                <a:latin typeface="Lato"/>
                <a:ea typeface="Lato"/>
                <a:cs typeface="Lato"/>
                <a:sym typeface="Lato"/>
              </a:rPr>
              <a:t>N</a:t>
            </a:r>
            <a:r>
              <a:rPr lang="en" dirty="0">
                <a:solidFill>
                  <a:schemeClr val="lt1"/>
                </a:solidFill>
                <a:latin typeface="Lato"/>
                <a:ea typeface="Lato"/>
                <a:cs typeface="Lato"/>
                <a:sym typeface="Lato"/>
              </a:rPr>
              <a:t> = 9,239 vendors see no prompt </a:t>
            </a:r>
            <a:endParaRPr i="1" dirty="0">
              <a:solidFill>
                <a:schemeClr val="lt1"/>
              </a:solidFill>
              <a:latin typeface="Lato"/>
              <a:ea typeface="Lato"/>
              <a:cs typeface="Lato"/>
              <a:sym typeface="Lato"/>
            </a:endParaRPr>
          </a:p>
        </p:txBody>
      </p:sp>
      <p:sp>
        <p:nvSpPr>
          <p:cNvPr id="621" name="Google Shape;621;p45"/>
          <p:cNvSpPr/>
          <p:nvPr/>
        </p:nvSpPr>
        <p:spPr>
          <a:xfrm>
            <a:off x="6617550" y="3220700"/>
            <a:ext cx="2194500" cy="615600"/>
          </a:xfrm>
          <a:prstGeom prst="rect">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Same business-as-usual group, no prompt</a:t>
            </a:r>
            <a:endParaRPr dirty="0">
              <a:latin typeface="Lato"/>
              <a:ea typeface="Lato"/>
              <a:cs typeface="Lato"/>
              <a:sym typeface="Lato"/>
            </a:endParaRPr>
          </a:p>
        </p:txBody>
      </p:sp>
      <p:sp>
        <p:nvSpPr>
          <p:cNvPr id="620" name="Google Shape;620;p45"/>
          <p:cNvSpPr txBox="1"/>
          <p:nvPr/>
        </p:nvSpPr>
        <p:spPr>
          <a:xfrm>
            <a:off x="4771650" y="4049275"/>
            <a:ext cx="1845900" cy="615600"/>
          </a:xfrm>
          <a:prstGeom prst="rect">
            <a:avLst/>
          </a:prstGeom>
          <a:solidFill>
            <a:srgbClr val="0D847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i="1" dirty="0">
                <a:solidFill>
                  <a:schemeClr val="lt1"/>
                </a:solidFill>
                <a:latin typeface="Lato"/>
                <a:ea typeface="Lato"/>
                <a:cs typeface="Lato"/>
                <a:sym typeface="Lato"/>
              </a:rPr>
              <a:t>N</a:t>
            </a:r>
            <a:r>
              <a:rPr lang="en" dirty="0">
                <a:solidFill>
                  <a:schemeClr val="lt1"/>
                </a:solidFill>
                <a:latin typeface="Lato"/>
                <a:ea typeface="Lato"/>
                <a:cs typeface="Lato"/>
                <a:sym typeface="Lato"/>
              </a:rPr>
              <a:t> = 9,238 vendors </a:t>
            </a:r>
            <a:endParaRPr dirty="0">
              <a:solidFill>
                <a:schemeClr val="lt1"/>
              </a:solidFill>
              <a:latin typeface="Lato"/>
              <a:ea typeface="Lato"/>
              <a:cs typeface="Lato"/>
              <a:sym typeface="Lato"/>
            </a:endParaRPr>
          </a:p>
          <a:p>
            <a:pPr marL="0" lvl="0" indent="0" algn="ctr" rtl="0">
              <a:spcBef>
                <a:spcPts val="0"/>
              </a:spcBef>
              <a:spcAft>
                <a:spcPts val="0"/>
              </a:spcAft>
              <a:buNone/>
            </a:pPr>
            <a:r>
              <a:rPr lang="en" dirty="0">
                <a:solidFill>
                  <a:schemeClr val="lt1"/>
                </a:solidFill>
                <a:latin typeface="Lato"/>
                <a:ea typeface="Lato"/>
                <a:cs typeface="Lato"/>
                <a:sym typeface="Lato"/>
              </a:rPr>
              <a:t>see new prompt </a:t>
            </a:r>
            <a:endParaRPr i="1" dirty="0">
              <a:solidFill>
                <a:schemeClr val="lt1"/>
              </a:solidFill>
              <a:latin typeface="Lato"/>
              <a:ea typeface="Lato"/>
              <a:cs typeface="Lato"/>
              <a:sym typeface="Lato"/>
            </a:endParaRPr>
          </a:p>
        </p:txBody>
      </p:sp>
      <p:sp>
        <p:nvSpPr>
          <p:cNvPr id="622" name="Google Shape;622;p45"/>
          <p:cNvSpPr/>
          <p:nvPr/>
        </p:nvSpPr>
        <p:spPr>
          <a:xfrm>
            <a:off x="6617550" y="4049275"/>
            <a:ext cx="2194500" cy="615600"/>
          </a:xfrm>
          <a:prstGeom prst="rect">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Prompt remains in place for intervention vendors</a:t>
            </a:r>
            <a:endParaRPr>
              <a:latin typeface="Lato"/>
              <a:ea typeface="Lato"/>
              <a:cs typeface="Lato"/>
              <a:sym typeface="Lato"/>
            </a:endParaRPr>
          </a:p>
        </p:txBody>
      </p:sp>
      <p:sp>
        <p:nvSpPr>
          <p:cNvPr id="609" name="Google Shape;609;p45">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sz="1000">
                <a:solidFill>
                  <a:schemeClr val="dk2"/>
                </a:solidFill>
                <a:latin typeface="Lato"/>
                <a:ea typeface="Lato"/>
                <a:cs typeface="Lato"/>
                <a:sym typeface="Lato"/>
              </a:rPr>
              <a:t>33</a:t>
            </a:fld>
            <a:endParaRPr sz="1000">
              <a:solidFill>
                <a:schemeClr val="dk2"/>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6"/>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solidFill>
                  <a:srgbClr val="19677F"/>
                </a:solidFill>
              </a:rPr>
              <a:t>Redesigning the Reporting Form Increases Accurate Self-Reports</a:t>
            </a:r>
            <a:endParaRPr sz="2500"/>
          </a:p>
        </p:txBody>
      </p:sp>
      <p:sp>
        <p:nvSpPr>
          <p:cNvPr id="646" name="Google Shape;646;p46"/>
          <p:cNvSpPr txBox="1">
            <a:spLocks noGrp="1"/>
          </p:cNvSpPr>
          <p:nvPr>
            <p:ph type="body" idx="1"/>
          </p:nvPr>
        </p:nvSpPr>
        <p:spPr>
          <a:xfrm>
            <a:off x="354350" y="1180975"/>
            <a:ext cx="3952200" cy="34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156B5C"/>
                </a:solidFill>
              </a:rPr>
              <a:t>What was the impact?</a:t>
            </a:r>
            <a:endParaRPr>
              <a:solidFill>
                <a:srgbClr val="156B5C"/>
              </a:solidFill>
              <a:highlight>
                <a:schemeClr val="lt1"/>
              </a:highlight>
            </a:endParaRPr>
          </a:p>
          <a:p>
            <a:pPr marL="0" lvl="0" indent="0" algn="l" rtl="0">
              <a:spcBef>
                <a:spcPts val="1000"/>
              </a:spcBef>
              <a:spcAft>
                <a:spcPts val="0"/>
              </a:spcAft>
              <a:buNone/>
            </a:pPr>
            <a:r>
              <a:rPr lang="en" sz="1600">
                <a:highlight>
                  <a:schemeClr val="lt1"/>
                </a:highlight>
              </a:rPr>
              <a:t>As a result of the evaluation, the median self-reported sales amount was $445 higher for vendors signing at the top of the form, translating into an</a:t>
            </a:r>
            <a:r>
              <a:rPr lang="en" sz="1600" b="1">
                <a:solidFill>
                  <a:schemeClr val="accent1"/>
                </a:solidFill>
                <a:highlight>
                  <a:schemeClr val="lt1"/>
                </a:highlight>
              </a:rPr>
              <a:t> </a:t>
            </a:r>
            <a:r>
              <a:rPr lang="en" sz="1600" b="1">
                <a:highlight>
                  <a:schemeClr val="lt1"/>
                </a:highlight>
              </a:rPr>
              <a:t>extra $1.59 million in IFF paid to the government in a single quarter</a:t>
            </a:r>
            <a:r>
              <a:rPr lang="en" sz="1600">
                <a:highlight>
                  <a:schemeClr val="lt1"/>
                </a:highlight>
              </a:rPr>
              <a:t>.</a:t>
            </a:r>
            <a:endParaRPr sz="1600">
              <a:highlight>
                <a:schemeClr val="lt1"/>
              </a:highlight>
            </a:endParaRPr>
          </a:p>
          <a:p>
            <a:pPr marL="0" lvl="0" indent="0" algn="l" rtl="0">
              <a:spcBef>
                <a:spcPts val="1000"/>
              </a:spcBef>
              <a:spcAft>
                <a:spcPts val="0"/>
              </a:spcAft>
              <a:buNone/>
            </a:pPr>
            <a:r>
              <a:rPr lang="en" sz="1600" b="1">
                <a:highlight>
                  <a:schemeClr val="lt1"/>
                </a:highlight>
              </a:rPr>
              <a:t>In subsequent quarters, self-reported sales were still higher for treatment group vendors than for those in the control group</a:t>
            </a:r>
            <a:r>
              <a:rPr lang="en" sz="1600">
                <a:solidFill>
                  <a:srgbClr val="1B1B1B"/>
                </a:solidFill>
                <a:highlight>
                  <a:schemeClr val="lt1"/>
                </a:highlight>
              </a:rPr>
              <a:t>, but the difference in these quarters was not statistically significant.</a:t>
            </a:r>
            <a:endParaRPr sz="1600" b="1">
              <a:solidFill>
                <a:schemeClr val="accent1"/>
              </a:solidFill>
              <a:highlight>
                <a:schemeClr val="lt1"/>
              </a:highlight>
            </a:endParaRPr>
          </a:p>
          <a:p>
            <a:pPr marL="0" lvl="0" indent="0" algn="l" rtl="0">
              <a:spcBef>
                <a:spcPts val="0"/>
              </a:spcBef>
              <a:spcAft>
                <a:spcPts val="0"/>
              </a:spcAft>
              <a:buClr>
                <a:schemeClr val="dk1"/>
              </a:buClr>
              <a:buSzPts val="1100"/>
              <a:buFont typeface="Arial"/>
              <a:buNone/>
            </a:pPr>
            <a:endParaRPr>
              <a:highlight>
                <a:schemeClr val="lt1"/>
              </a:highlight>
            </a:endParaRPr>
          </a:p>
          <a:p>
            <a:pPr marL="0" lvl="0" indent="0" algn="l" rtl="0">
              <a:lnSpc>
                <a:spcPct val="115000"/>
              </a:lnSpc>
              <a:spcBef>
                <a:spcPts val="1000"/>
              </a:spcBef>
              <a:spcAft>
                <a:spcPts val="0"/>
              </a:spcAft>
              <a:buClr>
                <a:schemeClr val="dk1"/>
              </a:buClr>
              <a:buSzPts val="1100"/>
              <a:buFont typeface="Arial"/>
              <a:buNone/>
            </a:pPr>
            <a:endParaRPr sz="1900"/>
          </a:p>
          <a:p>
            <a:pPr marL="0" lvl="0" indent="0" algn="l" rtl="0">
              <a:spcBef>
                <a:spcPts val="300"/>
              </a:spcBef>
              <a:spcAft>
                <a:spcPts val="600"/>
              </a:spcAft>
              <a:buNone/>
            </a:pPr>
            <a:endParaRPr/>
          </a:p>
        </p:txBody>
      </p:sp>
      <p:sp>
        <p:nvSpPr>
          <p:cNvPr id="645" name="Google Shape;645;p46"/>
          <p:cNvSpPr txBox="1">
            <a:spLocks noGrp="1"/>
          </p:cNvSpPr>
          <p:nvPr>
            <p:ph type="body" idx="2"/>
          </p:nvPr>
        </p:nvSpPr>
        <p:spPr>
          <a:xfrm>
            <a:off x="4723200" y="1180964"/>
            <a:ext cx="3963600" cy="295800"/>
          </a:xfrm>
          <a:prstGeom prst="rect">
            <a:avLst/>
          </a:prstGeom>
        </p:spPr>
        <p:txBody>
          <a:bodyPr spcFirstLastPara="1" wrap="square" lIns="91425" tIns="91425" rIns="91425" bIns="91425" anchor="t" anchorCtr="0">
            <a:noAutofit/>
          </a:bodyPr>
          <a:lstStyle/>
          <a:p>
            <a:pPr marL="0" lvl="0" indent="0" algn="ctr" rtl="0">
              <a:spcBef>
                <a:spcPts val="300"/>
              </a:spcBef>
              <a:spcAft>
                <a:spcPts val="600"/>
              </a:spcAft>
              <a:buNone/>
            </a:pPr>
            <a:r>
              <a:rPr lang="en" sz="1400"/>
              <a:t>Reported Sales Amount in First Quarter</a:t>
            </a:r>
            <a:endParaRPr sz="1400"/>
          </a:p>
        </p:txBody>
      </p:sp>
      <p:pic>
        <p:nvPicPr>
          <p:cNvPr id="647" name="Google Shape;647;p46" descr="Reported Sales Amount in First Quarter&#10;&#10;Bar chart showing difference in reported sales amounts in first quarter with prompt vs no prompt. The reported sales revenue for no prompt is lower, at $27,017,009. The sales with prompt is $28,606,628."/>
          <p:cNvPicPr preferRelativeResize="0"/>
          <p:nvPr/>
        </p:nvPicPr>
        <p:blipFill>
          <a:blip r:embed="rId3">
            <a:alphaModFix/>
          </a:blip>
          <a:stretch>
            <a:fillRect/>
          </a:stretch>
        </p:blipFill>
        <p:spPr>
          <a:xfrm>
            <a:off x="4458950" y="1629164"/>
            <a:ext cx="4532649" cy="2802688"/>
          </a:xfrm>
          <a:prstGeom prst="rect">
            <a:avLst/>
          </a:prstGeom>
          <a:noFill/>
          <a:ln>
            <a:noFill/>
          </a:ln>
        </p:spPr>
      </p:pic>
      <p:sp>
        <p:nvSpPr>
          <p:cNvPr id="644" name="Google Shape;644;p46">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7"/>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Takeaways and Next Steps</a:t>
            </a:r>
            <a:endParaRPr/>
          </a:p>
        </p:txBody>
      </p:sp>
      <p:sp>
        <p:nvSpPr>
          <p:cNvPr id="2" name="Google Shape;436;p28">
            <a:extLst>
              <a:ext uri="{FF2B5EF4-FFF2-40B4-BE49-F238E27FC236}">
                <a16:creationId xmlns:a16="http://schemas.microsoft.com/office/drawing/2014/main" id="{89A83EF0-C210-6553-488A-7FC9D13B26EA}"/>
              </a:ext>
              <a:ext uri="{C183D7F6-B498-43B3-948B-1728B52AA6E4}">
                <adec:decorative xmlns:adec="http://schemas.microsoft.com/office/drawing/2017/decorative" val="1"/>
              </a:ext>
            </a:extLst>
          </p:cNvPr>
          <p:cNvSpPr txBox="1">
            <a:spLocks/>
          </p:cNvSpPr>
          <p:nvPr/>
        </p:nvSpPr>
        <p:spPr>
          <a:xfrm>
            <a:off x="8138100" y="4663224"/>
            <a:ext cx="548700" cy="359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35</a:t>
            </a:fld>
            <a:endParaRPr lang="e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8"/>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9677F"/>
                </a:solidFill>
              </a:rPr>
              <a:t>Connections to other government priorities</a:t>
            </a:r>
            <a:endParaRPr>
              <a:solidFill>
                <a:srgbClr val="19677F"/>
              </a:solidFill>
            </a:endParaRPr>
          </a:p>
        </p:txBody>
      </p:sp>
      <p:sp>
        <p:nvSpPr>
          <p:cNvPr id="658" name="Google Shape;658;p48"/>
          <p:cNvSpPr txBox="1">
            <a:spLocks noGrp="1"/>
          </p:cNvSpPr>
          <p:nvPr>
            <p:ph type="body" idx="1"/>
          </p:nvPr>
        </p:nvSpPr>
        <p:spPr>
          <a:xfrm>
            <a:off x="354350" y="1104775"/>
            <a:ext cx="3952200" cy="34059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600" b="1" dirty="0">
                <a:solidFill>
                  <a:srgbClr val="156B5C"/>
                </a:solidFill>
              </a:rPr>
              <a:t>21st Century Integrated Digital Experience Act</a:t>
            </a:r>
            <a:endParaRPr sz="1600" b="1" dirty="0">
              <a:solidFill>
                <a:srgbClr val="156B5C"/>
              </a:solidFill>
            </a:endParaRPr>
          </a:p>
          <a:p>
            <a:pPr marL="0" lvl="0" indent="0" algn="l" rtl="0">
              <a:lnSpc>
                <a:spcPct val="110000"/>
              </a:lnSpc>
              <a:spcBef>
                <a:spcPts val="0"/>
              </a:spcBef>
              <a:spcAft>
                <a:spcPts val="0"/>
              </a:spcAft>
              <a:buNone/>
            </a:pPr>
            <a:r>
              <a:rPr lang="en" sz="1400" dirty="0"/>
              <a:t>The Act aims to improve the digital experience for government customers.</a:t>
            </a:r>
            <a:endParaRPr sz="1400" dirty="0"/>
          </a:p>
          <a:p>
            <a:pPr marL="0" lvl="0" indent="0" algn="l" rtl="0">
              <a:lnSpc>
                <a:spcPct val="110000"/>
              </a:lnSpc>
              <a:spcBef>
                <a:spcPts val="0"/>
              </a:spcBef>
              <a:spcAft>
                <a:spcPts val="0"/>
              </a:spcAft>
              <a:buNone/>
            </a:pPr>
            <a:endParaRPr sz="1600" dirty="0"/>
          </a:p>
          <a:p>
            <a:pPr marL="0" lvl="0" indent="0" algn="l" rtl="0">
              <a:lnSpc>
                <a:spcPct val="110000"/>
              </a:lnSpc>
              <a:spcBef>
                <a:spcPts val="0"/>
              </a:spcBef>
              <a:spcAft>
                <a:spcPts val="0"/>
              </a:spcAft>
              <a:buNone/>
            </a:pPr>
            <a:r>
              <a:rPr lang="en" sz="1600" b="1" dirty="0">
                <a:solidFill>
                  <a:srgbClr val="156B5C"/>
                </a:solidFill>
              </a:rPr>
              <a:t>Foundations for Evidence-Based Policy Making Act of 2018</a:t>
            </a:r>
            <a:endParaRPr sz="1600" b="1" dirty="0">
              <a:solidFill>
                <a:srgbClr val="156B5C"/>
              </a:solidFill>
            </a:endParaRPr>
          </a:p>
          <a:p>
            <a:pPr marL="0" lvl="0" indent="0" algn="l" rtl="0">
              <a:lnSpc>
                <a:spcPct val="110000"/>
              </a:lnSpc>
              <a:spcBef>
                <a:spcPts val="0"/>
              </a:spcBef>
              <a:spcAft>
                <a:spcPts val="0"/>
              </a:spcAft>
              <a:buNone/>
            </a:pPr>
            <a:r>
              <a:rPr lang="en" sz="1400" dirty="0"/>
              <a:t>Supports evaluation and other evidence-</a:t>
            </a:r>
            <a:br>
              <a:rPr lang="en" sz="1400" dirty="0"/>
            </a:br>
            <a:r>
              <a:rPr lang="en" sz="1400" dirty="0"/>
              <a:t>building activities across the federal government</a:t>
            </a:r>
            <a:endParaRPr sz="1400" dirty="0"/>
          </a:p>
          <a:p>
            <a:pPr marL="0" lvl="0" indent="0" algn="l" rtl="0">
              <a:lnSpc>
                <a:spcPct val="110000"/>
              </a:lnSpc>
              <a:spcBef>
                <a:spcPts val="0"/>
              </a:spcBef>
              <a:spcAft>
                <a:spcPts val="0"/>
              </a:spcAft>
              <a:buNone/>
            </a:pPr>
            <a:endParaRPr sz="1600" dirty="0"/>
          </a:p>
          <a:p>
            <a:pPr marL="0" lvl="0" indent="0" algn="l" rtl="0">
              <a:lnSpc>
                <a:spcPct val="110000"/>
              </a:lnSpc>
              <a:spcBef>
                <a:spcPts val="0"/>
              </a:spcBef>
              <a:spcAft>
                <a:spcPts val="0"/>
              </a:spcAft>
              <a:buNone/>
            </a:pPr>
            <a:r>
              <a:rPr lang="en" sz="1600" b="1" dirty="0">
                <a:solidFill>
                  <a:srgbClr val="156B5C"/>
                </a:solidFill>
              </a:rPr>
              <a:t>Presidential Management Agenda Learning Agenda</a:t>
            </a:r>
            <a:endParaRPr sz="1600" dirty="0">
              <a:solidFill>
                <a:srgbClr val="156B5C"/>
              </a:solidFill>
            </a:endParaRPr>
          </a:p>
          <a:p>
            <a:pPr marL="0" lvl="0" indent="0" algn="l" rtl="0">
              <a:lnSpc>
                <a:spcPct val="110000"/>
              </a:lnSpc>
              <a:spcBef>
                <a:spcPts val="0"/>
              </a:spcBef>
              <a:spcAft>
                <a:spcPts val="0"/>
              </a:spcAft>
              <a:buNone/>
            </a:pPr>
            <a:r>
              <a:rPr lang="en" sz="1400" dirty="0"/>
              <a:t>Deliver excellent, equitable, and secure federal services and customer experience</a:t>
            </a:r>
            <a:endParaRPr sz="1400" dirty="0"/>
          </a:p>
        </p:txBody>
      </p:sp>
      <p:sp>
        <p:nvSpPr>
          <p:cNvPr id="659" name="Google Shape;659;p48"/>
          <p:cNvSpPr txBox="1">
            <a:spLocks noGrp="1"/>
          </p:cNvSpPr>
          <p:nvPr>
            <p:ph type="body" idx="2"/>
          </p:nvPr>
        </p:nvSpPr>
        <p:spPr>
          <a:xfrm>
            <a:off x="4723200" y="1104763"/>
            <a:ext cx="3963600" cy="34059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600" b="1">
                <a:solidFill>
                  <a:srgbClr val="156B5C"/>
                </a:solidFill>
              </a:rPr>
              <a:t>Executive Order on Transforming Federal Customer Experience and Service Delivery to Rebuild Trust in Government </a:t>
            </a:r>
            <a:endParaRPr sz="1600" b="1">
              <a:solidFill>
                <a:srgbClr val="156B5C"/>
              </a:solidFill>
            </a:endParaRPr>
          </a:p>
          <a:p>
            <a:pPr marL="0" lvl="0" indent="0" algn="l" rtl="0">
              <a:lnSpc>
                <a:spcPct val="110000"/>
              </a:lnSpc>
              <a:spcBef>
                <a:spcPts val="0"/>
              </a:spcBef>
              <a:spcAft>
                <a:spcPts val="0"/>
              </a:spcAft>
              <a:buNone/>
            </a:pPr>
            <a:r>
              <a:rPr lang="en" sz="1400"/>
              <a:t>Evaluate improvements to “design and deliver services that people of all abilities can navigate.”</a:t>
            </a:r>
            <a:endParaRPr sz="1400"/>
          </a:p>
          <a:p>
            <a:pPr marL="0" lvl="0" indent="0" algn="l" rtl="0">
              <a:lnSpc>
                <a:spcPct val="110000"/>
              </a:lnSpc>
              <a:spcBef>
                <a:spcPts val="0"/>
              </a:spcBef>
              <a:spcAft>
                <a:spcPts val="0"/>
              </a:spcAft>
              <a:buNone/>
            </a:pPr>
            <a:endParaRPr sz="1600"/>
          </a:p>
          <a:p>
            <a:pPr marL="0" lvl="0" indent="0" algn="l" rtl="0">
              <a:lnSpc>
                <a:spcPct val="110000"/>
              </a:lnSpc>
              <a:spcBef>
                <a:spcPts val="0"/>
              </a:spcBef>
              <a:spcAft>
                <a:spcPts val="0"/>
              </a:spcAft>
              <a:buClr>
                <a:schemeClr val="dk1"/>
              </a:buClr>
              <a:buSzPts val="1100"/>
              <a:buFont typeface="Arial"/>
              <a:buNone/>
            </a:pPr>
            <a:r>
              <a:rPr lang="en" sz="1600" b="1">
                <a:solidFill>
                  <a:srgbClr val="156B5C"/>
                </a:solidFill>
              </a:rPr>
              <a:t>Memorandum on Restoring Trust in Government through Scientific Integrity and Evidence-Based Policymaking</a:t>
            </a:r>
            <a:endParaRPr sz="1600" b="1">
              <a:solidFill>
                <a:srgbClr val="156B5C"/>
              </a:solidFill>
            </a:endParaRPr>
          </a:p>
          <a:p>
            <a:pPr marL="0" lvl="0" indent="0" algn="l" rtl="0">
              <a:lnSpc>
                <a:spcPct val="110000"/>
              </a:lnSpc>
              <a:spcBef>
                <a:spcPts val="0"/>
              </a:spcBef>
              <a:spcAft>
                <a:spcPts val="0"/>
              </a:spcAft>
              <a:buNone/>
            </a:pPr>
            <a:r>
              <a:rPr lang="en" sz="1400"/>
              <a:t>Support “evidence-based decisions guided by the best available science and data.” </a:t>
            </a:r>
            <a:endParaRPr sz="1400"/>
          </a:p>
        </p:txBody>
      </p:sp>
      <p:sp>
        <p:nvSpPr>
          <p:cNvPr id="660" name="Google Shape;660;p48">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49"/>
          <p:cNvSpPr txBox="1">
            <a:spLocks noGrp="1"/>
          </p:cNvSpPr>
          <p:nvPr>
            <p:ph type="title"/>
          </p:nvPr>
        </p:nvSpPr>
        <p:spPr>
          <a:xfrm>
            <a:off x="354350" y="318275"/>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9677F"/>
                </a:solidFill>
              </a:rPr>
              <a:t>Evaluation on High-Burden Federal Forms</a:t>
            </a:r>
            <a:endParaRPr>
              <a:solidFill>
                <a:srgbClr val="19677F"/>
              </a:solidFill>
            </a:endParaRPr>
          </a:p>
        </p:txBody>
      </p:sp>
      <p:sp>
        <p:nvSpPr>
          <p:cNvPr id="665" name="Google Shape;665;p49"/>
          <p:cNvSpPr txBox="1">
            <a:spLocks noGrp="1"/>
          </p:cNvSpPr>
          <p:nvPr>
            <p:ph type="body" idx="1"/>
          </p:nvPr>
        </p:nvSpPr>
        <p:spPr>
          <a:xfrm>
            <a:off x="354350" y="1104775"/>
            <a:ext cx="3952200" cy="34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b="1">
                <a:solidFill>
                  <a:srgbClr val="156B5C"/>
                </a:solidFill>
              </a:rPr>
              <a:t>Identify High-Burden Forms </a:t>
            </a:r>
            <a:endParaRPr sz="1900">
              <a:solidFill>
                <a:srgbClr val="156B5C"/>
              </a:solidFill>
              <a:highlight>
                <a:schemeClr val="lt1"/>
              </a:highlight>
            </a:endParaRPr>
          </a:p>
          <a:p>
            <a:pPr marL="0" lvl="0" indent="0" algn="l" rtl="0">
              <a:spcBef>
                <a:spcPts val="1000"/>
              </a:spcBef>
              <a:spcAft>
                <a:spcPts val="0"/>
              </a:spcAft>
              <a:buClr>
                <a:schemeClr val="dk1"/>
              </a:buClr>
              <a:buSzPts val="1100"/>
              <a:buFont typeface="Arial"/>
              <a:buNone/>
            </a:pPr>
            <a:r>
              <a:rPr lang="en">
                <a:highlight>
                  <a:schemeClr val="lt1"/>
                </a:highlight>
              </a:rPr>
              <a:t>Work with agencies to identify federal forms that pose high burdens for citizens.</a:t>
            </a:r>
            <a:endParaRPr>
              <a:highlight>
                <a:schemeClr val="lt1"/>
              </a:highlight>
            </a:endParaRPr>
          </a:p>
          <a:p>
            <a:pPr marL="0" lvl="0" indent="0" algn="l" rtl="0">
              <a:spcBef>
                <a:spcPts val="1000"/>
              </a:spcBef>
              <a:spcAft>
                <a:spcPts val="0"/>
              </a:spcAft>
              <a:buClr>
                <a:schemeClr val="dk1"/>
              </a:buClr>
              <a:buSzPts val="1100"/>
              <a:buFont typeface="Arial"/>
              <a:buNone/>
            </a:pPr>
            <a:endParaRPr>
              <a:highlight>
                <a:schemeClr val="lt1"/>
              </a:highlight>
            </a:endParaRPr>
          </a:p>
          <a:p>
            <a:pPr marL="0" lvl="0" indent="0" algn="l" rtl="0">
              <a:spcBef>
                <a:spcPts val="1000"/>
              </a:spcBef>
              <a:spcAft>
                <a:spcPts val="1000"/>
              </a:spcAft>
              <a:buNone/>
            </a:pPr>
            <a:endParaRPr/>
          </a:p>
        </p:txBody>
      </p:sp>
      <p:sp>
        <p:nvSpPr>
          <p:cNvPr id="668" name="Google Shape;668;p49"/>
          <p:cNvSpPr txBox="1">
            <a:spLocks noGrp="1"/>
          </p:cNvSpPr>
          <p:nvPr>
            <p:ph type="body" idx="2"/>
          </p:nvPr>
        </p:nvSpPr>
        <p:spPr>
          <a:xfrm>
            <a:off x="4723200" y="1104763"/>
            <a:ext cx="3963600" cy="34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b="1">
                <a:solidFill>
                  <a:srgbClr val="156B5C"/>
                </a:solidFill>
              </a:rPr>
              <a:t>A/B Test Forms Improvements</a:t>
            </a:r>
            <a:endParaRPr sz="1900">
              <a:solidFill>
                <a:srgbClr val="156B5C"/>
              </a:solidFill>
              <a:highlight>
                <a:schemeClr val="lt1"/>
              </a:highlight>
            </a:endParaRPr>
          </a:p>
          <a:p>
            <a:pPr marL="0" lvl="0" indent="0" algn="l" rtl="0">
              <a:spcBef>
                <a:spcPts val="1000"/>
              </a:spcBef>
              <a:spcAft>
                <a:spcPts val="0"/>
              </a:spcAft>
              <a:buClr>
                <a:schemeClr val="dk1"/>
              </a:buClr>
              <a:buSzPts val="1100"/>
              <a:buFont typeface="Arial"/>
              <a:buNone/>
            </a:pPr>
            <a:r>
              <a:rPr lang="en">
                <a:highlight>
                  <a:schemeClr val="lt1"/>
                </a:highlight>
              </a:rPr>
              <a:t>Design A/B tests to evaluate the effectiveness of improvements to burdensome forms.</a:t>
            </a:r>
            <a:endParaRPr/>
          </a:p>
          <a:p>
            <a:pPr marL="0" lvl="0" indent="0" algn="l" rtl="0">
              <a:spcBef>
                <a:spcPts val="1000"/>
              </a:spcBef>
              <a:spcAft>
                <a:spcPts val="600"/>
              </a:spcAft>
              <a:buNone/>
            </a:pPr>
            <a:endParaRPr/>
          </a:p>
        </p:txBody>
      </p:sp>
      <p:sp>
        <p:nvSpPr>
          <p:cNvPr id="667" name="Google Shape;667;p49">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0"/>
          <p:cNvSpPr txBox="1">
            <a:spLocks noGrp="1"/>
          </p:cNvSpPr>
          <p:nvPr>
            <p:ph type="title"/>
          </p:nvPr>
        </p:nvSpPr>
        <p:spPr>
          <a:xfrm>
            <a:off x="457200" y="457200"/>
            <a:ext cx="8229600" cy="138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0">
                <a:latin typeface="Lato Light"/>
                <a:ea typeface="Lato Light"/>
                <a:cs typeface="Lato Light"/>
                <a:sym typeface="Lato Light"/>
              </a:rPr>
              <a:t>For further information on working with us to improve federal programs and policies: oes@gsa.gov</a:t>
            </a:r>
            <a:endParaRPr/>
          </a:p>
        </p:txBody>
      </p:sp>
      <p:sp>
        <p:nvSpPr>
          <p:cNvPr id="674" name="Google Shape;674;p50"/>
          <p:cNvSpPr txBox="1">
            <a:spLocks noGrp="1"/>
          </p:cNvSpPr>
          <p:nvPr>
            <p:ph type="title" idx="2"/>
          </p:nvPr>
        </p:nvSpPr>
        <p:spPr>
          <a:xfrm>
            <a:off x="457200" y="3663875"/>
            <a:ext cx="8229600" cy="1081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0000"/>
              <a:buFont typeface="Arial"/>
              <a:buNone/>
            </a:pPr>
            <a:r>
              <a:rPr lang="en" sz="3600" dirty="0">
                <a:solidFill>
                  <a:schemeClr val="dk1"/>
                </a:solidFill>
              </a:rPr>
              <a:t>oes.gsa.gov</a:t>
            </a:r>
            <a:endParaRPr sz="3600" u="sng" dirty="0">
              <a:solidFill>
                <a:schemeClr val="dk1"/>
              </a:solidFill>
            </a:endParaRPr>
          </a:p>
          <a:p>
            <a:pPr marL="0" lvl="0" indent="0" algn="l" rtl="0">
              <a:spcBef>
                <a:spcPts val="0"/>
              </a:spcBef>
              <a:spcAft>
                <a:spcPts val="0"/>
              </a:spcAft>
              <a:buNone/>
            </a:pPr>
            <a:r>
              <a:rPr lang="en" sz="2800" b="0" dirty="0">
                <a:solidFill>
                  <a:schemeClr val="dk1"/>
                </a:solidFill>
              </a:rPr>
              <a:t>@OESatGSA and #OESatGSA</a:t>
            </a:r>
            <a:endParaRPr dirty="0"/>
          </a:p>
        </p:txBody>
      </p:sp>
      <p:sp>
        <p:nvSpPr>
          <p:cNvPr id="2" name="Google Shape;436;p28">
            <a:extLst>
              <a:ext uri="{FF2B5EF4-FFF2-40B4-BE49-F238E27FC236}">
                <a16:creationId xmlns:a16="http://schemas.microsoft.com/office/drawing/2014/main" id="{6177246B-4471-A28E-24FA-6E4205D5B80E}"/>
              </a:ext>
              <a:ext uri="{C183D7F6-B498-43B3-948B-1728B52AA6E4}">
                <adec:decorative xmlns:adec="http://schemas.microsoft.com/office/drawing/2017/decorative" val="1"/>
              </a:ext>
            </a:extLst>
          </p:cNvPr>
          <p:cNvSpPr txBox="1">
            <a:spLocks/>
          </p:cNvSpPr>
          <p:nvPr/>
        </p:nvSpPr>
        <p:spPr>
          <a:xfrm>
            <a:off x="8138100" y="4663224"/>
            <a:ext cx="548700" cy="359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38</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Office of Evaluation Sciences</a:t>
            </a:r>
            <a:endParaRPr dirty="0"/>
          </a:p>
        </p:txBody>
      </p:sp>
      <p:sp>
        <p:nvSpPr>
          <p:cNvPr id="4" name="Google Shape;83;p15">
            <a:extLst>
              <a:ext uri="{FF2B5EF4-FFF2-40B4-BE49-F238E27FC236}">
                <a16:creationId xmlns:a16="http://schemas.microsoft.com/office/drawing/2014/main" id="{D99B5724-94EE-BACC-A54B-F74D65C6A8E3}"/>
              </a:ext>
              <a:ext uri="{C183D7F6-B498-43B3-948B-1728B52AA6E4}">
                <adec:decorative xmlns:adec="http://schemas.microsoft.com/office/drawing/2017/decorative" val="0"/>
              </a:ext>
            </a:extLst>
          </p:cNvPr>
          <p:cNvSpPr txBox="1">
            <a:spLocks/>
          </p:cNvSpPr>
          <p:nvPr/>
        </p:nvSpPr>
        <p:spPr>
          <a:xfrm>
            <a:off x="8138100" y="4663224"/>
            <a:ext cx="548700" cy="359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4</a:t>
            </a:fld>
            <a:endParaRPr lang="e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6" name="Google Shape;96;p17"/>
          <p:cNvSpPr txBox="1">
            <a:spLocks noGrp="1"/>
          </p:cNvSpPr>
          <p:nvPr>
            <p:ph type="title"/>
          </p:nvPr>
        </p:nvSpPr>
        <p:spPr>
          <a:xfrm>
            <a:off x="354350"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2E9AC4"/>
              </a:buClr>
              <a:buFont typeface="Lato"/>
              <a:buNone/>
            </a:pPr>
            <a:r>
              <a:rPr lang="en">
                <a:solidFill>
                  <a:srgbClr val="19677F"/>
                </a:solidFill>
              </a:rPr>
              <a:t>Who is OES?</a:t>
            </a:r>
            <a:endParaRPr>
              <a:solidFill>
                <a:srgbClr val="19677F"/>
              </a:solidFill>
            </a:endParaRPr>
          </a:p>
        </p:txBody>
      </p:sp>
      <p:sp>
        <p:nvSpPr>
          <p:cNvPr id="93" name="Google Shape;93;p17"/>
          <p:cNvSpPr txBox="1">
            <a:spLocks noGrp="1"/>
          </p:cNvSpPr>
          <p:nvPr>
            <p:ph type="body" idx="1"/>
          </p:nvPr>
        </p:nvSpPr>
        <p:spPr>
          <a:xfrm>
            <a:off x="354300" y="1109525"/>
            <a:ext cx="8332500" cy="337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600"/>
              </a:spcAft>
              <a:buClr>
                <a:srgbClr val="F2C446"/>
              </a:buClr>
              <a:buFont typeface="Calibri"/>
              <a:buNone/>
            </a:pPr>
            <a:r>
              <a:rPr lang="en" sz="1600" dirty="0">
                <a:solidFill>
                  <a:srgbClr val="156B5C"/>
                </a:solidFill>
              </a:rPr>
              <a:t>Since 2015, OES has recruited over </a:t>
            </a:r>
            <a:r>
              <a:rPr lang="en" sz="1600" b="1" dirty="0">
                <a:solidFill>
                  <a:srgbClr val="156B5C"/>
                </a:solidFill>
              </a:rPr>
              <a:t>150 interdisciplinary experts</a:t>
            </a:r>
            <a:r>
              <a:rPr lang="en" sz="1600" dirty="0">
                <a:solidFill>
                  <a:srgbClr val="156B5C"/>
                </a:solidFill>
              </a:rPr>
              <a:t> into federal government, representing a mix of </a:t>
            </a:r>
            <a:r>
              <a:rPr lang="en" sz="1600" b="1" dirty="0">
                <a:solidFill>
                  <a:srgbClr val="156B5C"/>
                </a:solidFill>
              </a:rPr>
              <a:t>Federal Employees, Fellows, and Academic Affiliates</a:t>
            </a:r>
            <a:r>
              <a:rPr lang="en" sz="1600" dirty="0">
                <a:solidFill>
                  <a:srgbClr val="156B5C"/>
                </a:solidFill>
              </a:rPr>
              <a:t> </a:t>
            </a:r>
            <a:endParaRPr sz="1600" dirty="0">
              <a:solidFill>
                <a:srgbClr val="156B5C"/>
              </a:solidFill>
            </a:endParaRPr>
          </a:p>
        </p:txBody>
      </p:sp>
      <p:sp>
        <p:nvSpPr>
          <p:cNvPr id="94" name="Google Shape;94;p17"/>
          <p:cNvSpPr txBox="1"/>
          <p:nvPr/>
        </p:nvSpPr>
        <p:spPr>
          <a:xfrm>
            <a:off x="354300" y="1697475"/>
            <a:ext cx="1938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9677F"/>
                </a:solidFill>
                <a:latin typeface="Lato"/>
                <a:ea typeface="Lato"/>
                <a:cs typeface="Lato"/>
                <a:sym typeface="Lato"/>
              </a:rPr>
              <a:t>Federal employees</a:t>
            </a:r>
            <a:endParaRPr sz="1100" b="1">
              <a:solidFill>
                <a:srgbClr val="19677F"/>
              </a:solidFill>
              <a:latin typeface="Lato"/>
              <a:ea typeface="Lato"/>
              <a:cs typeface="Lato"/>
              <a:sym typeface="Lato"/>
            </a:endParaRPr>
          </a:p>
        </p:txBody>
      </p:sp>
      <p:sp>
        <p:nvSpPr>
          <p:cNvPr id="95" name="Google Shape;95;p17"/>
          <p:cNvSpPr txBox="1"/>
          <p:nvPr/>
        </p:nvSpPr>
        <p:spPr>
          <a:xfrm>
            <a:off x="2473673" y="1697475"/>
            <a:ext cx="3025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9677F"/>
                </a:solidFill>
                <a:latin typeface="Lato"/>
                <a:ea typeface="Lato"/>
                <a:cs typeface="Lato"/>
                <a:sym typeface="Lato"/>
              </a:rPr>
              <a:t>Fellows and academic affiliates</a:t>
            </a:r>
            <a:endParaRPr sz="1100" b="1">
              <a:solidFill>
                <a:srgbClr val="19677F"/>
              </a:solidFill>
              <a:latin typeface="Lato"/>
              <a:ea typeface="Lato"/>
              <a:cs typeface="Lato"/>
              <a:sym typeface="Lato"/>
            </a:endParaRPr>
          </a:p>
        </p:txBody>
      </p:sp>
      <p:pic>
        <p:nvPicPr>
          <p:cNvPr id="98" name="Google Shape;98;p17" descr="Photo compilation of headshots of current and former OES team members" title="Federal employees, fellows, and academic affiliates"/>
          <p:cNvPicPr preferRelativeResize="0"/>
          <p:nvPr/>
        </p:nvPicPr>
        <p:blipFill>
          <a:blip r:embed="rId3">
            <a:alphaModFix/>
          </a:blip>
          <a:stretch>
            <a:fillRect/>
          </a:stretch>
        </p:blipFill>
        <p:spPr>
          <a:xfrm>
            <a:off x="457200" y="2051475"/>
            <a:ext cx="7254449" cy="2754275"/>
          </a:xfrm>
          <a:prstGeom prst="rect">
            <a:avLst/>
          </a:prstGeom>
          <a:noFill/>
          <a:ln>
            <a:noFill/>
          </a:ln>
        </p:spPr>
      </p:pic>
      <p:sp>
        <p:nvSpPr>
          <p:cNvPr id="97" name="Google Shape;97;p17">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xfrm>
            <a:off x="354350" y="318275"/>
            <a:ext cx="83325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5357"/>
              <a:buFont typeface="Arial"/>
              <a:buNone/>
            </a:pPr>
            <a:r>
              <a:rPr lang="en" sz="2800">
                <a:solidFill>
                  <a:srgbClr val="19677F"/>
                </a:solidFill>
              </a:rPr>
              <a:t>Building and using evidence to better serve the public</a:t>
            </a:r>
            <a:endParaRPr sz="2420" b="1" i="0" u="none" strike="noStrike" cap="none">
              <a:latin typeface="Lato"/>
              <a:ea typeface="Lato"/>
              <a:cs typeface="Lato"/>
              <a:sym typeface="Lato"/>
            </a:endParaRPr>
          </a:p>
        </p:txBody>
      </p:sp>
      <p:sp>
        <p:nvSpPr>
          <p:cNvPr id="103" name="Google Shape;103;p18"/>
          <p:cNvSpPr txBox="1">
            <a:spLocks noGrp="1"/>
          </p:cNvSpPr>
          <p:nvPr>
            <p:ph type="body" idx="1"/>
          </p:nvPr>
        </p:nvSpPr>
        <p:spPr>
          <a:xfrm>
            <a:off x="354300" y="1109525"/>
            <a:ext cx="8332500" cy="1474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 b="1" dirty="0">
                <a:solidFill>
                  <a:srgbClr val="156B5C"/>
                </a:solidFill>
              </a:rPr>
              <a:t>OES team members work alongside agency collaborators to design and evaluate program changes.</a:t>
            </a:r>
            <a:endParaRPr b="1" dirty="0">
              <a:solidFill>
                <a:srgbClr val="156B5C"/>
              </a:solidFill>
            </a:endParaRPr>
          </a:p>
          <a:p>
            <a:pPr marL="0" marR="0" lvl="0" indent="0" algn="l" rtl="0">
              <a:lnSpc>
                <a:spcPct val="100000"/>
              </a:lnSpc>
              <a:spcBef>
                <a:spcPts val="600"/>
              </a:spcBef>
              <a:spcAft>
                <a:spcPts val="1000"/>
              </a:spcAft>
              <a:buClr>
                <a:srgbClr val="F2C446"/>
              </a:buClr>
              <a:buFont typeface="Calibri"/>
              <a:buNone/>
            </a:pPr>
            <a:endParaRPr dirty="0">
              <a:solidFill>
                <a:srgbClr val="156B5C"/>
              </a:solidFill>
            </a:endParaRPr>
          </a:p>
        </p:txBody>
      </p:sp>
      <p:sp>
        <p:nvSpPr>
          <p:cNvPr id="124" name="Google Shape;124;p18"/>
          <p:cNvSpPr/>
          <p:nvPr/>
        </p:nvSpPr>
        <p:spPr>
          <a:xfrm>
            <a:off x="457200" y="1868225"/>
            <a:ext cx="2674800" cy="644700"/>
          </a:xfrm>
          <a:prstGeom prst="rect">
            <a:avLst/>
          </a:prstGeom>
          <a:solidFill>
            <a:srgbClr val="19677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1"/>
                </a:solidFill>
                <a:latin typeface="Lato"/>
                <a:ea typeface="Lato"/>
                <a:cs typeface="Lato"/>
                <a:sym typeface="Lato"/>
              </a:rPr>
              <a:t>Applying Behavioral Science</a:t>
            </a:r>
            <a:endParaRPr sz="1500" b="1" dirty="0">
              <a:solidFill>
                <a:schemeClr val="lt1"/>
              </a:solidFill>
              <a:latin typeface="Lato"/>
              <a:ea typeface="Lato"/>
              <a:cs typeface="Lato"/>
              <a:sym typeface="Lato"/>
            </a:endParaRPr>
          </a:p>
        </p:txBody>
      </p:sp>
      <p:grpSp>
        <p:nvGrpSpPr>
          <p:cNvPr id="2" name="Group 1" descr="Clip art depicting a handshake. Text below says &quot;Partner with Federal Agencies to target priority outcomes&quot;">
            <a:extLst>
              <a:ext uri="{FF2B5EF4-FFF2-40B4-BE49-F238E27FC236}">
                <a16:creationId xmlns:a16="http://schemas.microsoft.com/office/drawing/2014/main" id="{8C3F0602-E4BD-4729-74B2-6C8B47C0F385}"/>
              </a:ext>
            </a:extLst>
          </p:cNvPr>
          <p:cNvGrpSpPr/>
          <p:nvPr/>
        </p:nvGrpSpPr>
        <p:grpSpPr>
          <a:xfrm>
            <a:off x="270575" y="2691538"/>
            <a:ext cx="1432500" cy="1984875"/>
            <a:chOff x="270575" y="2691538"/>
            <a:chExt cx="1432500" cy="1984875"/>
          </a:xfrm>
        </p:grpSpPr>
        <p:sp>
          <p:nvSpPr>
            <p:cNvPr id="106" name="Google Shape;106;p18" descr="Clip art depicting a handshake"/>
            <p:cNvSpPr/>
            <p:nvPr/>
          </p:nvSpPr>
          <p:spPr>
            <a:xfrm>
              <a:off x="432602" y="2691538"/>
              <a:ext cx="1084800" cy="10848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8" descr="Handshake icon. Text reads, &quot;Partner with Federal Agencies to target priority outcomes&quot;&#10;&#10;"/>
            <p:cNvPicPr preferRelativeResize="0"/>
            <p:nvPr/>
          </p:nvPicPr>
          <p:blipFill rotWithShape="1">
            <a:blip r:embed="rId3">
              <a:alphaModFix/>
            </a:blip>
            <a:srcRect l="8988" t="19868" r="9298" b="12435"/>
            <a:stretch/>
          </p:blipFill>
          <p:spPr>
            <a:xfrm>
              <a:off x="546925" y="2986729"/>
              <a:ext cx="879800" cy="494419"/>
            </a:xfrm>
            <a:prstGeom prst="rect">
              <a:avLst/>
            </a:prstGeom>
            <a:noFill/>
            <a:ln>
              <a:noFill/>
            </a:ln>
          </p:spPr>
        </p:pic>
        <p:sp>
          <p:nvSpPr>
            <p:cNvPr id="108" name="Google Shape;108;p18"/>
            <p:cNvSpPr txBox="1"/>
            <p:nvPr/>
          </p:nvSpPr>
          <p:spPr>
            <a:xfrm>
              <a:off x="270575" y="3810913"/>
              <a:ext cx="1432500" cy="86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solidFill>
                    <a:srgbClr val="19677F"/>
                  </a:solidFill>
                  <a:latin typeface="Lato"/>
                  <a:ea typeface="Lato"/>
                  <a:cs typeface="Lato"/>
                  <a:sym typeface="Lato"/>
                </a:rPr>
                <a:t>Partner with Federal Agencies to target priority outcomes</a:t>
              </a:r>
              <a:endParaRPr sz="1000" b="1" dirty="0">
                <a:solidFill>
                  <a:srgbClr val="19677F"/>
                </a:solidFill>
                <a:latin typeface="Lato"/>
                <a:ea typeface="Lato"/>
                <a:cs typeface="Lato"/>
                <a:sym typeface="Lato"/>
              </a:endParaRPr>
            </a:p>
          </p:txBody>
        </p:sp>
      </p:grpSp>
      <p:grpSp>
        <p:nvGrpSpPr>
          <p:cNvPr id="3" name="Group 2" descr="Clip art of a figure next to a gear with a check mark in it and continuous arrows around it. &#10;&#10;Text reads, &quot;Translate behavioral insights into concrete recommendations&quot;">
            <a:extLst>
              <a:ext uri="{FF2B5EF4-FFF2-40B4-BE49-F238E27FC236}">
                <a16:creationId xmlns:a16="http://schemas.microsoft.com/office/drawing/2014/main" id="{48714C53-6314-B626-D705-05FF144D434D}"/>
              </a:ext>
            </a:extLst>
          </p:cNvPr>
          <p:cNvGrpSpPr/>
          <p:nvPr/>
        </p:nvGrpSpPr>
        <p:grpSpPr>
          <a:xfrm>
            <a:off x="1699475" y="2691538"/>
            <a:ext cx="1432500" cy="2137275"/>
            <a:chOff x="1699475" y="2691538"/>
            <a:chExt cx="1432500" cy="2137275"/>
          </a:xfrm>
        </p:grpSpPr>
        <p:sp>
          <p:nvSpPr>
            <p:cNvPr id="110" name="Google Shape;110;p18" descr="Clip art image depicting a person in the foreground and a rotating gear with a checkmark in the center behind them"/>
            <p:cNvSpPr/>
            <p:nvPr/>
          </p:nvSpPr>
          <p:spPr>
            <a:xfrm>
              <a:off x="1861572" y="2691538"/>
              <a:ext cx="1084800" cy="10848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8" descr="Translate behavioral insights into concrete recommendations&#10;&#10;Translate behavioral insights into concrete recommendations&#10;&#10;Translate behavioral insights icon" title="Translate behavioral insights into concrete recommendations"/>
            <p:cNvPicPr preferRelativeResize="0"/>
            <p:nvPr/>
          </p:nvPicPr>
          <p:blipFill rotWithShape="1">
            <a:blip r:embed="rId4">
              <a:alphaModFix/>
            </a:blip>
            <a:srcRect l="6101" t="1748" r="6477"/>
            <a:stretch/>
          </p:blipFill>
          <p:spPr>
            <a:xfrm>
              <a:off x="1999797" y="2874341"/>
              <a:ext cx="808350" cy="616295"/>
            </a:xfrm>
            <a:prstGeom prst="rect">
              <a:avLst/>
            </a:prstGeom>
            <a:noFill/>
            <a:ln>
              <a:noFill/>
            </a:ln>
          </p:spPr>
        </p:pic>
        <p:sp>
          <p:nvSpPr>
            <p:cNvPr id="109" name="Google Shape;109;p18"/>
            <p:cNvSpPr txBox="1"/>
            <p:nvPr/>
          </p:nvSpPr>
          <p:spPr>
            <a:xfrm>
              <a:off x="1699475" y="3810913"/>
              <a:ext cx="1432500" cy="10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19677F"/>
                  </a:solidFill>
                  <a:latin typeface="Lato"/>
                  <a:ea typeface="Lato"/>
                  <a:cs typeface="Lato"/>
                  <a:sym typeface="Lato"/>
                </a:rPr>
                <a:t>Translate behavioral insights into concrete recommendations</a:t>
              </a:r>
              <a:endParaRPr sz="1000" b="1">
                <a:solidFill>
                  <a:srgbClr val="19677F"/>
                </a:solidFill>
                <a:latin typeface="Lato"/>
                <a:ea typeface="Lato"/>
                <a:cs typeface="Lato"/>
                <a:sym typeface="Lato"/>
              </a:endParaRPr>
            </a:p>
          </p:txBody>
        </p:sp>
      </p:grpSp>
      <p:sp>
        <p:nvSpPr>
          <p:cNvPr id="125" name="Google Shape;125;p18"/>
          <p:cNvSpPr/>
          <p:nvPr/>
        </p:nvSpPr>
        <p:spPr>
          <a:xfrm>
            <a:off x="3290525" y="1868225"/>
            <a:ext cx="5396400" cy="644700"/>
          </a:xfrm>
          <a:prstGeom prst="rect">
            <a:avLst/>
          </a:prstGeom>
          <a:solidFill>
            <a:srgbClr val="19677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ato"/>
                <a:ea typeface="Lato"/>
                <a:cs typeface="Lato"/>
                <a:sym typeface="Lato"/>
              </a:rPr>
              <a:t>Quickly and Confidently Learning What Works</a:t>
            </a:r>
            <a:endParaRPr sz="1500" b="1">
              <a:solidFill>
                <a:schemeClr val="lt1"/>
              </a:solidFill>
              <a:latin typeface="Lato"/>
              <a:ea typeface="Lato"/>
              <a:cs typeface="Lato"/>
              <a:sym typeface="Lato"/>
            </a:endParaRPr>
          </a:p>
        </p:txBody>
      </p:sp>
      <p:grpSp>
        <p:nvGrpSpPr>
          <p:cNvPr id="4" name="Group 3" descr="Clip art of two gears, one is smaller than the other. &#10;&#10;Text reads, &quot;Embed evaluations icon&quot;">
            <a:extLst>
              <a:ext uri="{FF2B5EF4-FFF2-40B4-BE49-F238E27FC236}">
                <a16:creationId xmlns:a16="http://schemas.microsoft.com/office/drawing/2014/main" id="{59818265-A076-5AF6-3B43-CDB05E53B5A1}"/>
              </a:ext>
            </a:extLst>
          </p:cNvPr>
          <p:cNvGrpSpPr/>
          <p:nvPr/>
        </p:nvGrpSpPr>
        <p:grpSpPr>
          <a:xfrm>
            <a:off x="3290530" y="2691538"/>
            <a:ext cx="1084800" cy="1984875"/>
            <a:chOff x="3290530" y="2691538"/>
            <a:chExt cx="1084800" cy="1984875"/>
          </a:xfrm>
        </p:grpSpPr>
        <p:sp>
          <p:nvSpPr>
            <p:cNvPr id="113" name="Google Shape;113;p18" descr="Clip art of two gears"/>
            <p:cNvSpPr/>
            <p:nvPr/>
          </p:nvSpPr>
          <p:spPr>
            <a:xfrm>
              <a:off x="3290530" y="2691538"/>
              <a:ext cx="1084800" cy="10848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18" descr="Embed evaluations&#10;&#10;Embed evaluations icon" title="Embed evaluations"/>
            <p:cNvPicPr preferRelativeResize="0"/>
            <p:nvPr/>
          </p:nvPicPr>
          <p:blipFill rotWithShape="1">
            <a:blip r:embed="rId5">
              <a:alphaModFix/>
            </a:blip>
            <a:srcRect l="11376" t="4477" r="11706" b="3006"/>
            <a:stretch/>
          </p:blipFill>
          <p:spPr>
            <a:xfrm>
              <a:off x="3420475" y="2904174"/>
              <a:ext cx="808350" cy="659527"/>
            </a:xfrm>
            <a:prstGeom prst="rect">
              <a:avLst/>
            </a:prstGeom>
            <a:noFill/>
            <a:ln>
              <a:noFill/>
            </a:ln>
          </p:spPr>
        </p:pic>
        <p:sp>
          <p:nvSpPr>
            <p:cNvPr id="112" name="Google Shape;112;p18"/>
            <p:cNvSpPr txBox="1"/>
            <p:nvPr/>
          </p:nvSpPr>
          <p:spPr>
            <a:xfrm>
              <a:off x="3290530" y="3810913"/>
              <a:ext cx="1084800" cy="86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19677F"/>
                  </a:solidFill>
                  <a:latin typeface="Lato"/>
                  <a:ea typeface="Lato"/>
                  <a:cs typeface="Lato"/>
                  <a:sym typeface="Lato"/>
                </a:rPr>
                <a:t>Embed evaluations</a:t>
              </a:r>
              <a:endParaRPr sz="1000" b="1">
                <a:solidFill>
                  <a:srgbClr val="19677F"/>
                </a:solidFill>
                <a:latin typeface="Lato"/>
                <a:ea typeface="Lato"/>
                <a:cs typeface="Lato"/>
                <a:sym typeface="Lato"/>
              </a:endParaRPr>
            </a:p>
          </p:txBody>
        </p:sp>
      </p:grpSp>
      <p:grpSp>
        <p:nvGrpSpPr>
          <p:cNvPr id="5" name="Group 4" descr="Clip art depicting a gear under a magnifying glass. Text reads &quot;Analyze results using existing administrative data&quot;">
            <a:extLst>
              <a:ext uri="{FF2B5EF4-FFF2-40B4-BE49-F238E27FC236}">
                <a16:creationId xmlns:a16="http://schemas.microsoft.com/office/drawing/2014/main" id="{6FBB5759-6AEC-0FD2-D1CA-D9D069669DBD}"/>
              </a:ext>
            </a:extLst>
          </p:cNvPr>
          <p:cNvGrpSpPr/>
          <p:nvPr/>
        </p:nvGrpSpPr>
        <p:grpSpPr>
          <a:xfrm>
            <a:off x="4610076" y="2691538"/>
            <a:ext cx="1270500" cy="2137275"/>
            <a:chOff x="4610076" y="2691538"/>
            <a:chExt cx="1270500" cy="2137275"/>
          </a:xfrm>
        </p:grpSpPr>
        <p:sp>
          <p:nvSpPr>
            <p:cNvPr id="116" name="Google Shape;116;p18" descr="Clip art of a gear being inspected under a magnifying glass"/>
            <p:cNvSpPr/>
            <p:nvPr/>
          </p:nvSpPr>
          <p:spPr>
            <a:xfrm>
              <a:off x="4702926" y="2691538"/>
              <a:ext cx="1084800" cy="10848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8" descr="Clip art of a gear being inspected by a magnifying glass"/>
            <p:cNvPicPr preferRelativeResize="0"/>
            <p:nvPr/>
          </p:nvPicPr>
          <p:blipFill rotWithShape="1">
            <a:blip r:embed="rId6">
              <a:alphaModFix/>
            </a:blip>
            <a:srcRect l="19721" t="2833" r="19727" b="2416"/>
            <a:stretch/>
          </p:blipFill>
          <p:spPr>
            <a:xfrm>
              <a:off x="4920175" y="2869114"/>
              <a:ext cx="687400" cy="729647"/>
            </a:xfrm>
            <a:prstGeom prst="rect">
              <a:avLst/>
            </a:prstGeom>
            <a:noFill/>
            <a:ln>
              <a:noFill/>
            </a:ln>
          </p:spPr>
        </p:pic>
        <p:sp>
          <p:nvSpPr>
            <p:cNvPr id="115" name="Google Shape;115;p18"/>
            <p:cNvSpPr txBox="1"/>
            <p:nvPr/>
          </p:nvSpPr>
          <p:spPr>
            <a:xfrm>
              <a:off x="4610076" y="3810913"/>
              <a:ext cx="1270500" cy="10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solidFill>
                    <a:srgbClr val="19677F"/>
                  </a:solidFill>
                  <a:latin typeface="Lato"/>
                  <a:ea typeface="Lato"/>
                  <a:cs typeface="Lato"/>
                  <a:sym typeface="Lato"/>
                </a:rPr>
                <a:t>Analyze results using existing administrative data</a:t>
              </a:r>
              <a:endParaRPr sz="1000" b="1" dirty="0">
                <a:solidFill>
                  <a:srgbClr val="19677F"/>
                </a:solidFill>
                <a:latin typeface="Lato"/>
                <a:ea typeface="Lato"/>
                <a:cs typeface="Lato"/>
                <a:sym typeface="Lato"/>
              </a:endParaRPr>
            </a:p>
          </p:txBody>
        </p:sp>
      </p:grpSp>
      <p:grpSp>
        <p:nvGrpSpPr>
          <p:cNvPr id="6" name="Group 5" descr="Ensure our work meets evaluation best practice&#10;&#10;Ensure our work meets evaluation best practice icon">
            <a:extLst>
              <a:ext uri="{FF2B5EF4-FFF2-40B4-BE49-F238E27FC236}">
                <a16:creationId xmlns:a16="http://schemas.microsoft.com/office/drawing/2014/main" id="{842CF913-817C-213C-35CC-7B87F34BBFB5}"/>
              </a:ext>
            </a:extLst>
          </p:cNvPr>
          <p:cNvGrpSpPr/>
          <p:nvPr/>
        </p:nvGrpSpPr>
        <p:grpSpPr>
          <a:xfrm>
            <a:off x="6038979" y="2691538"/>
            <a:ext cx="1270500" cy="1984875"/>
            <a:chOff x="6038979" y="2691538"/>
            <a:chExt cx="1270500" cy="1984875"/>
          </a:xfrm>
        </p:grpSpPr>
        <p:sp>
          <p:nvSpPr>
            <p:cNvPr id="119" name="Google Shape;119;p18" descr="Clip art of a document with a decorative seal/ribbon at the bottom"/>
            <p:cNvSpPr/>
            <p:nvPr/>
          </p:nvSpPr>
          <p:spPr>
            <a:xfrm>
              <a:off x="6131829" y="2691538"/>
              <a:ext cx="1084800" cy="10848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18" descr="Clip art of a single page with writing on it, and at the bottom, a green ribbon with a star on it.&#10;&#10;Text reads, &quot;Ensure our work meets evaluation best practice&quot;"/>
            <p:cNvPicPr preferRelativeResize="0"/>
            <p:nvPr/>
          </p:nvPicPr>
          <p:blipFill rotWithShape="1">
            <a:blip r:embed="rId7">
              <a:alphaModFix/>
            </a:blip>
            <a:srcRect l="31127" r="31187"/>
            <a:stretch/>
          </p:blipFill>
          <p:spPr>
            <a:xfrm>
              <a:off x="6438262" y="2801188"/>
              <a:ext cx="480825" cy="865500"/>
            </a:xfrm>
            <a:prstGeom prst="rect">
              <a:avLst/>
            </a:prstGeom>
            <a:noFill/>
            <a:ln>
              <a:noFill/>
            </a:ln>
          </p:spPr>
        </p:pic>
        <p:sp>
          <p:nvSpPr>
            <p:cNvPr id="118" name="Google Shape;118;p18"/>
            <p:cNvSpPr txBox="1"/>
            <p:nvPr/>
          </p:nvSpPr>
          <p:spPr>
            <a:xfrm>
              <a:off x="6038979" y="3810913"/>
              <a:ext cx="1270500" cy="86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solidFill>
                    <a:srgbClr val="19677F"/>
                  </a:solidFill>
                  <a:latin typeface="Lato"/>
                  <a:ea typeface="Lato"/>
                  <a:cs typeface="Lato"/>
                  <a:sym typeface="Lato"/>
                </a:rPr>
                <a:t>Ensure our work meets evaluation best practice</a:t>
              </a:r>
              <a:endParaRPr sz="1000" b="1" dirty="0">
                <a:solidFill>
                  <a:srgbClr val="19677F"/>
                </a:solidFill>
                <a:latin typeface="Lato"/>
                <a:ea typeface="Lato"/>
                <a:cs typeface="Lato"/>
                <a:sym typeface="Lato"/>
              </a:endParaRPr>
            </a:p>
          </p:txBody>
        </p:sp>
      </p:grpSp>
      <p:grpSp>
        <p:nvGrpSpPr>
          <p:cNvPr id="7" name="Group 6" descr="Clip art of a bar graph with increasingly high bars. Text reads, &quot;Measure impact to build evidence to continuously improve&quot;&#10;&#10;">
            <a:extLst>
              <a:ext uri="{FF2B5EF4-FFF2-40B4-BE49-F238E27FC236}">
                <a16:creationId xmlns:a16="http://schemas.microsoft.com/office/drawing/2014/main" id="{C28DF550-3A5B-248E-5DDA-79D8D618DE9C}"/>
              </a:ext>
            </a:extLst>
          </p:cNvPr>
          <p:cNvGrpSpPr/>
          <p:nvPr/>
        </p:nvGrpSpPr>
        <p:grpSpPr>
          <a:xfrm>
            <a:off x="7350625" y="2691538"/>
            <a:ext cx="1522800" cy="2137275"/>
            <a:chOff x="7350625" y="2691538"/>
            <a:chExt cx="1522800" cy="2137275"/>
          </a:xfrm>
        </p:grpSpPr>
        <p:sp>
          <p:nvSpPr>
            <p:cNvPr id="122" name="Google Shape;122;p18" descr="Clip art of a vertical bar chart with four bars increasing in height"/>
            <p:cNvSpPr/>
            <p:nvPr/>
          </p:nvSpPr>
          <p:spPr>
            <a:xfrm>
              <a:off x="7569625" y="2691538"/>
              <a:ext cx="1084800" cy="10848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8" descr="Measure impact to build evidence to continuously improve&#10;&#10;Graph icon" title="Measure impact to build evidence to continuously improve"/>
            <p:cNvPicPr preferRelativeResize="0"/>
            <p:nvPr/>
          </p:nvPicPr>
          <p:blipFill rotWithShape="1">
            <a:blip r:embed="rId8">
              <a:alphaModFix/>
            </a:blip>
            <a:srcRect l="20406" r="21240" b="6208"/>
            <a:stretch/>
          </p:blipFill>
          <p:spPr>
            <a:xfrm>
              <a:off x="7802675" y="2896639"/>
              <a:ext cx="618701" cy="674598"/>
            </a:xfrm>
            <a:prstGeom prst="rect">
              <a:avLst/>
            </a:prstGeom>
            <a:noFill/>
            <a:ln>
              <a:noFill/>
            </a:ln>
          </p:spPr>
        </p:pic>
        <p:sp>
          <p:nvSpPr>
            <p:cNvPr id="121" name="Google Shape;121;p18"/>
            <p:cNvSpPr txBox="1"/>
            <p:nvPr/>
          </p:nvSpPr>
          <p:spPr>
            <a:xfrm>
              <a:off x="7350625" y="3810913"/>
              <a:ext cx="1522800" cy="10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19677F"/>
                  </a:solidFill>
                  <a:latin typeface="Lato"/>
                  <a:ea typeface="Lato"/>
                  <a:cs typeface="Lato"/>
                  <a:sym typeface="Lato"/>
                </a:rPr>
                <a:t>Measure impact and build evidence to continuously improve</a:t>
              </a:r>
              <a:endParaRPr sz="1000" b="1">
                <a:solidFill>
                  <a:srgbClr val="19677F"/>
                </a:solidFill>
                <a:latin typeface="Lato"/>
                <a:ea typeface="Lato"/>
                <a:cs typeface="Lato"/>
                <a:sym typeface="Lato"/>
              </a:endParaRPr>
            </a:p>
          </p:txBody>
        </p:sp>
      </p:grpSp>
      <p:sp>
        <p:nvSpPr>
          <p:cNvPr id="105" name="Google Shape;105;p18">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54350" y="318275"/>
            <a:ext cx="8332500" cy="5727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2E9AC4"/>
              </a:buClr>
              <a:buFont typeface="Lato"/>
              <a:buNone/>
            </a:pPr>
            <a:r>
              <a:rPr lang="en" sz="2520">
                <a:solidFill>
                  <a:srgbClr val="19677F"/>
                </a:solidFill>
              </a:rPr>
              <a:t>Based at GSA</a:t>
            </a:r>
            <a:endParaRPr sz="2520">
              <a:solidFill>
                <a:srgbClr val="19677F"/>
              </a:solidFill>
            </a:endParaRPr>
          </a:p>
        </p:txBody>
      </p:sp>
      <p:sp>
        <p:nvSpPr>
          <p:cNvPr id="131" name="Google Shape;131;p19"/>
          <p:cNvSpPr txBox="1">
            <a:spLocks noGrp="1"/>
          </p:cNvSpPr>
          <p:nvPr>
            <p:ph type="body" idx="1"/>
          </p:nvPr>
        </p:nvSpPr>
        <p:spPr>
          <a:xfrm>
            <a:off x="342900" y="1104775"/>
            <a:ext cx="3963600" cy="34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156B5C"/>
                </a:solidFill>
              </a:rPr>
              <a:t>The United States General Services Administration (GSA) exists to support the government in becoming more </a:t>
            </a:r>
            <a:r>
              <a:rPr lang="en" b="1" dirty="0">
                <a:solidFill>
                  <a:srgbClr val="156B5C"/>
                </a:solidFill>
              </a:rPr>
              <a:t>effective</a:t>
            </a:r>
            <a:r>
              <a:rPr lang="en" dirty="0">
                <a:solidFill>
                  <a:srgbClr val="156B5C"/>
                </a:solidFill>
              </a:rPr>
              <a:t> and </a:t>
            </a:r>
            <a:r>
              <a:rPr lang="en" b="1" dirty="0">
                <a:solidFill>
                  <a:srgbClr val="156B5C"/>
                </a:solidFill>
              </a:rPr>
              <a:t>efficient</a:t>
            </a:r>
            <a:endParaRPr b="1" dirty="0">
              <a:solidFill>
                <a:srgbClr val="156B5C"/>
              </a:solidFill>
            </a:endParaRPr>
          </a:p>
          <a:p>
            <a:pPr marL="0" lvl="0" indent="0" algn="l" rtl="0">
              <a:spcBef>
                <a:spcPts val="1000"/>
              </a:spcBef>
              <a:spcAft>
                <a:spcPts val="0"/>
              </a:spcAft>
              <a:buClr>
                <a:schemeClr val="accent5"/>
              </a:buClr>
              <a:buFont typeface="Calibri"/>
              <a:buNone/>
            </a:pPr>
            <a:endParaRPr dirty="0"/>
          </a:p>
          <a:p>
            <a:pPr marL="0" marR="0" lvl="0" indent="0" algn="l" rtl="0">
              <a:lnSpc>
                <a:spcPct val="100000"/>
              </a:lnSpc>
              <a:spcBef>
                <a:spcPts val="1000"/>
              </a:spcBef>
              <a:spcAft>
                <a:spcPts val="1000"/>
              </a:spcAft>
              <a:buClr>
                <a:schemeClr val="dk1"/>
              </a:buClr>
              <a:buSzPts val="1100"/>
              <a:buFont typeface="Arial"/>
              <a:buNone/>
            </a:pPr>
            <a:endParaRPr dirty="0">
              <a:solidFill>
                <a:srgbClr val="0D8473"/>
              </a:solidFill>
            </a:endParaRPr>
          </a:p>
        </p:txBody>
      </p:sp>
      <p:pic>
        <p:nvPicPr>
          <p:cNvPr id="132" name="Google Shape;132;p19" descr="General Services Administration&#10;&#10;Photo of the General Services Administration building. Includes a carved eagle on top of carved mantle that sits above the words, &quot;General Services Administration.&quot; "/>
          <p:cNvPicPr preferRelativeResize="0"/>
          <p:nvPr/>
        </p:nvPicPr>
        <p:blipFill rotWithShape="1">
          <a:blip r:embed="rId3">
            <a:alphaModFix/>
          </a:blip>
          <a:srcRect l="10549" r="10542"/>
          <a:stretch/>
        </p:blipFill>
        <p:spPr>
          <a:xfrm>
            <a:off x="4652775" y="1257300"/>
            <a:ext cx="4034100" cy="3405901"/>
          </a:xfrm>
          <a:prstGeom prst="rect">
            <a:avLst/>
          </a:prstGeom>
          <a:noFill/>
          <a:ln>
            <a:noFill/>
          </a:ln>
        </p:spPr>
      </p:pic>
      <p:sp>
        <p:nvSpPr>
          <p:cNvPr id="133" name="Google Shape;133;p19">
            <a:extLst>
              <a:ext uri="{C183D7F6-B498-43B3-948B-1728B52AA6E4}">
                <adec:decorative xmlns:adec="http://schemas.microsoft.com/office/drawing/2017/decorative" val="1"/>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65850" y="1877700"/>
            <a:ext cx="8466300" cy="138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Randomized Evaluation Design</a:t>
            </a:r>
            <a:endParaRPr/>
          </a:p>
        </p:txBody>
      </p:sp>
      <p:sp>
        <p:nvSpPr>
          <p:cNvPr id="2" name="Google Shape;133;p19">
            <a:extLst>
              <a:ext uri="{FF2B5EF4-FFF2-40B4-BE49-F238E27FC236}">
                <a16:creationId xmlns:a16="http://schemas.microsoft.com/office/drawing/2014/main" id="{46CC9BD7-0835-81DE-5306-8D5A7D7C90BB}"/>
              </a:ext>
              <a:ext uri="{C183D7F6-B498-43B3-948B-1728B52AA6E4}">
                <adec:decorative xmlns:adec="http://schemas.microsoft.com/office/drawing/2017/decorative" val="1"/>
              </a:ext>
            </a:extLst>
          </p:cNvPr>
          <p:cNvSpPr txBox="1">
            <a:spLocks/>
          </p:cNvSpPr>
          <p:nvPr/>
        </p:nvSpPr>
        <p:spPr>
          <a:xfrm>
            <a:off x="8138100" y="4663224"/>
            <a:ext cx="548700" cy="359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8</a:t>
            </a:fld>
            <a:endParaRPr lang="e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1"/>
          <p:cNvSpPr txBox="1">
            <a:spLocks noGrp="1"/>
          </p:cNvSpPr>
          <p:nvPr>
            <p:ph type="title"/>
          </p:nvPr>
        </p:nvSpPr>
        <p:spPr>
          <a:xfrm>
            <a:off x="354350" y="310591"/>
            <a:ext cx="833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19677F"/>
                </a:solidFill>
              </a:rPr>
              <a:t>So you want to measure the impact of a form change… </a:t>
            </a:r>
            <a:endParaRPr dirty="0">
              <a:solidFill>
                <a:srgbClr val="19677F"/>
              </a:solidFill>
            </a:endParaRPr>
          </a:p>
        </p:txBody>
      </p:sp>
      <p:sp>
        <p:nvSpPr>
          <p:cNvPr id="144" name="Google Shape;144;p21"/>
          <p:cNvSpPr txBox="1"/>
          <p:nvPr/>
        </p:nvSpPr>
        <p:spPr>
          <a:xfrm>
            <a:off x="342900" y="797700"/>
            <a:ext cx="8488500" cy="183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dirty="0">
                <a:latin typeface="Lato"/>
                <a:ea typeface="Lato"/>
                <a:cs typeface="Lato"/>
                <a:sym typeface="Lato"/>
              </a:rPr>
              <a:t>To understand the impact of a form change, </a:t>
            </a:r>
            <a:r>
              <a:rPr lang="en" sz="1700" b="1" dirty="0">
                <a:latin typeface="Lato"/>
                <a:ea typeface="Lato"/>
                <a:cs typeface="Lato"/>
                <a:sym typeface="Lato"/>
              </a:rPr>
              <a:t>you need to know what would have happened if you had done nothing  </a:t>
            </a:r>
            <a:endParaRPr sz="1700" b="1" dirty="0">
              <a:latin typeface="Lato"/>
              <a:ea typeface="Lato"/>
              <a:cs typeface="Lato"/>
              <a:sym typeface="Lato"/>
            </a:endParaRPr>
          </a:p>
          <a:p>
            <a:pPr marL="0" lvl="0" indent="0" algn="l" rtl="0">
              <a:lnSpc>
                <a:spcPct val="115000"/>
              </a:lnSpc>
              <a:spcBef>
                <a:spcPts val="1000"/>
              </a:spcBef>
              <a:spcAft>
                <a:spcPts val="0"/>
              </a:spcAft>
              <a:buNone/>
            </a:pPr>
            <a:r>
              <a:rPr lang="en" sz="1700" dirty="0">
                <a:solidFill>
                  <a:schemeClr val="dk1"/>
                </a:solidFill>
                <a:highlight>
                  <a:schemeClr val="lt1"/>
                </a:highlight>
                <a:latin typeface="Lato"/>
                <a:ea typeface="Lato"/>
                <a:cs typeface="Lato"/>
                <a:sym typeface="Lato"/>
              </a:rPr>
              <a:t>1. By comparing the world </a:t>
            </a:r>
            <a:r>
              <a:rPr lang="en" sz="1700" i="1" dirty="0">
                <a:solidFill>
                  <a:schemeClr val="dk1"/>
                </a:solidFill>
                <a:highlight>
                  <a:schemeClr val="lt1"/>
                </a:highlight>
                <a:latin typeface="Lato"/>
                <a:ea typeface="Lato"/>
                <a:cs typeface="Lato"/>
                <a:sym typeface="Lato"/>
              </a:rPr>
              <a:t>before</a:t>
            </a:r>
            <a:r>
              <a:rPr lang="en" sz="1700" dirty="0">
                <a:solidFill>
                  <a:schemeClr val="dk1"/>
                </a:solidFill>
                <a:highlight>
                  <a:schemeClr val="lt1"/>
                </a:highlight>
                <a:latin typeface="Lato"/>
                <a:ea typeface="Lato"/>
                <a:cs typeface="Lato"/>
                <a:sym typeface="Lato"/>
              </a:rPr>
              <a:t> to the world </a:t>
            </a:r>
            <a:r>
              <a:rPr lang="en" sz="1700" i="1" dirty="0">
                <a:solidFill>
                  <a:schemeClr val="dk1"/>
                </a:solidFill>
                <a:highlight>
                  <a:schemeClr val="lt1"/>
                </a:highlight>
                <a:latin typeface="Lato"/>
                <a:ea typeface="Lato"/>
                <a:cs typeface="Lato"/>
                <a:sym typeface="Lato"/>
              </a:rPr>
              <a:t>after</a:t>
            </a:r>
            <a:r>
              <a:rPr lang="en" sz="1700" dirty="0">
                <a:solidFill>
                  <a:schemeClr val="dk1"/>
                </a:solidFill>
                <a:highlight>
                  <a:schemeClr val="lt1"/>
                </a:highlight>
                <a:latin typeface="Lato"/>
                <a:ea typeface="Lato"/>
                <a:cs typeface="Lato"/>
                <a:sym typeface="Lato"/>
              </a:rPr>
              <a:t> the intervention.</a:t>
            </a:r>
            <a:endParaRPr sz="1700" dirty="0">
              <a:solidFill>
                <a:schemeClr val="dk1"/>
              </a:solidFill>
              <a:highlight>
                <a:schemeClr val="lt1"/>
              </a:highlight>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b="1"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7" name="Group 6" descr="Clip art of a &quot;population&quot; before a form change took place-- silhouettes of people enclosed in a blue ring.">
            <a:extLst>
              <a:ext uri="{FF2B5EF4-FFF2-40B4-BE49-F238E27FC236}">
                <a16:creationId xmlns:a16="http://schemas.microsoft.com/office/drawing/2014/main" id="{4C8F062D-CE5E-8575-C517-B97046A5092D}"/>
              </a:ext>
            </a:extLst>
          </p:cNvPr>
          <p:cNvGrpSpPr/>
          <p:nvPr/>
        </p:nvGrpSpPr>
        <p:grpSpPr>
          <a:xfrm>
            <a:off x="610700" y="2004175"/>
            <a:ext cx="2348400" cy="2284413"/>
            <a:chOff x="610700" y="2004175"/>
            <a:chExt cx="2348400" cy="2284413"/>
          </a:xfrm>
        </p:grpSpPr>
        <p:pic>
          <p:nvPicPr>
            <p:cNvPr id="149" name="Google Shape;149;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18938" y="3807813"/>
              <a:ext cx="461700" cy="461700"/>
            </a:xfrm>
            <a:prstGeom prst="rect">
              <a:avLst/>
            </a:prstGeom>
            <a:noFill/>
            <a:ln>
              <a:noFill/>
            </a:ln>
          </p:spPr>
        </p:pic>
        <p:pic>
          <p:nvPicPr>
            <p:cNvPr id="150" name="Google Shape;150;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238813" y="3135988"/>
              <a:ext cx="461700" cy="461700"/>
            </a:xfrm>
            <a:prstGeom prst="rect">
              <a:avLst/>
            </a:prstGeom>
            <a:noFill/>
            <a:ln>
              <a:noFill/>
            </a:ln>
          </p:spPr>
        </p:pic>
        <p:grpSp>
          <p:nvGrpSpPr>
            <p:cNvPr id="2" name="Group 1">
              <a:extLst>
                <a:ext uri="{FF2B5EF4-FFF2-40B4-BE49-F238E27FC236}">
                  <a16:creationId xmlns:a16="http://schemas.microsoft.com/office/drawing/2014/main" id="{95C4F1A5-0EF6-21BC-DAB2-ADE62334622E}"/>
                </a:ext>
              </a:extLst>
            </p:cNvPr>
            <p:cNvGrpSpPr/>
            <p:nvPr/>
          </p:nvGrpSpPr>
          <p:grpSpPr>
            <a:xfrm>
              <a:off x="610700" y="2004175"/>
              <a:ext cx="2348400" cy="2284413"/>
              <a:chOff x="610700" y="2004175"/>
              <a:chExt cx="2348400" cy="2284413"/>
            </a:xfrm>
          </p:grpSpPr>
          <p:sp>
            <p:nvSpPr>
              <p:cNvPr id="178" name="Google Shape;178;p21">
                <a:extLst>
                  <a:ext uri="{C183D7F6-B498-43B3-948B-1728B52AA6E4}">
                    <adec:decorative xmlns:adec="http://schemas.microsoft.com/office/drawing/2017/decorative" val="0"/>
                  </a:ext>
                </a:extLst>
              </p:cNvPr>
              <p:cNvSpPr txBox="1"/>
              <p:nvPr/>
            </p:nvSpPr>
            <p:spPr>
              <a:xfrm>
                <a:off x="610700" y="2004175"/>
                <a:ext cx="234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19677F"/>
                    </a:solidFill>
                    <a:latin typeface="Lato"/>
                    <a:ea typeface="Lato"/>
                    <a:cs typeface="Lato"/>
                    <a:sym typeface="Lato"/>
                  </a:rPr>
                  <a:t>Before form change</a:t>
                </a:r>
                <a:endParaRPr b="1" dirty="0">
                  <a:solidFill>
                    <a:srgbClr val="19677F"/>
                  </a:solidFill>
                  <a:latin typeface="Lato"/>
                  <a:ea typeface="Lato"/>
                  <a:cs typeface="Lato"/>
                  <a:sym typeface="Lato"/>
                </a:endParaRPr>
              </a:p>
            </p:txBody>
          </p:sp>
          <p:sp>
            <p:nvSpPr>
              <p:cNvPr id="147" name="Google Shape;147;p21">
                <a:extLst>
                  <a:ext uri="{C183D7F6-B498-43B3-948B-1728B52AA6E4}">
                    <adec:decorative xmlns:adec="http://schemas.microsoft.com/office/drawing/2017/decorative" val="0"/>
                  </a:ext>
                </a:extLst>
              </p:cNvPr>
              <p:cNvSpPr/>
              <p:nvPr/>
            </p:nvSpPr>
            <p:spPr>
              <a:xfrm>
                <a:off x="686363" y="2445088"/>
                <a:ext cx="1972200" cy="1843500"/>
              </a:xfrm>
              <a:prstGeom prst="ellipse">
                <a:avLst/>
              </a:prstGeom>
              <a:noFill/>
              <a:ln w="38100" cap="flat" cmpd="sng">
                <a:solidFill>
                  <a:srgbClr val="2E9A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007950" y="3470825"/>
                <a:ext cx="461700" cy="461700"/>
              </a:xfrm>
              <a:prstGeom prst="rect">
                <a:avLst/>
              </a:prstGeom>
              <a:noFill/>
              <a:ln>
                <a:noFill/>
              </a:ln>
            </p:spPr>
          </p:pic>
          <p:pic>
            <p:nvPicPr>
              <p:cNvPr id="151" name="Google Shape;151;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365413" y="2655375"/>
                <a:ext cx="461700" cy="461700"/>
              </a:xfrm>
              <a:prstGeom prst="rect">
                <a:avLst/>
              </a:prstGeom>
              <a:noFill/>
              <a:ln>
                <a:noFill/>
              </a:ln>
            </p:spPr>
          </p:pic>
          <p:pic>
            <p:nvPicPr>
              <p:cNvPr id="152" name="Google Shape;152;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307738" y="3604875"/>
                <a:ext cx="461700" cy="461700"/>
              </a:xfrm>
              <a:prstGeom prst="rect">
                <a:avLst/>
              </a:prstGeom>
              <a:noFill/>
              <a:ln>
                <a:noFill/>
              </a:ln>
            </p:spPr>
          </p:pic>
          <p:pic>
            <p:nvPicPr>
              <p:cNvPr id="153" name="Google Shape;153;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922238" y="3537400"/>
                <a:ext cx="461700" cy="461700"/>
              </a:xfrm>
              <a:prstGeom prst="rect">
                <a:avLst/>
              </a:prstGeom>
              <a:noFill/>
              <a:ln>
                <a:noFill/>
              </a:ln>
            </p:spPr>
          </p:pic>
          <p:pic>
            <p:nvPicPr>
              <p:cNvPr id="154" name="Google Shape;154;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95138" y="2438575"/>
                <a:ext cx="461700" cy="461700"/>
              </a:xfrm>
              <a:prstGeom prst="rect">
                <a:avLst/>
              </a:prstGeom>
              <a:noFill/>
              <a:ln>
                <a:noFill/>
              </a:ln>
            </p:spPr>
          </p:pic>
          <p:pic>
            <p:nvPicPr>
              <p:cNvPr id="155" name="Google Shape;155;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46038" y="3143163"/>
                <a:ext cx="461700" cy="461700"/>
              </a:xfrm>
              <a:prstGeom prst="rect">
                <a:avLst/>
              </a:prstGeom>
              <a:noFill/>
              <a:ln>
                <a:noFill/>
              </a:ln>
            </p:spPr>
          </p:pic>
          <p:pic>
            <p:nvPicPr>
              <p:cNvPr id="156" name="Google Shape;156;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922238" y="2655375"/>
                <a:ext cx="461700" cy="461700"/>
              </a:xfrm>
              <a:prstGeom prst="rect">
                <a:avLst/>
              </a:prstGeom>
              <a:noFill/>
              <a:ln>
                <a:noFill/>
              </a:ln>
            </p:spPr>
          </p:pic>
          <p:pic>
            <p:nvPicPr>
              <p:cNvPr id="157" name="Google Shape;157;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133438" y="2990763"/>
                <a:ext cx="461700" cy="461700"/>
              </a:xfrm>
              <a:prstGeom prst="rect">
                <a:avLst/>
              </a:prstGeom>
              <a:noFill/>
              <a:ln>
                <a:noFill/>
              </a:ln>
            </p:spPr>
          </p:pic>
          <p:pic>
            <p:nvPicPr>
              <p:cNvPr id="158" name="Google Shape;158;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700900" y="3385000"/>
                <a:ext cx="461700" cy="461700"/>
              </a:xfrm>
              <a:prstGeom prst="rect">
                <a:avLst/>
              </a:prstGeom>
              <a:noFill/>
              <a:ln>
                <a:noFill/>
              </a:ln>
            </p:spPr>
          </p:pic>
          <p:pic>
            <p:nvPicPr>
              <p:cNvPr id="159" name="Google Shape;159;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815188" y="2749388"/>
                <a:ext cx="461700" cy="461700"/>
              </a:xfrm>
              <a:prstGeom prst="rect">
                <a:avLst/>
              </a:prstGeom>
              <a:noFill/>
              <a:ln>
                <a:noFill/>
              </a:ln>
            </p:spPr>
          </p:pic>
        </p:grpSp>
      </p:grpSp>
      <p:grpSp>
        <p:nvGrpSpPr>
          <p:cNvPr id="3" name="Group 2" descr="Red arrow pointing from the &quot;before form change&quot; group to the &quot;after form change&quot; group">
            <a:extLst>
              <a:ext uri="{FF2B5EF4-FFF2-40B4-BE49-F238E27FC236}">
                <a16:creationId xmlns:a16="http://schemas.microsoft.com/office/drawing/2014/main" id="{FF13055F-5BFD-9B67-1133-9CEDB55F095A}"/>
              </a:ext>
              <a:ext uri="{C183D7F6-B498-43B3-948B-1728B52AA6E4}">
                <adec:decorative xmlns:adec="http://schemas.microsoft.com/office/drawing/2017/decorative" val="0"/>
              </a:ext>
            </a:extLst>
          </p:cNvPr>
          <p:cNvGrpSpPr/>
          <p:nvPr/>
        </p:nvGrpSpPr>
        <p:grpSpPr>
          <a:xfrm>
            <a:off x="2827874" y="2963075"/>
            <a:ext cx="1523251" cy="400500"/>
            <a:chOff x="2827874" y="2963075"/>
            <a:chExt cx="1523251" cy="400500"/>
          </a:xfrm>
        </p:grpSpPr>
        <p:sp>
          <p:nvSpPr>
            <p:cNvPr id="162" name="Google Shape;162;p21"/>
            <p:cNvSpPr txBox="1"/>
            <p:nvPr/>
          </p:nvSpPr>
          <p:spPr>
            <a:xfrm>
              <a:off x="2827874" y="2963075"/>
              <a:ext cx="14721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C64E2A"/>
                  </a:solidFill>
                  <a:latin typeface="Lato"/>
                  <a:ea typeface="Lato"/>
                  <a:cs typeface="Lato"/>
                  <a:sym typeface="Lato"/>
                </a:rPr>
                <a:t>Form change</a:t>
              </a:r>
              <a:endParaRPr b="1">
                <a:solidFill>
                  <a:srgbClr val="C64E2A"/>
                </a:solidFill>
                <a:latin typeface="Lato"/>
                <a:ea typeface="Lato"/>
                <a:cs typeface="Lato"/>
                <a:sym typeface="Lato"/>
              </a:endParaRPr>
            </a:p>
          </p:txBody>
        </p:sp>
        <p:cxnSp>
          <p:nvCxnSpPr>
            <p:cNvPr id="161" name="Google Shape;161;p21">
              <a:extLst>
                <a:ext uri="{C183D7F6-B498-43B3-948B-1728B52AA6E4}">
                  <adec:decorative xmlns:adec="http://schemas.microsoft.com/office/drawing/2017/decorative" val="0"/>
                </a:ext>
              </a:extLst>
            </p:cNvPr>
            <p:cNvCxnSpPr/>
            <p:nvPr/>
          </p:nvCxnSpPr>
          <p:spPr>
            <a:xfrm>
              <a:off x="2879025" y="3362975"/>
              <a:ext cx="1472100" cy="600"/>
            </a:xfrm>
            <a:prstGeom prst="curvedConnector3">
              <a:avLst>
                <a:gd name="adj1" fmla="val 50000"/>
              </a:avLst>
            </a:prstGeom>
            <a:noFill/>
            <a:ln w="28575" cap="flat" cmpd="sng">
              <a:solidFill>
                <a:srgbClr val="C64E2A"/>
              </a:solidFill>
              <a:prstDash val="solid"/>
              <a:round/>
              <a:headEnd type="none" w="med" len="med"/>
              <a:tailEnd type="triangle" w="med" len="med"/>
            </a:ln>
          </p:spPr>
        </p:cxnSp>
      </p:grpSp>
      <p:grpSp>
        <p:nvGrpSpPr>
          <p:cNvPr id="10" name="Group 9" descr="Clip art of a &quot;population&quot; after a form change-- silhouettes of people enclosed in a red ring. some of the silhouettes are filled in to depict people in the population who reported more sales">
            <a:extLst>
              <a:ext uri="{FF2B5EF4-FFF2-40B4-BE49-F238E27FC236}">
                <a16:creationId xmlns:a16="http://schemas.microsoft.com/office/drawing/2014/main" id="{4FDD0953-B3D0-5BAE-3F4C-2B0276AD452F}"/>
              </a:ext>
            </a:extLst>
          </p:cNvPr>
          <p:cNvGrpSpPr/>
          <p:nvPr/>
        </p:nvGrpSpPr>
        <p:grpSpPr>
          <a:xfrm>
            <a:off x="4427325" y="1968325"/>
            <a:ext cx="2208100" cy="2320300"/>
            <a:chOff x="4427325" y="1968325"/>
            <a:chExt cx="2208100" cy="2320300"/>
          </a:xfrm>
        </p:grpSpPr>
        <p:sp>
          <p:nvSpPr>
            <p:cNvPr id="160" name="Google Shape;160;p21">
              <a:extLst>
                <a:ext uri="{C183D7F6-B498-43B3-948B-1728B52AA6E4}">
                  <adec:decorative xmlns:adec="http://schemas.microsoft.com/office/drawing/2017/decorative" val="1"/>
                </a:ext>
              </a:extLst>
            </p:cNvPr>
            <p:cNvSpPr/>
            <p:nvPr/>
          </p:nvSpPr>
          <p:spPr>
            <a:xfrm>
              <a:off x="4427325" y="2438525"/>
              <a:ext cx="2014200" cy="1850100"/>
            </a:xfrm>
            <a:prstGeom prst="ellipse">
              <a:avLst/>
            </a:prstGeom>
            <a:noFill/>
            <a:ln w="38100" cap="flat" cmpd="sng">
              <a:solidFill>
                <a:srgbClr val="C64E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descr="Clip art of a &quot;population&quot; after a form change-- silhouettes of people enclosed in a red-orange ring. some of the silhouettes are filled in to depict people in the population who reported more sales">
              <a:extLst>
                <a:ext uri="{FF2B5EF4-FFF2-40B4-BE49-F238E27FC236}">
                  <a16:creationId xmlns:a16="http://schemas.microsoft.com/office/drawing/2014/main" id="{B781AFCA-C609-68BA-3E55-217D2F81EDC9}"/>
                </a:ext>
              </a:extLst>
            </p:cNvPr>
            <p:cNvGrpSpPr/>
            <p:nvPr/>
          </p:nvGrpSpPr>
          <p:grpSpPr>
            <a:xfrm>
              <a:off x="4498525" y="1968325"/>
              <a:ext cx="2136900" cy="2301200"/>
              <a:chOff x="4498525" y="1968325"/>
              <a:chExt cx="2136900" cy="2301200"/>
            </a:xfrm>
          </p:grpSpPr>
          <p:pic>
            <p:nvPicPr>
              <p:cNvPr id="170" name="Google Shape;170;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587013" y="3143163"/>
                <a:ext cx="461700" cy="461700"/>
              </a:xfrm>
              <a:prstGeom prst="rect">
                <a:avLst/>
              </a:prstGeom>
              <a:noFill/>
              <a:ln>
                <a:noFill/>
              </a:ln>
            </p:spPr>
          </p:pic>
          <p:grpSp>
            <p:nvGrpSpPr>
              <p:cNvPr id="5" name="Group 4">
                <a:extLst>
                  <a:ext uri="{FF2B5EF4-FFF2-40B4-BE49-F238E27FC236}">
                    <a16:creationId xmlns:a16="http://schemas.microsoft.com/office/drawing/2014/main" id="{746B0991-3C52-AEC6-D7C3-DD3AEA788707}"/>
                  </a:ext>
                </a:extLst>
              </p:cNvPr>
              <p:cNvGrpSpPr/>
              <p:nvPr/>
            </p:nvGrpSpPr>
            <p:grpSpPr>
              <a:xfrm>
                <a:off x="4498525" y="1968325"/>
                <a:ext cx="2136900" cy="2301200"/>
                <a:chOff x="4498525" y="1968325"/>
                <a:chExt cx="2136900" cy="2301200"/>
              </a:xfrm>
            </p:grpSpPr>
            <p:grpSp>
              <p:nvGrpSpPr>
                <p:cNvPr id="4" name="Group 3">
                  <a:extLst>
                    <a:ext uri="{FF2B5EF4-FFF2-40B4-BE49-F238E27FC236}">
                      <a16:creationId xmlns:a16="http://schemas.microsoft.com/office/drawing/2014/main" id="{B23038B2-3DFC-30E7-038C-8C2E8BB66A5B}"/>
                    </a:ext>
                  </a:extLst>
                </p:cNvPr>
                <p:cNvGrpSpPr/>
                <p:nvPr/>
              </p:nvGrpSpPr>
              <p:grpSpPr>
                <a:xfrm>
                  <a:off x="4663213" y="2438575"/>
                  <a:ext cx="1778287" cy="1830950"/>
                  <a:chOff x="4663213" y="2438575"/>
                  <a:chExt cx="1778287" cy="1830950"/>
                </a:xfrm>
              </p:grpSpPr>
              <p:pic>
                <p:nvPicPr>
                  <p:cNvPr id="163" name="Google Shape;163;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748925" y="3470825"/>
                    <a:ext cx="461700" cy="461700"/>
                  </a:xfrm>
                  <a:prstGeom prst="rect">
                    <a:avLst/>
                  </a:prstGeom>
                  <a:noFill/>
                  <a:ln>
                    <a:noFill/>
                  </a:ln>
                </p:spPr>
              </p:pic>
              <p:pic>
                <p:nvPicPr>
                  <p:cNvPr id="164" name="Google Shape;164;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259913" y="3807813"/>
                    <a:ext cx="461700" cy="461700"/>
                  </a:xfrm>
                  <a:prstGeom prst="rect">
                    <a:avLst/>
                  </a:prstGeom>
                  <a:noFill/>
                  <a:ln>
                    <a:noFill/>
                  </a:ln>
                </p:spPr>
              </p:pic>
              <p:pic>
                <p:nvPicPr>
                  <p:cNvPr id="165" name="Google Shape;165;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979788" y="3135988"/>
                    <a:ext cx="461700" cy="461700"/>
                  </a:xfrm>
                  <a:prstGeom prst="rect">
                    <a:avLst/>
                  </a:prstGeom>
                  <a:noFill/>
                  <a:ln>
                    <a:noFill/>
                  </a:ln>
                </p:spPr>
              </p:pic>
              <p:pic>
                <p:nvPicPr>
                  <p:cNvPr id="166" name="Google Shape;166;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106388" y="2655375"/>
                    <a:ext cx="461700" cy="461700"/>
                  </a:xfrm>
                  <a:prstGeom prst="rect">
                    <a:avLst/>
                  </a:prstGeom>
                  <a:noFill/>
                  <a:ln>
                    <a:noFill/>
                  </a:ln>
                </p:spPr>
              </p:pic>
              <p:pic>
                <p:nvPicPr>
                  <p:cNvPr id="167" name="Google Shape;167;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048713" y="3604875"/>
                    <a:ext cx="461700" cy="461700"/>
                  </a:xfrm>
                  <a:prstGeom prst="rect">
                    <a:avLst/>
                  </a:prstGeom>
                  <a:noFill/>
                  <a:ln>
                    <a:noFill/>
                  </a:ln>
                </p:spPr>
              </p:pic>
              <p:pic>
                <p:nvPicPr>
                  <p:cNvPr id="168" name="Google Shape;168;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663213" y="3537400"/>
                    <a:ext cx="461700" cy="461700"/>
                  </a:xfrm>
                  <a:prstGeom prst="rect">
                    <a:avLst/>
                  </a:prstGeom>
                  <a:noFill/>
                  <a:ln>
                    <a:noFill/>
                  </a:ln>
                </p:spPr>
              </p:pic>
              <p:pic>
                <p:nvPicPr>
                  <p:cNvPr id="169" name="Google Shape;169;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336113" y="2438575"/>
                    <a:ext cx="461700" cy="461700"/>
                  </a:xfrm>
                  <a:prstGeom prst="rect">
                    <a:avLst/>
                  </a:prstGeom>
                  <a:noFill/>
                  <a:ln>
                    <a:noFill/>
                  </a:ln>
                </p:spPr>
              </p:pic>
              <p:pic>
                <p:nvPicPr>
                  <p:cNvPr id="171" name="Google Shape;171;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663213" y="2655375"/>
                    <a:ext cx="461700" cy="461700"/>
                  </a:xfrm>
                  <a:prstGeom prst="rect">
                    <a:avLst/>
                  </a:prstGeom>
                  <a:noFill/>
                  <a:ln>
                    <a:noFill/>
                  </a:ln>
                </p:spPr>
              </p:pic>
              <p:pic>
                <p:nvPicPr>
                  <p:cNvPr id="172" name="Google Shape;172;p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441875" y="3385000"/>
                    <a:ext cx="461700" cy="461700"/>
                  </a:xfrm>
                  <a:prstGeom prst="rect">
                    <a:avLst/>
                  </a:prstGeom>
                  <a:noFill/>
                  <a:ln>
                    <a:noFill/>
                  </a:ln>
                </p:spPr>
              </p:pic>
              <p:pic>
                <p:nvPicPr>
                  <p:cNvPr id="173" name="Google Shape;173;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56163" y="2749388"/>
                    <a:ext cx="461700" cy="461700"/>
                  </a:xfrm>
                  <a:prstGeom prst="rect">
                    <a:avLst/>
                  </a:prstGeom>
                  <a:noFill/>
                  <a:ln>
                    <a:noFill/>
                  </a:ln>
                </p:spPr>
              </p:pic>
              <p:pic>
                <p:nvPicPr>
                  <p:cNvPr id="174" name="Google Shape;174;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74413" y="2990763"/>
                    <a:ext cx="461700" cy="461700"/>
                  </a:xfrm>
                  <a:prstGeom prst="rect">
                    <a:avLst/>
                  </a:prstGeom>
                  <a:noFill/>
                  <a:ln>
                    <a:noFill/>
                  </a:ln>
                </p:spPr>
              </p:pic>
              <p:pic>
                <p:nvPicPr>
                  <p:cNvPr id="175" name="Google Shape;175;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36125" y="2438575"/>
                    <a:ext cx="461700" cy="461700"/>
                  </a:xfrm>
                  <a:prstGeom prst="rect">
                    <a:avLst/>
                  </a:prstGeom>
                  <a:noFill/>
                  <a:ln>
                    <a:noFill/>
                  </a:ln>
                </p:spPr>
              </p:pic>
              <p:pic>
                <p:nvPicPr>
                  <p:cNvPr id="176" name="Google Shape;176;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79800" y="3143175"/>
                    <a:ext cx="461700" cy="461700"/>
                  </a:xfrm>
                  <a:prstGeom prst="rect">
                    <a:avLst/>
                  </a:prstGeom>
                  <a:noFill/>
                  <a:ln>
                    <a:noFill/>
                  </a:ln>
                </p:spPr>
              </p:pic>
              <p:pic>
                <p:nvPicPr>
                  <p:cNvPr id="177" name="Google Shape;177;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259925" y="3807825"/>
                    <a:ext cx="461700" cy="461700"/>
                  </a:xfrm>
                  <a:prstGeom prst="rect">
                    <a:avLst/>
                  </a:prstGeom>
                  <a:noFill/>
                  <a:ln>
                    <a:noFill/>
                  </a:ln>
                </p:spPr>
              </p:pic>
            </p:grpSp>
            <p:sp>
              <p:nvSpPr>
                <p:cNvPr id="179" name="Google Shape;179;p21"/>
                <p:cNvSpPr txBox="1"/>
                <p:nvPr/>
              </p:nvSpPr>
              <p:spPr>
                <a:xfrm>
                  <a:off x="4498525" y="1968325"/>
                  <a:ext cx="213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C64E2A"/>
                      </a:solidFill>
                      <a:latin typeface="Lato"/>
                      <a:ea typeface="Lato"/>
                      <a:cs typeface="Lato"/>
                      <a:sym typeface="Lato"/>
                    </a:rPr>
                    <a:t>After form change</a:t>
                  </a:r>
                  <a:endParaRPr b="1" dirty="0">
                    <a:solidFill>
                      <a:srgbClr val="C64E2A"/>
                    </a:solidFill>
                    <a:latin typeface="Lato"/>
                    <a:ea typeface="Lato"/>
                    <a:cs typeface="Lato"/>
                    <a:sym typeface="Lato"/>
                  </a:endParaRPr>
                </a:p>
              </p:txBody>
            </p:sp>
          </p:grpSp>
        </p:grpSp>
      </p:grpSp>
      <p:grpSp>
        <p:nvGrpSpPr>
          <p:cNvPr id="6" name="Group 5" descr="The word &quot;but...&quot; in green highlight, followed by a list of plausible alternative explanations for an increase in reported sales. The explanations include: &quot;Quarterly changes&quot;, &quot;COVID-19&quot;, and &quot;Other, external events.&quot; Each alternative explanation points toward the &quot;after form change&quot; circle">
            <a:extLst>
              <a:ext uri="{FF2B5EF4-FFF2-40B4-BE49-F238E27FC236}">
                <a16:creationId xmlns:a16="http://schemas.microsoft.com/office/drawing/2014/main" id="{C0D3052A-2A20-E5F6-230B-C274E74E1FAC}"/>
              </a:ext>
            </a:extLst>
          </p:cNvPr>
          <p:cNvGrpSpPr/>
          <p:nvPr/>
        </p:nvGrpSpPr>
        <p:grpSpPr>
          <a:xfrm>
            <a:off x="6009025" y="2390700"/>
            <a:ext cx="2891450" cy="2132525"/>
            <a:chOff x="6009025" y="2390700"/>
            <a:chExt cx="2891450" cy="2132525"/>
          </a:xfrm>
        </p:grpSpPr>
        <p:sp>
          <p:nvSpPr>
            <p:cNvPr id="180" name="Google Shape;180;p21"/>
            <p:cNvSpPr txBox="1"/>
            <p:nvPr/>
          </p:nvSpPr>
          <p:spPr>
            <a:xfrm>
              <a:off x="6009025" y="2390700"/>
              <a:ext cx="996600" cy="400200"/>
            </a:xfrm>
            <a:prstGeom prst="rect">
              <a:avLst/>
            </a:prstGeom>
            <a:solidFill>
              <a:srgbClr val="BEEA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but…</a:t>
              </a:r>
              <a:endParaRPr b="1">
                <a:latin typeface="Lato"/>
                <a:ea typeface="Lato"/>
                <a:cs typeface="Lato"/>
                <a:sym typeface="Lato"/>
              </a:endParaRPr>
            </a:p>
          </p:txBody>
        </p:sp>
        <p:cxnSp>
          <p:nvCxnSpPr>
            <p:cNvPr id="181" name="Google Shape;181;p21">
              <a:extLst>
                <a:ext uri="{C183D7F6-B498-43B3-948B-1728B52AA6E4}">
                  <adec:decorative xmlns:adec="http://schemas.microsoft.com/office/drawing/2017/decorative" val="1"/>
                </a:ext>
              </a:extLst>
            </p:cNvPr>
            <p:cNvCxnSpPr>
              <a:endCxn id="182" idx="1"/>
            </p:cNvCxnSpPr>
            <p:nvPr/>
          </p:nvCxnSpPr>
          <p:spPr>
            <a:xfrm rot="10800000" flipH="1">
              <a:off x="6566475" y="2882325"/>
              <a:ext cx="705300" cy="238500"/>
            </a:xfrm>
            <a:prstGeom prst="straightConnector1">
              <a:avLst/>
            </a:prstGeom>
            <a:noFill/>
            <a:ln w="38100" cap="flat" cmpd="sng">
              <a:solidFill>
                <a:srgbClr val="156B5C"/>
              </a:solidFill>
              <a:prstDash val="solid"/>
              <a:round/>
              <a:headEnd type="triangle" w="med" len="med"/>
              <a:tailEnd type="none" w="med" len="med"/>
            </a:ln>
          </p:spPr>
        </p:cxnSp>
        <p:sp>
          <p:nvSpPr>
            <p:cNvPr id="182" name="Google Shape;182;p21"/>
            <p:cNvSpPr txBox="1"/>
            <p:nvPr/>
          </p:nvSpPr>
          <p:spPr>
            <a:xfrm>
              <a:off x="7271775" y="2686125"/>
              <a:ext cx="1628700" cy="392400"/>
            </a:xfrm>
            <a:prstGeom prst="rect">
              <a:avLst/>
            </a:prstGeom>
            <a:noFill/>
            <a:ln w="38100" cap="flat" cmpd="sng">
              <a:solidFill>
                <a:srgbClr val="156B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50" b="1" dirty="0">
                  <a:solidFill>
                    <a:srgbClr val="156B5C"/>
                  </a:solidFill>
                  <a:latin typeface="Lato"/>
                  <a:ea typeface="Lato"/>
                  <a:cs typeface="Lato"/>
                  <a:sym typeface="Lato"/>
                </a:rPr>
                <a:t>Quarterly changes</a:t>
              </a:r>
              <a:r>
                <a:rPr lang="en" sz="1350" b="1" dirty="0">
                  <a:solidFill>
                    <a:schemeClr val="accent1"/>
                  </a:solidFill>
                  <a:latin typeface="Lato"/>
                  <a:ea typeface="Lato"/>
                  <a:cs typeface="Lato"/>
                  <a:sym typeface="Lato"/>
                </a:rPr>
                <a:t> </a:t>
              </a:r>
              <a:endParaRPr sz="1350" b="1" dirty="0">
                <a:solidFill>
                  <a:schemeClr val="accent1"/>
                </a:solidFill>
                <a:latin typeface="Lato"/>
                <a:ea typeface="Lato"/>
                <a:cs typeface="Lato"/>
                <a:sym typeface="Lato"/>
              </a:endParaRPr>
            </a:p>
          </p:txBody>
        </p:sp>
        <p:cxnSp>
          <p:nvCxnSpPr>
            <p:cNvPr id="183" name="Google Shape;183;p21">
              <a:extLst>
                <a:ext uri="{C183D7F6-B498-43B3-948B-1728B52AA6E4}">
                  <adec:decorative xmlns:adec="http://schemas.microsoft.com/office/drawing/2017/decorative" val="1"/>
                </a:ext>
              </a:extLst>
            </p:cNvPr>
            <p:cNvCxnSpPr/>
            <p:nvPr/>
          </p:nvCxnSpPr>
          <p:spPr>
            <a:xfrm rot="10800000" flipH="1">
              <a:off x="6596325" y="3519375"/>
              <a:ext cx="671400" cy="9000"/>
            </a:xfrm>
            <a:prstGeom prst="straightConnector1">
              <a:avLst/>
            </a:prstGeom>
            <a:noFill/>
            <a:ln w="38100" cap="flat" cmpd="sng">
              <a:solidFill>
                <a:srgbClr val="156B5C"/>
              </a:solidFill>
              <a:prstDash val="solid"/>
              <a:round/>
              <a:headEnd type="triangle" w="med" len="med"/>
              <a:tailEnd type="none" w="med" len="med"/>
            </a:ln>
          </p:spPr>
        </p:cxnSp>
        <p:sp>
          <p:nvSpPr>
            <p:cNvPr id="185" name="Google Shape;185;p21"/>
            <p:cNvSpPr txBox="1"/>
            <p:nvPr/>
          </p:nvSpPr>
          <p:spPr>
            <a:xfrm>
              <a:off x="7260675" y="3304525"/>
              <a:ext cx="1103400" cy="400200"/>
            </a:xfrm>
            <a:prstGeom prst="rect">
              <a:avLst/>
            </a:prstGeom>
            <a:noFill/>
            <a:ln w="38100" cap="flat" cmpd="sng">
              <a:solidFill>
                <a:srgbClr val="156B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56B5C"/>
                  </a:solidFill>
                  <a:latin typeface="Lato"/>
                  <a:ea typeface="Lato"/>
                  <a:cs typeface="Lato"/>
                  <a:sym typeface="Lato"/>
                </a:rPr>
                <a:t>COVID-19</a:t>
              </a:r>
              <a:endParaRPr b="1">
                <a:solidFill>
                  <a:srgbClr val="156B5C"/>
                </a:solidFill>
                <a:latin typeface="Lato"/>
                <a:ea typeface="Lato"/>
                <a:cs typeface="Lato"/>
                <a:sym typeface="Lato"/>
              </a:endParaRPr>
            </a:p>
          </p:txBody>
        </p:sp>
        <p:cxnSp>
          <p:nvCxnSpPr>
            <p:cNvPr id="184" name="Google Shape;184;p21">
              <a:extLst>
                <a:ext uri="{C183D7F6-B498-43B3-948B-1728B52AA6E4}">
                  <adec:decorative xmlns:adec="http://schemas.microsoft.com/office/drawing/2017/decorative" val="1"/>
                </a:ext>
              </a:extLst>
            </p:cNvPr>
            <p:cNvCxnSpPr/>
            <p:nvPr/>
          </p:nvCxnSpPr>
          <p:spPr>
            <a:xfrm>
              <a:off x="6532025" y="3888100"/>
              <a:ext cx="728700" cy="290400"/>
            </a:xfrm>
            <a:prstGeom prst="straightConnector1">
              <a:avLst/>
            </a:prstGeom>
            <a:noFill/>
            <a:ln w="38100" cap="flat" cmpd="sng">
              <a:solidFill>
                <a:srgbClr val="156B5C"/>
              </a:solidFill>
              <a:prstDash val="solid"/>
              <a:round/>
              <a:headEnd type="triangle" w="med" len="med"/>
              <a:tailEnd type="none" w="med" len="med"/>
            </a:ln>
          </p:spPr>
        </p:cxnSp>
        <p:sp>
          <p:nvSpPr>
            <p:cNvPr id="186" name="Google Shape;186;p21"/>
            <p:cNvSpPr txBox="1"/>
            <p:nvPr/>
          </p:nvSpPr>
          <p:spPr>
            <a:xfrm>
              <a:off x="7260675" y="3922925"/>
              <a:ext cx="1472100" cy="600300"/>
            </a:xfrm>
            <a:prstGeom prst="rect">
              <a:avLst/>
            </a:prstGeom>
            <a:noFill/>
            <a:ln w="38100" cap="flat" cmpd="sng">
              <a:solidFill>
                <a:srgbClr val="156B5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rgbClr val="156B5C"/>
                  </a:solidFill>
                  <a:latin typeface="Lato"/>
                  <a:ea typeface="Lato"/>
                  <a:cs typeface="Lato"/>
                  <a:sym typeface="Lato"/>
                </a:rPr>
                <a:t>Other, external events</a:t>
              </a:r>
              <a:endParaRPr sz="1350" b="1">
                <a:solidFill>
                  <a:srgbClr val="156B5C"/>
                </a:solidFill>
                <a:latin typeface="Lato"/>
                <a:ea typeface="Lato"/>
                <a:cs typeface="Lato"/>
                <a:sym typeface="Lato"/>
              </a:endParaRPr>
            </a:p>
          </p:txBody>
        </p:sp>
      </p:grpSp>
      <p:grpSp>
        <p:nvGrpSpPr>
          <p:cNvPr id="9" name="Group 8" descr="Legend for the image -- &#10;an empty (white) silhouette of a person represents someone who &quot;reported same sales&quot; &#10;a filled (black) silhouette of a person represents someone who &quot;reported more sales&quot;">
            <a:extLst>
              <a:ext uri="{FF2B5EF4-FFF2-40B4-BE49-F238E27FC236}">
                <a16:creationId xmlns:a16="http://schemas.microsoft.com/office/drawing/2014/main" id="{F8CFF29E-A7DA-BF4B-FE79-E5AE256EA01E}"/>
              </a:ext>
            </a:extLst>
          </p:cNvPr>
          <p:cNvGrpSpPr/>
          <p:nvPr/>
        </p:nvGrpSpPr>
        <p:grpSpPr>
          <a:xfrm>
            <a:off x="1172191" y="4407837"/>
            <a:ext cx="4367650" cy="461700"/>
            <a:chOff x="219375" y="4269525"/>
            <a:chExt cx="4367650" cy="461700"/>
          </a:xfrm>
        </p:grpSpPr>
        <p:pic>
          <p:nvPicPr>
            <p:cNvPr id="187" name="Google Shape;187;p21" descr="Reported same sales icon" title="Reported same sales icon"/>
            <p:cNvPicPr preferRelativeResize="0"/>
            <p:nvPr/>
          </p:nvPicPr>
          <p:blipFill>
            <a:blip r:embed="rId3">
              <a:alphaModFix/>
            </a:blip>
            <a:stretch>
              <a:fillRect/>
            </a:stretch>
          </p:blipFill>
          <p:spPr>
            <a:xfrm>
              <a:off x="219375" y="4269525"/>
              <a:ext cx="461700" cy="461700"/>
            </a:xfrm>
            <a:prstGeom prst="rect">
              <a:avLst/>
            </a:prstGeom>
            <a:noFill/>
            <a:ln>
              <a:noFill/>
            </a:ln>
          </p:spPr>
        </p:pic>
        <p:sp>
          <p:nvSpPr>
            <p:cNvPr id="189" name="Google Shape;189;p21"/>
            <p:cNvSpPr txBox="1"/>
            <p:nvPr/>
          </p:nvSpPr>
          <p:spPr>
            <a:xfrm>
              <a:off x="543600" y="4328675"/>
              <a:ext cx="2071800" cy="2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404040"/>
                  </a:solidFill>
                  <a:latin typeface="Lato"/>
                  <a:ea typeface="Lato"/>
                  <a:cs typeface="Lato"/>
                  <a:sym typeface="Lato"/>
                </a:rPr>
                <a:t>Reported same sales</a:t>
              </a:r>
              <a:endParaRPr sz="1200" b="1">
                <a:solidFill>
                  <a:srgbClr val="404040"/>
                </a:solidFill>
                <a:latin typeface="Lato"/>
                <a:ea typeface="Lato"/>
                <a:cs typeface="Lato"/>
                <a:sym typeface="Lato"/>
              </a:endParaRPr>
            </a:p>
          </p:txBody>
        </p:sp>
        <p:pic>
          <p:nvPicPr>
            <p:cNvPr id="188" name="Google Shape;188;p21" descr="Reported more sales icon" title="Reported more sales icon"/>
            <p:cNvPicPr preferRelativeResize="0"/>
            <p:nvPr/>
          </p:nvPicPr>
          <p:blipFill>
            <a:blip r:embed="rId4">
              <a:alphaModFix/>
            </a:blip>
            <a:stretch>
              <a:fillRect/>
            </a:stretch>
          </p:blipFill>
          <p:spPr>
            <a:xfrm>
              <a:off x="2229675" y="4269525"/>
              <a:ext cx="461700" cy="461700"/>
            </a:xfrm>
            <a:prstGeom prst="rect">
              <a:avLst/>
            </a:prstGeom>
            <a:noFill/>
            <a:ln>
              <a:noFill/>
            </a:ln>
          </p:spPr>
        </p:pic>
        <p:sp>
          <p:nvSpPr>
            <p:cNvPr id="190" name="Google Shape;190;p21"/>
            <p:cNvSpPr txBox="1"/>
            <p:nvPr/>
          </p:nvSpPr>
          <p:spPr>
            <a:xfrm>
              <a:off x="2515225" y="4328675"/>
              <a:ext cx="2071800" cy="2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404040"/>
                  </a:solidFill>
                  <a:latin typeface="Lato"/>
                  <a:ea typeface="Lato"/>
                  <a:cs typeface="Lato"/>
                  <a:sym typeface="Lato"/>
                </a:rPr>
                <a:t>Reported more sales</a:t>
              </a:r>
              <a:endParaRPr sz="1200" b="1" dirty="0">
                <a:solidFill>
                  <a:srgbClr val="404040"/>
                </a:solidFill>
                <a:latin typeface="Lato"/>
                <a:ea typeface="Lato"/>
                <a:cs typeface="Lato"/>
                <a:sym typeface="Lato"/>
              </a:endParaRPr>
            </a:p>
          </p:txBody>
        </p:sp>
      </p:grpSp>
      <p:sp>
        <p:nvSpPr>
          <p:cNvPr id="146" name="Google Shape;146;p21">
            <a:extLst>
              <a:ext uri="{C183D7F6-B498-43B3-948B-1728B52AA6E4}">
                <adec:decorative xmlns:adec="http://schemas.microsoft.com/office/drawing/2017/decorative" val="0"/>
              </a:ext>
            </a:extLst>
          </p:cNvPr>
          <p:cNvSpPr txBox="1">
            <a:spLocks noGrp="1"/>
          </p:cNvSpPr>
          <p:nvPr>
            <p:ph type="sldNum" idx="12"/>
          </p:nvPr>
        </p:nvSpPr>
        <p:spPr>
          <a:xfrm>
            <a:off x="8138100" y="4663224"/>
            <a:ext cx="548700" cy="35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9</a:t>
            </a:fld>
            <a:endParaRPr dirty="0"/>
          </a:p>
        </p:txBody>
      </p:sp>
    </p:spTree>
  </p:cSld>
  <p:clrMapOvr>
    <a:masterClrMapping/>
  </p:clrMapOvr>
</p:sld>
</file>

<file path=ppt/theme/theme1.xml><?xml version="1.0" encoding="utf-8"?>
<a:theme xmlns:a="http://schemas.openxmlformats.org/drawingml/2006/main" name="OES">
  <a:themeElements>
    <a:clrScheme name="Simple Light">
      <a:dk1>
        <a:srgbClr val="000000"/>
      </a:dk1>
      <a:lt1>
        <a:srgbClr val="FFFFFF"/>
      </a:lt1>
      <a:dk2>
        <a:srgbClr val="595959"/>
      </a:dk2>
      <a:lt2>
        <a:srgbClr val="EEEEEE"/>
      </a:lt2>
      <a:accent1>
        <a:srgbClr val="03CAB9"/>
      </a:accent1>
      <a:accent2>
        <a:srgbClr val="247F9B"/>
      </a:accent2>
      <a:accent3>
        <a:srgbClr val="D83A3A"/>
      </a:accent3>
      <a:accent4>
        <a:srgbClr val="0D8473"/>
      </a:accent4>
      <a:accent5>
        <a:srgbClr val="F2C446"/>
      </a:accent5>
      <a:accent6>
        <a:srgbClr val="ADADAD"/>
      </a:accent6>
      <a:hlink>
        <a:srgbClr val="247F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2262</Words>
  <Application>Microsoft Office PowerPoint</Application>
  <PresentationFormat>On-screen Show (16:9)</PresentationFormat>
  <Paragraphs>245</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Lato</vt:lpstr>
      <vt:lpstr>Arial</vt:lpstr>
      <vt:lpstr>Lato Light</vt:lpstr>
      <vt:lpstr>OES</vt:lpstr>
      <vt:lpstr>Working with the public to improve digital forms: A GSA case study </vt:lpstr>
      <vt:lpstr>21st Century Integrated Digitial Experience Act</vt:lpstr>
      <vt:lpstr>Overview</vt:lpstr>
      <vt:lpstr>Office of Evaluation Sciences</vt:lpstr>
      <vt:lpstr>Who is OES?</vt:lpstr>
      <vt:lpstr>Building and using evidence to better serve the public</vt:lpstr>
      <vt:lpstr>Based at GSA</vt:lpstr>
      <vt:lpstr>Randomized Evaluation Design</vt:lpstr>
      <vt:lpstr>So you want to measure the impact of a form change… </vt:lpstr>
      <vt:lpstr>So you want to measure the impact of a form change…</vt:lpstr>
      <vt:lpstr>Randomized Evaluations 1</vt:lpstr>
      <vt:lpstr>Randomized Evaluations 2</vt:lpstr>
      <vt:lpstr>Randomized Evaluations 3</vt:lpstr>
      <vt:lpstr>Randomized Evaluations 4</vt:lpstr>
      <vt:lpstr>Randomized Evaluations 5</vt:lpstr>
      <vt:lpstr>Randomized Evaluations</vt:lpstr>
      <vt:lpstr>Evaluation of a Model Form</vt:lpstr>
      <vt:lpstr>Model Form</vt:lpstr>
      <vt:lpstr>Incorporating Evaluation into Digital Forms </vt:lpstr>
      <vt:lpstr>Form Location and Design</vt:lpstr>
      <vt:lpstr>Incorporating Evaluation into Digital Forms 1</vt:lpstr>
      <vt:lpstr>Incorporating Evaluation into Digital Forms 2</vt:lpstr>
      <vt:lpstr>THANK YOU!</vt:lpstr>
      <vt:lpstr>Process</vt:lpstr>
      <vt:lpstr>USAGov Email Outreach</vt:lpstr>
      <vt:lpstr>Outreach Performance 1</vt:lpstr>
      <vt:lpstr>Outreach Performance 2</vt:lpstr>
      <vt:lpstr>What did we learn?</vt:lpstr>
      <vt:lpstr>Evaluation of a Form Change in the Field</vt:lpstr>
      <vt:lpstr>Reducing Self-Reporting Errors by IFF Form Users</vt:lpstr>
      <vt:lpstr>Introducing a Confirmation Prompt at the Beginning of a Self-Report Form 1</vt:lpstr>
      <vt:lpstr>Introducing a Confirmation Prompt at the Beginning of a Self-Report Form 2</vt:lpstr>
      <vt:lpstr>Introducing a Confirmation Prompt at the Beginning of a Self-Report Form</vt:lpstr>
      <vt:lpstr>Redesigning the Reporting Form Increases Accurate Self-Reports</vt:lpstr>
      <vt:lpstr>Takeaways and Next Steps</vt:lpstr>
      <vt:lpstr>Connections to other government priorities</vt:lpstr>
      <vt:lpstr>Evaluation on High-Burden Federal Forms</vt:lpstr>
      <vt:lpstr>For further information on working with us to improve federal programs and policies: oes@gsa.gov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Evaluation into Digital Forms</dc:title>
  <cp:lastModifiedBy>LauraJChidlow</cp:lastModifiedBy>
  <cp:revision>13</cp:revision>
  <dcterms:modified xsi:type="dcterms:W3CDTF">2023-03-01T23:17:48Z</dcterms:modified>
</cp:coreProperties>
</file>